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9"/>
  </p:notesMasterIdLst>
  <p:sldIdLst>
    <p:sldId id="256" r:id="rId2"/>
    <p:sldId id="364" r:id="rId3"/>
    <p:sldId id="257" r:id="rId4"/>
    <p:sldId id="258" r:id="rId5"/>
    <p:sldId id="259" r:id="rId6"/>
    <p:sldId id="260" r:id="rId7"/>
    <p:sldId id="261" r:id="rId8"/>
    <p:sldId id="262" r:id="rId9"/>
    <p:sldId id="281" r:id="rId10"/>
    <p:sldId id="282" r:id="rId11"/>
    <p:sldId id="283" r:id="rId12"/>
    <p:sldId id="284" r:id="rId13"/>
    <p:sldId id="285" r:id="rId14"/>
    <p:sldId id="286" r:id="rId15"/>
    <p:sldId id="287" r:id="rId16"/>
    <p:sldId id="288" r:id="rId17"/>
    <p:sldId id="289" r:id="rId18"/>
    <p:sldId id="278" r:id="rId19"/>
    <p:sldId id="269" r:id="rId20"/>
    <p:sldId id="291" r:id="rId21"/>
    <p:sldId id="292" r:id="rId22"/>
    <p:sldId id="277" r:id="rId23"/>
    <p:sldId id="293" r:id="rId24"/>
    <p:sldId id="294" r:id="rId25"/>
    <p:sldId id="295" r:id="rId26"/>
    <p:sldId id="296" r:id="rId27"/>
    <p:sldId id="297" r:id="rId28"/>
    <p:sldId id="298" r:id="rId29"/>
    <p:sldId id="324" r:id="rId30"/>
    <p:sldId id="325" r:id="rId31"/>
    <p:sldId id="326" r:id="rId32"/>
    <p:sldId id="327" r:id="rId33"/>
    <p:sldId id="328" r:id="rId34"/>
    <p:sldId id="329" r:id="rId35"/>
    <p:sldId id="330" r:id="rId36"/>
    <p:sldId id="331" r:id="rId37"/>
    <p:sldId id="332" r:id="rId38"/>
    <p:sldId id="333" r:id="rId39"/>
    <p:sldId id="312" r:id="rId40"/>
    <p:sldId id="301" r:id="rId41"/>
    <p:sldId id="368" r:id="rId42"/>
    <p:sldId id="302" r:id="rId43"/>
    <p:sldId id="303" r:id="rId44"/>
    <p:sldId id="304" r:id="rId45"/>
    <p:sldId id="305" r:id="rId46"/>
    <p:sldId id="306" r:id="rId47"/>
    <p:sldId id="313" r:id="rId48"/>
    <p:sldId id="307" r:id="rId49"/>
    <p:sldId id="308" r:id="rId50"/>
    <p:sldId id="309" r:id="rId51"/>
    <p:sldId id="310" r:id="rId52"/>
    <p:sldId id="369" r:id="rId53"/>
    <p:sldId id="311" r:id="rId54"/>
    <p:sldId id="370" r:id="rId55"/>
    <p:sldId id="334" r:id="rId56"/>
    <p:sldId id="335" r:id="rId57"/>
    <p:sldId id="336" r:id="rId58"/>
    <p:sldId id="337" r:id="rId59"/>
    <p:sldId id="338" r:id="rId60"/>
    <p:sldId id="339" r:id="rId61"/>
    <p:sldId id="340" r:id="rId62"/>
    <p:sldId id="341" r:id="rId63"/>
    <p:sldId id="342" r:id="rId64"/>
    <p:sldId id="344" r:id="rId65"/>
    <p:sldId id="345" r:id="rId66"/>
    <p:sldId id="343" r:id="rId67"/>
    <p:sldId id="346"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72" r:id="rId85"/>
    <p:sldId id="444" r:id="rId86"/>
    <p:sldId id="373"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88" r:id="rId102"/>
    <p:sldId id="389" r:id="rId103"/>
    <p:sldId id="390" r:id="rId104"/>
    <p:sldId id="391" r:id="rId105"/>
    <p:sldId id="392" r:id="rId106"/>
    <p:sldId id="393" r:id="rId107"/>
    <p:sldId id="394" r:id="rId108"/>
    <p:sldId id="395" r:id="rId109"/>
    <p:sldId id="396" r:id="rId110"/>
    <p:sldId id="397" r:id="rId111"/>
    <p:sldId id="398" r:id="rId112"/>
    <p:sldId id="399" r:id="rId113"/>
    <p:sldId id="400" r:id="rId114"/>
    <p:sldId id="401" r:id="rId115"/>
    <p:sldId id="402" r:id="rId116"/>
    <p:sldId id="403" r:id="rId117"/>
    <p:sldId id="404" r:id="rId118"/>
    <p:sldId id="405" r:id="rId119"/>
    <p:sldId id="406" r:id="rId120"/>
    <p:sldId id="407" r:id="rId121"/>
    <p:sldId id="365" r:id="rId122"/>
    <p:sldId id="408" r:id="rId123"/>
    <p:sldId id="409" r:id="rId124"/>
    <p:sldId id="410" r:id="rId125"/>
    <p:sldId id="411" r:id="rId126"/>
    <p:sldId id="412" r:id="rId127"/>
    <p:sldId id="413" r:id="rId128"/>
    <p:sldId id="414" r:id="rId129"/>
    <p:sldId id="415" r:id="rId130"/>
    <p:sldId id="416" r:id="rId131"/>
    <p:sldId id="417" r:id="rId132"/>
    <p:sldId id="418" r:id="rId133"/>
    <p:sldId id="419" r:id="rId134"/>
    <p:sldId id="420" r:id="rId135"/>
    <p:sldId id="421" r:id="rId136"/>
    <p:sldId id="422" r:id="rId137"/>
    <p:sldId id="423" r:id="rId138"/>
    <p:sldId id="424" r:id="rId139"/>
    <p:sldId id="425" r:id="rId140"/>
    <p:sldId id="426" r:id="rId141"/>
    <p:sldId id="427" r:id="rId142"/>
    <p:sldId id="428" r:id="rId143"/>
    <p:sldId id="429" r:id="rId144"/>
    <p:sldId id="366" r:id="rId145"/>
    <p:sldId id="432" r:id="rId146"/>
    <p:sldId id="433" r:id="rId147"/>
    <p:sldId id="434" r:id="rId148"/>
    <p:sldId id="435" r:id="rId149"/>
    <p:sldId id="436" r:id="rId150"/>
    <p:sldId id="437" r:id="rId151"/>
    <p:sldId id="438" r:id="rId152"/>
    <p:sldId id="439" r:id="rId153"/>
    <p:sldId id="440" r:id="rId154"/>
    <p:sldId id="367" r:id="rId155"/>
    <p:sldId id="442" r:id="rId156"/>
    <p:sldId id="443" r:id="rId157"/>
    <p:sldId id="430" r:id="rId1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4" autoAdjust="0"/>
    <p:restoredTop sz="94660"/>
  </p:normalViewPr>
  <p:slideViewPr>
    <p:cSldViewPr snapToGrid="0">
      <p:cViewPr varScale="1">
        <p:scale>
          <a:sx n="82" d="100"/>
          <a:sy n="82" d="100"/>
        </p:scale>
        <p:origin x="10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7968F-6B34-498D-83AA-A909E858A429}" type="datetimeFigureOut">
              <a:rPr lang="en-GB" smtClean="0"/>
              <a:t>18/05/2016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8F807-C572-4477-91B9-201E8B7328F9}" type="slidenum">
              <a:rPr lang="en-GB" smtClean="0"/>
              <a:t>‹#›</a:t>
            </a:fld>
            <a:endParaRPr lang="en-GB"/>
          </a:p>
        </p:txBody>
      </p:sp>
    </p:spTree>
    <p:extLst>
      <p:ext uri="{BB962C8B-B14F-4D97-AF65-F5344CB8AC3E}">
        <p14:creationId xmlns:p14="http://schemas.microsoft.com/office/powerpoint/2010/main" val="70757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219561-C583-485A-AE47-93EDF4FA7072}" type="slidenum">
              <a:rPr lang="en-GB" altLang="en-US"/>
              <a:pPr eaLnBrk="1" hangingPunct="1"/>
              <a:t>3</a:t>
            </a:fld>
            <a:endParaRPr lang="en-GB" altLang="en-US"/>
          </a:p>
        </p:txBody>
      </p:sp>
    </p:spTree>
    <p:extLst>
      <p:ext uri="{BB962C8B-B14F-4D97-AF65-F5344CB8AC3E}">
        <p14:creationId xmlns:p14="http://schemas.microsoft.com/office/powerpoint/2010/main" val="4197769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06D0E2-DF21-4566-A7E2-7759328BE2C0}" type="slidenum">
              <a:rPr lang="en-GB" smtClean="0"/>
              <a:t>153</a:t>
            </a:fld>
            <a:endParaRPr lang="en-GB"/>
          </a:p>
        </p:txBody>
      </p:sp>
    </p:spTree>
    <p:extLst>
      <p:ext uri="{BB962C8B-B14F-4D97-AF65-F5344CB8AC3E}">
        <p14:creationId xmlns:p14="http://schemas.microsoft.com/office/powerpoint/2010/main" val="337474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57003B-360C-404E-BB6D-7711429C93C7}" type="slidenum">
              <a:rPr lang="en-GB" altLang="en-US"/>
              <a:pPr eaLnBrk="1" hangingPunct="1"/>
              <a:t>4</a:t>
            </a:fld>
            <a:endParaRPr lang="en-GB" altLang="en-US"/>
          </a:p>
        </p:txBody>
      </p:sp>
    </p:spTree>
    <p:extLst>
      <p:ext uri="{BB962C8B-B14F-4D97-AF65-F5344CB8AC3E}">
        <p14:creationId xmlns:p14="http://schemas.microsoft.com/office/powerpoint/2010/main" val="289704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1B5319-62C6-429F-A9AF-7FA4253BDADE}" type="slidenum">
              <a:rPr lang="en-GB" altLang="en-US"/>
              <a:pPr eaLnBrk="1" hangingPunct="1"/>
              <a:t>5</a:t>
            </a:fld>
            <a:endParaRPr lang="en-GB" altLang="en-US"/>
          </a:p>
        </p:txBody>
      </p:sp>
    </p:spTree>
    <p:extLst>
      <p:ext uri="{BB962C8B-B14F-4D97-AF65-F5344CB8AC3E}">
        <p14:creationId xmlns:p14="http://schemas.microsoft.com/office/powerpoint/2010/main" val="383384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98476F-5F1D-43A0-8547-3F5CFF28FD1C}" type="slidenum">
              <a:rPr lang="en-GB" altLang="en-US"/>
              <a:pPr eaLnBrk="1" hangingPunct="1"/>
              <a:t>6</a:t>
            </a:fld>
            <a:endParaRPr lang="en-GB" altLang="en-US"/>
          </a:p>
        </p:txBody>
      </p:sp>
    </p:spTree>
    <p:extLst>
      <p:ext uri="{BB962C8B-B14F-4D97-AF65-F5344CB8AC3E}">
        <p14:creationId xmlns:p14="http://schemas.microsoft.com/office/powerpoint/2010/main" val="163267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299F4C-9AF5-4F47-A3E3-434284F0E3D6}" type="slidenum">
              <a:rPr lang="en-GB" altLang="en-US"/>
              <a:pPr eaLnBrk="1" hangingPunct="1"/>
              <a:t>7</a:t>
            </a:fld>
            <a:endParaRPr lang="en-GB" altLang="en-US"/>
          </a:p>
        </p:txBody>
      </p:sp>
    </p:spTree>
    <p:extLst>
      <p:ext uri="{BB962C8B-B14F-4D97-AF65-F5344CB8AC3E}">
        <p14:creationId xmlns:p14="http://schemas.microsoft.com/office/powerpoint/2010/main" val="321792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80F6DB-EC92-42DB-89C1-FA1F12D06288}" type="slidenum">
              <a:rPr lang="en-GB" altLang="en-US"/>
              <a:pPr eaLnBrk="1" hangingPunct="1"/>
              <a:t>8</a:t>
            </a:fld>
            <a:endParaRPr lang="en-GB" altLang="en-US"/>
          </a:p>
        </p:txBody>
      </p:sp>
    </p:spTree>
    <p:extLst>
      <p:ext uri="{BB962C8B-B14F-4D97-AF65-F5344CB8AC3E}">
        <p14:creationId xmlns:p14="http://schemas.microsoft.com/office/powerpoint/2010/main" val="339247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3A3409-4CF5-4E8C-A4D9-734D858D8D6B}" type="slidenum">
              <a:rPr lang="en-GB" altLang="en-US"/>
              <a:pPr eaLnBrk="1" hangingPunct="1"/>
              <a:t>18</a:t>
            </a:fld>
            <a:endParaRPr lang="en-GB" altLang="en-US"/>
          </a:p>
        </p:txBody>
      </p:sp>
    </p:spTree>
    <p:extLst>
      <p:ext uri="{BB962C8B-B14F-4D97-AF65-F5344CB8AC3E}">
        <p14:creationId xmlns:p14="http://schemas.microsoft.com/office/powerpoint/2010/main" val="53209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04572E-B4C0-4B36-B4CC-031B1C38355B}" type="slidenum">
              <a:rPr lang="en-GB" altLang="en-US"/>
              <a:pPr eaLnBrk="1" hangingPunct="1"/>
              <a:t>19</a:t>
            </a:fld>
            <a:endParaRPr lang="en-GB" altLang="en-US"/>
          </a:p>
        </p:txBody>
      </p:sp>
    </p:spTree>
    <p:extLst>
      <p:ext uri="{BB962C8B-B14F-4D97-AF65-F5344CB8AC3E}">
        <p14:creationId xmlns:p14="http://schemas.microsoft.com/office/powerpoint/2010/main" val="224018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AD4D91-A327-472F-93E9-4A3863C0AA31}" type="slidenum">
              <a:rPr lang="en-GB" altLang="en-US"/>
              <a:pPr eaLnBrk="1" hangingPunct="1"/>
              <a:t>22</a:t>
            </a:fld>
            <a:endParaRPr lang="en-GB" altLang="en-US"/>
          </a:p>
        </p:txBody>
      </p:sp>
    </p:spTree>
    <p:extLst>
      <p:ext uri="{BB962C8B-B14F-4D97-AF65-F5344CB8AC3E}">
        <p14:creationId xmlns:p14="http://schemas.microsoft.com/office/powerpoint/2010/main" val="271948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627448-22EB-41ED-9ABD-D0AD1B5D5245}"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309910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627448-22EB-41ED-9ABD-D0AD1B5D5245}"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365281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627448-22EB-41ED-9ABD-D0AD1B5D5245}"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3089681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93C75CB-F59D-491A-9ACC-13FC15F42DD0}" type="slidenum">
              <a:rPr lang="en-GB" altLang="en-US"/>
              <a:pPr/>
              <a:t>‹#›</a:t>
            </a:fld>
            <a:endParaRPr lang="en-GB" altLang="en-US"/>
          </a:p>
        </p:txBody>
      </p:sp>
    </p:spTree>
    <p:extLst>
      <p:ext uri="{BB962C8B-B14F-4D97-AF65-F5344CB8AC3E}">
        <p14:creationId xmlns:p14="http://schemas.microsoft.com/office/powerpoint/2010/main" val="53937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627448-22EB-41ED-9ABD-D0AD1B5D5245}"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363408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27448-22EB-41ED-9ABD-D0AD1B5D5245}"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416920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627448-22EB-41ED-9ABD-D0AD1B5D5245}"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168791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627448-22EB-41ED-9ABD-D0AD1B5D5245}" type="datetimeFigureOut">
              <a:rPr lang="en-GB" smtClean="0"/>
              <a:t>18/05/2016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64726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627448-22EB-41ED-9ABD-D0AD1B5D5245}" type="datetimeFigureOut">
              <a:rPr lang="en-GB" smtClean="0"/>
              <a:t>18/05/2016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99771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27448-22EB-41ED-9ABD-D0AD1B5D5245}" type="datetimeFigureOut">
              <a:rPr lang="en-GB" smtClean="0"/>
              <a:t>18/05/2016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30879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27448-22EB-41ED-9ABD-D0AD1B5D5245}"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262005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27448-22EB-41ED-9ABD-D0AD1B5D5245}"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9EA9CC-ED2B-48AB-B170-660F99854D38}" type="slidenum">
              <a:rPr lang="en-GB" smtClean="0"/>
              <a:t>‹#›</a:t>
            </a:fld>
            <a:endParaRPr lang="en-GB"/>
          </a:p>
        </p:txBody>
      </p:sp>
    </p:spTree>
    <p:extLst>
      <p:ext uri="{BB962C8B-B14F-4D97-AF65-F5344CB8AC3E}">
        <p14:creationId xmlns:p14="http://schemas.microsoft.com/office/powerpoint/2010/main" val="428890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27448-22EB-41ED-9ABD-D0AD1B5D5245}" type="datetimeFigureOut">
              <a:rPr lang="en-GB" smtClean="0"/>
              <a:t>18/05/2016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EA9CC-ED2B-48AB-B170-660F99854D38}" type="slidenum">
              <a:rPr lang="en-GB" smtClean="0"/>
              <a:t>‹#›</a:t>
            </a:fld>
            <a:endParaRPr lang="en-GB"/>
          </a:p>
        </p:txBody>
      </p:sp>
    </p:spTree>
    <p:extLst>
      <p:ext uri="{BB962C8B-B14F-4D97-AF65-F5344CB8AC3E}">
        <p14:creationId xmlns:p14="http://schemas.microsoft.com/office/powerpoint/2010/main" val="3998906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Chemistry in society</a:t>
            </a:r>
            <a:endParaRPr lang="en-GB" dirty="0"/>
          </a:p>
        </p:txBody>
      </p:sp>
      <p:sp>
        <p:nvSpPr>
          <p:cNvPr id="3" name="Subtitle 2"/>
          <p:cNvSpPr>
            <a:spLocks noGrp="1"/>
          </p:cNvSpPr>
          <p:nvPr>
            <p:ph type="subTitle" idx="1"/>
          </p:nvPr>
        </p:nvSpPr>
        <p:spPr/>
        <p:txBody>
          <a:bodyPr/>
          <a:lstStyle/>
          <a:p>
            <a:r>
              <a:rPr lang="en-GB" dirty="0" err="1" smtClean="0"/>
              <a:t>Cfe</a:t>
            </a:r>
            <a:r>
              <a:rPr lang="en-GB" dirty="0" smtClean="0"/>
              <a:t> Higher </a:t>
            </a:r>
            <a:endParaRPr lang="en-GB" dirty="0"/>
          </a:p>
        </p:txBody>
      </p:sp>
    </p:spTree>
    <p:extLst>
      <p:ext uri="{BB962C8B-B14F-4D97-AF65-F5344CB8AC3E}">
        <p14:creationId xmlns:p14="http://schemas.microsoft.com/office/powerpoint/2010/main" val="3747433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product creation</a:t>
            </a:r>
            <a:endParaRPr lang="en-GB" dirty="0"/>
          </a:p>
        </p:txBody>
      </p:sp>
      <p:sp>
        <p:nvSpPr>
          <p:cNvPr id="3" name="Content Placeholder 2"/>
          <p:cNvSpPr>
            <a:spLocks noGrp="1"/>
          </p:cNvSpPr>
          <p:nvPr>
            <p:ph sz="quarter" idx="1"/>
          </p:nvPr>
        </p:nvSpPr>
        <p:spPr/>
        <p:txBody>
          <a:bodyPr/>
          <a:lstStyle/>
          <a:p>
            <a:r>
              <a:rPr lang="en-GB" dirty="0" smtClean="0"/>
              <a:t>Companies can potentially make loads of money from developing a novel product</a:t>
            </a:r>
          </a:p>
          <a:p>
            <a:r>
              <a:rPr lang="en-GB" dirty="0" smtClean="0"/>
              <a:t>Either brand new, or ‘better’ products</a:t>
            </a:r>
          </a:p>
          <a:p>
            <a:r>
              <a:rPr lang="en-GB" dirty="0" smtClean="0"/>
              <a:t>Several factors involved in developing that…</a:t>
            </a:r>
            <a:endParaRPr lang="en-GB" dirty="0"/>
          </a:p>
        </p:txBody>
      </p:sp>
      <p:sp>
        <p:nvSpPr>
          <p:cNvPr id="4" name="AutoShape 2" descr="Image result for rate of reaction concentration equip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4001294"/>
            <a:ext cx="30480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www.newelectronics.co.uk/article-images/59108/graphene1.jpg?width=375&amp;height=250&amp;scale=canv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607" y="3734594"/>
            <a:ext cx="44577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7481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smtClean="0"/>
              <a:t>Examples</a:t>
            </a:r>
          </a:p>
        </p:txBody>
      </p:sp>
      <p:sp>
        <p:nvSpPr>
          <p:cNvPr id="18435" name="Rectangle 3"/>
          <p:cNvSpPr>
            <a:spLocks noGrp="1" noChangeArrowheads="1"/>
          </p:cNvSpPr>
          <p:nvPr>
            <p:ph type="body" idx="1"/>
          </p:nvPr>
        </p:nvSpPr>
        <p:spPr>
          <a:xfrm>
            <a:off x="1981201" y="1600201"/>
            <a:ext cx="8291513" cy="4924425"/>
          </a:xfrm>
        </p:spPr>
        <p:txBody>
          <a:bodyPr/>
          <a:lstStyle/>
          <a:p>
            <a:pPr marL="533400" indent="-533400">
              <a:buFontTx/>
              <a:buAutoNum type="arabicPeriod"/>
            </a:pPr>
            <a:r>
              <a:rPr lang="en-US" altLang="en-US"/>
              <a:t>When 20g of NH</a:t>
            </a:r>
            <a:r>
              <a:rPr lang="en-US" altLang="en-US" baseline="-25000"/>
              <a:t>4</a:t>
            </a:r>
            <a:r>
              <a:rPr lang="en-US" altLang="en-US"/>
              <a:t>NO</a:t>
            </a:r>
            <a:r>
              <a:rPr lang="en-US" altLang="en-US" baseline="-25000"/>
              <a:t>3</a:t>
            </a:r>
            <a:r>
              <a:rPr lang="en-US" altLang="en-US"/>
              <a:t> was dissolved in 100cm</a:t>
            </a:r>
            <a:r>
              <a:rPr lang="en-US" altLang="en-US" baseline="30000"/>
              <a:t>3</a:t>
            </a:r>
            <a:r>
              <a:rPr lang="en-US" altLang="en-US"/>
              <a:t> of water the temperature fell from 22</a:t>
            </a:r>
            <a:r>
              <a:rPr lang="en-US" altLang="en-US" baseline="30000"/>
              <a:t>o</a:t>
            </a:r>
            <a:r>
              <a:rPr lang="en-US" altLang="en-US"/>
              <a:t>C to 18</a:t>
            </a:r>
            <a:r>
              <a:rPr lang="en-US" altLang="en-US" baseline="30000"/>
              <a:t>o</a:t>
            </a:r>
            <a:r>
              <a:rPr lang="en-US" altLang="en-US"/>
              <a:t>C. Calculate the enthalpy of solution.</a:t>
            </a:r>
          </a:p>
          <a:p>
            <a:pPr marL="533400" indent="-533400">
              <a:buFontTx/>
              <a:buAutoNum type="arabicPeriod"/>
            </a:pPr>
            <a:r>
              <a:rPr lang="en-US" altLang="en-US"/>
              <a:t>Calculate the enthalpy of solution of sodium chloride given that 10g took in 25kJ of energy.</a:t>
            </a:r>
            <a:r>
              <a:rPr lang="en-GB" altLang="en-US"/>
              <a:t> </a:t>
            </a:r>
          </a:p>
          <a:p>
            <a:pPr marL="533400" indent="-533400">
              <a:buFontTx/>
              <a:buAutoNum type="arabicPeriod"/>
            </a:pPr>
            <a:r>
              <a:rPr lang="en-US" altLang="en-US"/>
              <a:t>Calculate the enthalpy of solution of NaOH from the following data:</a:t>
            </a:r>
          </a:p>
          <a:p>
            <a:pPr marL="533400" indent="-533400">
              <a:buNone/>
            </a:pPr>
            <a:r>
              <a:rPr lang="en-US" altLang="en-US"/>
              <a:t>	Mass of NaOH = 1.2g                   </a:t>
            </a:r>
            <a:br>
              <a:rPr lang="en-US" altLang="en-US"/>
            </a:br>
            <a:r>
              <a:rPr lang="en-US" altLang="en-US"/>
              <a:t>Volume of water used = 50cm</a:t>
            </a:r>
            <a:r>
              <a:rPr lang="en-US" altLang="en-US" baseline="30000"/>
              <a:t>3</a:t>
            </a:r>
          </a:p>
          <a:p>
            <a:pPr marL="533400" indent="-533400">
              <a:buNone/>
            </a:pPr>
            <a:r>
              <a:rPr lang="en-US" altLang="en-US"/>
              <a:t>	Initial temp of water = 20.2 </a:t>
            </a:r>
            <a:r>
              <a:rPr lang="en-US" altLang="en-US" baseline="30000"/>
              <a:t>o</a:t>
            </a:r>
            <a:r>
              <a:rPr lang="en-US" altLang="en-US"/>
              <a:t>C      </a:t>
            </a:r>
            <a:br>
              <a:rPr lang="en-US" altLang="en-US"/>
            </a:br>
            <a:r>
              <a:rPr lang="en-US" altLang="en-US"/>
              <a:t>Temp of solution = 26.4 </a:t>
            </a:r>
            <a:r>
              <a:rPr lang="en-US" altLang="en-US" baseline="30000"/>
              <a:t>o</a:t>
            </a:r>
            <a:r>
              <a:rPr lang="en-US" altLang="en-US"/>
              <a:t>C</a:t>
            </a:r>
            <a:endParaRPr lang="en-GB" altLang="en-US"/>
          </a:p>
        </p:txBody>
      </p:sp>
    </p:spTree>
    <p:extLst>
      <p:ext uri="{BB962C8B-B14F-4D97-AF65-F5344CB8AC3E}">
        <p14:creationId xmlns:p14="http://schemas.microsoft.com/office/powerpoint/2010/main" val="11476610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z="4000"/>
              <a:t>Enthalpy of Neutralisation  </a:t>
            </a:r>
          </a:p>
        </p:txBody>
      </p:sp>
      <p:pic>
        <p:nvPicPr>
          <p:cNvPr id="19459" name="Picture 4" descr="pair%20readin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82888" y="2755901"/>
            <a:ext cx="5689600" cy="3903663"/>
          </a:xfrm>
        </p:spPr>
      </p:pic>
      <p:sp>
        <p:nvSpPr>
          <p:cNvPr id="19460" name="Text Box 5"/>
          <p:cNvSpPr txBox="1">
            <a:spLocks noChangeArrowheads="1"/>
          </p:cNvSpPr>
          <p:nvPr/>
        </p:nvSpPr>
        <p:spPr bwMode="auto">
          <a:xfrm>
            <a:off x="1847850" y="1916113"/>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“The enthalpy change when 1 mole of water is formed in a neutralization reaction.”</a:t>
            </a:r>
            <a:endParaRPr lang="en-GB" altLang="en-US" sz="2800" b="1"/>
          </a:p>
        </p:txBody>
      </p:sp>
    </p:spTree>
    <p:extLst>
      <p:ext uri="{BB962C8B-B14F-4D97-AF65-F5344CB8AC3E}">
        <p14:creationId xmlns:p14="http://schemas.microsoft.com/office/powerpoint/2010/main" val="105398758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GB" altLang="en-US" smtClean="0"/>
              <a:t>Learning Otucomes</a:t>
            </a:r>
          </a:p>
        </p:txBody>
      </p:sp>
      <p:sp>
        <p:nvSpPr>
          <p:cNvPr id="2051" name="Content Placeholder 2"/>
          <p:cNvSpPr>
            <a:spLocks noGrp="1"/>
          </p:cNvSpPr>
          <p:nvPr>
            <p:ph idx="1"/>
          </p:nvPr>
        </p:nvSpPr>
        <p:spPr/>
        <p:txBody>
          <a:bodyPr/>
          <a:lstStyle/>
          <a:p>
            <a:r>
              <a:rPr lang="en-GB" altLang="en-US" smtClean="0"/>
              <a:t>Be able to state Hess’s law </a:t>
            </a:r>
          </a:p>
          <a:p>
            <a:r>
              <a:rPr lang="en-GB" altLang="en-US" smtClean="0"/>
              <a:t>Be able to calculate enthalpy changes by application of Hess’s law.</a:t>
            </a:r>
          </a:p>
        </p:txBody>
      </p:sp>
    </p:spTree>
    <p:extLst>
      <p:ext uri="{BB962C8B-B14F-4D97-AF65-F5344CB8AC3E}">
        <p14:creationId xmlns:p14="http://schemas.microsoft.com/office/powerpoint/2010/main" val="32209209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en-GB" altLang="en-US" smtClean="0"/>
              <a:t>Hess’s Law</a:t>
            </a:r>
          </a:p>
        </p:txBody>
      </p:sp>
      <p:sp>
        <p:nvSpPr>
          <p:cNvPr id="3075" name="Rectangle 5"/>
          <p:cNvSpPr>
            <a:spLocks noGrp="1" noChangeArrowheads="1"/>
          </p:cNvSpPr>
          <p:nvPr>
            <p:ph type="body" idx="1"/>
          </p:nvPr>
        </p:nvSpPr>
        <p:spPr>
          <a:xfrm>
            <a:off x="1981200" y="1600200"/>
            <a:ext cx="8686800" cy="4852988"/>
          </a:xfrm>
        </p:spPr>
        <p:txBody>
          <a:bodyPr/>
          <a:lstStyle/>
          <a:p>
            <a:pPr eaLnBrk="1" hangingPunct="1">
              <a:lnSpc>
                <a:spcPct val="90000"/>
              </a:lnSpc>
            </a:pPr>
            <a:r>
              <a:rPr lang="en-GB" altLang="en-US" smtClean="0"/>
              <a:t>What is Hess’s Law?</a:t>
            </a:r>
          </a:p>
          <a:p>
            <a:pPr eaLnBrk="1" hangingPunct="1">
              <a:lnSpc>
                <a:spcPct val="90000"/>
              </a:lnSpc>
            </a:pPr>
            <a:r>
              <a:rPr lang="en-GB" altLang="en-US" smtClean="0"/>
              <a:t>Hess’s law states that the enthalpy change for a chemical reaction is independent of the route taken.</a:t>
            </a:r>
          </a:p>
          <a:p>
            <a:pPr eaLnBrk="1" hangingPunct="1">
              <a:lnSpc>
                <a:spcPct val="90000"/>
              </a:lnSpc>
            </a:pPr>
            <a:endParaRPr lang="en-GB" altLang="en-US" smtClean="0"/>
          </a:p>
          <a:p>
            <a:pPr eaLnBrk="1" hangingPunct="1">
              <a:lnSpc>
                <a:spcPct val="90000"/>
              </a:lnSpc>
            </a:pPr>
            <a:endParaRPr lang="en-GB" altLang="en-US" smtClean="0"/>
          </a:p>
          <a:p>
            <a:pPr eaLnBrk="1" hangingPunct="1">
              <a:lnSpc>
                <a:spcPct val="90000"/>
              </a:lnSpc>
            </a:pPr>
            <a:endParaRPr lang="en-GB" altLang="en-US" smtClean="0"/>
          </a:p>
          <a:p>
            <a:pPr eaLnBrk="1" hangingPunct="1">
              <a:lnSpc>
                <a:spcPct val="90000"/>
              </a:lnSpc>
            </a:pPr>
            <a:r>
              <a:rPr lang="en-GB" altLang="en-US" smtClean="0"/>
              <a:t>B can be directly made from A or via C.</a:t>
            </a:r>
          </a:p>
          <a:p>
            <a:pPr eaLnBrk="1" hangingPunct="1">
              <a:lnSpc>
                <a:spcPct val="90000"/>
              </a:lnSpc>
            </a:pPr>
            <a:r>
              <a:rPr lang="en-GB" altLang="en-US" smtClean="0"/>
              <a:t>Hess’s law states that </a:t>
            </a:r>
            <a:r>
              <a:rPr lang="el-GR" altLang="en-US" smtClean="0">
                <a:cs typeface="Arial" panose="020B0604020202020204" pitchFamily="34" charset="0"/>
              </a:rPr>
              <a:t>Δ</a:t>
            </a:r>
            <a:r>
              <a:rPr lang="en-GB" altLang="en-US" smtClean="0">
                <a:cs typeface="Arial" panose="020B0604020202020204" pitchFamily="34" charset="0"/>
              </a:rPr>
              <a:t>H</a:t>
            </a:r>
            <a:r>
              <a:rPr lang="en-GB" altLang="en-US" baseline="-25000" smtClean="0">
                <a:cs typeface="Arial" panose="020B0604020202020204" pitchFamily="34" charset="0"/>
              </a:rPr>
              <a:t>1</a:t>
            </a:r>
            <a:r>
              <a:rPr lang="en-GB" altLang="en-US" smtClean="0">
                <a:cs typeface="Arial" panose="020B0604020202020204" pitchFamily="34" charset="0"/>
              </a:rPr>
              <a:t> = </a:t>
            </a:r>
            <a:r>
              <a:rPr lang="el-GR" altLang="en-US" smtClean="0">
                <a:cs typeface="Arial" panose="020B0604020202020204" pitchFamily="34" charset="0"/>
              </a:rPr>
              <a:t>Δ</a:t>
            </a:r>
            <a:r>
              <a:rPr lang="en-GB" altLang="en-US" smtClean="0">
                <a:cs typeface="Arial" panose="020B0604020202020204" pitchFamily="34" charset="0"/>
              </a:rPr>
              <a:t>H</a:t>
            </a:r>
            <a:r>
              <a:rPr lang="en-GB" altLang="en-US" baseline="-25000" smtClean="0">
                <a:cs typeface="Arial" panose="020B0604020202020204" pitchFamily="34" charset="0"/>
              </a:rPr>
              <a:t>2</a:t>
            </a:r>
            <a:r>
              <a:rPr lang="en-GB" altLang="en-US" smtClean="0">
                <a:cs typeface="Arial" panose="020B0604020202020204" pitchFamily="34" charset="0"/>
              </a:rPr>
              <a:t> + </a:t>
            </a:r>
            <a:r>
              <a:rPr lang="el-GR" altLang="en-US" smtClean="0">
                <a:cs typeface="Arial" panose="020B0604020202020204" pitchFamily="34" charset="0"/>
              </a:rPr>
              <a:t>Δ</a:t>
            </a:r>
            <a:r>
              <a:rPr lang="en-GB" altLang="en-US" smtClean="0">
                <a:cs typeface="Arial" panose="020B0604020202020204" pitchFamily="34" charset="0"/>
              </a:rPr>
              <a:t>H</a:t>
            </a:r>
            <a:r>
              <a:rPr lang="en-GB" altLang="en-US" baseline="-25000" smtClean="0">
                <a:cs typeface="Arial" panose="020B0604020202020204" pitchFamily="34" charset="0"/>
              </a:rPr>
              <a:t>3</a:t>
            </a:r>
            <a:endParaRPr lang="el-GR" altLang="en-US" baseline="-25000" smtClean="0">
              <a:cs typeface="Arial" panose="020B0604020202020204" pitchFamily="34" charset="0"/>
            </a:endParaRPr>
          </a:p>
        </p:txBody>
      </p:sp>
      <p:pic>
        <p:nvPicPr>
          <p:cNvPr id="30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3429000"/>
            <a:ext cx="2895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2210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z="4000"/>
              <a:t>Manipulating chemical equations</a:t>
            </a:r>
          </a:p>
        </p:txBody>
      </p:sp>
      <p:sp>
        <p:nvSpPr>
          <p:cNvPr id="4099" name="Rectangle 3"/>
          <p:cNvSpPr>
            <a:spLocks noGrp="1" noChangeArrowheads="1"/>
          </p:cNvSpPr>
          <p:nvPr>
            <p:ph type="body" idx="1"/>
          </p:nvPr>
        </p:nvSpPr>
        <p:spPr>
          <a:xfrm>
            <a:off x="1703388" y="1600200"/>
            <a:ext cx="8507412" cy="5257800"/>
          </a:xfrm>
        </p:spPr>
        <p:txBody>
          <a:bodyPr/>
          <a:lstStyle/>
          <a:p>
            <a:pPr eaLnBrk="1" hangingPunct="1"/>
            <a:r>
              <a:rPr lang="en-GB" altLang="en-US" smtClean="0"/>
              <a:t>Hess’s Law calculations are usually done by writing out the </a:t>
            </a:r>
            <a:r>
              <a:rPr lang="en-GB" altLang="en-US" smtClean="0">
                <a:solidFill>
                  <a:schemeClr val="accent2"/>
                </a:solidFill>
              </a:rPr>
              <a:t>balanced chemical equation</a:t>
            </a:r>
            <a:r>
              <a:rPr lang="en-GB" altLang="en-US" smtClean="0"/>
              <a:t> for the </a:t>
            </a:r>
            <a:r>
              <a:rPr lang="en-GB" altLang="en-US" smtClean="0">
                <a:solidFill>
                  <a:schemeClr val="accent2"/>
                </a:solidFill>
              </a:rPr>
              <a:t>enthalpy change</a:t>
            </a:r>
            <a:r>
              <a:rPr lang="en-GB" altLang="en-US" smtClean="0"/>
              <a:t> you are trying to calculate. </a:t>
            </a:r>
          </a:p>
          <a:p>
            <a:pPr eaLnBrk="1" hangingPunct="1"/>
            <a:r>
              <a:rPr lang="en-GB" altLang="en-US" smtClean="0"/>
              <a:t>Other chemical equations are then </a:t>
            </a:r>
            <a:r>
              <a:rPr lang="en-GB" altLang="en-US" smtClean="0">
                <a:solidFill>
                  <a:schemeClr val="accent2"/>
                </a:solidFill>
              </a:rPr>
              <a:t>manipulated</a:t>
            </a:r>
            <a:r>
              <a:rPr lang="en-GB" altLang="en-US" smtClean="0"/>
              <a:t> to give the desired equation. They can be </a:t>
            </a:r>
            <a:r>
              <a:rPr lang="en-GB" altLang="en-US" smtClean="0">
                <a:solidFill>
                  <a:schemeClr val="accent2"/>
                </a:solidFill>
              </a:rPr>
              <a:t>reversed</a:t>
            </a:r>
            <a:r>
              <a:rPr lang="en-GB" altLang="en-US" smtClean="0"/>
              <a:t> or </a:t>
            </a:r>
            <a:r>
              <a:rPr lang="en-GB" altLang="en-US" smtClean="0">
                <a:solidFill>
                  <a:schemeClr val="accent2"/>
                </a:solidFill>
              </a:rPr>
              <a:t>multiplied</a:t>
            </a:r>
            <a:r>
              <a:rPr lang="en-GB" altLang="en-US" smtClean="0"/>
              <a:t>. Whatever operation is carried out on the equation </a:t>
            </a:r>
            <a:r>
              <a:rPr lang="en-GB" altLang="en-US" smtClean="0">
                <a:solidFill>
                  <a:schemeClr val="accent2"/>
                </a:solidFill>
              </a:rPr>
              <a:t>has</a:t>
            </a:r>
            <a:r>
              <a:rPr lang="en-GB" altLang="en-US" smtClean="0"/>
              <a:t> to be carried out on the value of the enthalpy change (</a:t>
            </a:r>
            <a:r>
              <a:rPr lang="el-GR" altLang="en-US" smtClean="0">
                <a:cs typeface="Arial" panose="020B0604020202020204" pitchFamily="34" charset="0"/>
              </a:rPr>
              <a:t>Δ</a:t>
            </a:r>
            <a:r>
              <a:rPr lang="en-GB" altLang="en-US" smtClean="0">
                <a:cs typeface="Arial" panose="020B0604020202020204" pitchFamily="34" charset="0"/>
              </a:rPr>
              <a:t>H). </a:t>
            </a:r>
          </a:p>
        </p:txBody>
      </p:sp>
    </p:spTree>
    <p:extLst>
      <p:ext uri="{BB962C8B-B14F-4D97-AF65-F5344CB8AC3E}">
        <p14:creationId xmlns:p14="http://schemas.microsoft.com/office/powerpoint/2010/main" val="33234096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mtClean="0"/>
              <a:t>Example</a:t>
            </a:r>
          </a:p>
        </p:txBody>
      </p:sp>
      <p:sp>
        <p:nvSpPr>
          <p:cNvPr id="5123" name="Rectangle 3"/>
          <p:cNvSpPr>
            <a:spLocks noGrp="1" noChangeArrowheads="1"/>
          </p:cNvSpPr>
          <p:nvPr>
            <p:ph type="body" idx="1"/>
          </p:nvPr>
        </p:nvSpPr>
        <p:spPr/>
        <p:txBody>
          <a:bodyPr/>
          <a:lstStyle/>
          <a:p>
            <a:pPr eaLnBrk="1" hangingPunct="1"/>
            <a:r>
              <a:rPr lang="en-GB" altLang="en-US" smtClean="0"/>
              <a:t>Calculate the enthalpy of formation of ethane from carbon and hydrogen:</a:t>
            </a:r>
          </a:p>
          <a:p>
            <a:pPr eaLnBrk="1" hangingPunct="1"/>
            <a:r>
              <a:rPr lang="en-GB" altLang="en-US" smtClean="0"/>
              <a:t>2C(s) + 3H</a:t>
            </a:r>
            <a:r>
              <a:rPr lang="en-GB" altLang="en-US" baseline="-25000" smtClean="0"/>
              <a:t>2</a:t>
            </a:r>
            <a:r>
              <a:rPr lang="en-GB" altLang="en-US" smtClean="0"/>
              <a:t>(g) </a:t>
            </a:r>
            <a:r>
              <a:rPr lang="en-GB" altLang="en-US" smtClean="0">
                <a:sym typeface="Wingdings" panose="05000000000000000000" pitchFamily="2" charset="2"/>
              </a:rPr>
              <a:t> C</a:t>
            </a:r>
            <a:r>
              <a:rPr lang="en-GB" altLang="en-US" baseline="-25000" smtClean="0">
                <a:sym typeface="Wingdings" panose="05000000000000000000" pitchFamily="2" charset="2"/>
              </a:rPr>
              <a:t>2</a:t>
            </a:r>
            <a:r>
              <a:rPr lang="en-GB" altLang="en-US" smtClean="0">
                <a:sym typeface="Wingdings" panose="05000000000000000000" pitchFamily="2" charset="2"/>
              </a:rPr>
              <a:t>H</a:t>
            </a:r>
            <a:r>
              <a:rPr lang="en-GB" altLang="en-US" baseline="-25000" smtClean="0">
                <a:sym typeface="Wingdings" panose="05000000000000000000" pitchFamily="2" charset="2"/>
              </a:rPr>
              <a:t>6</a:t>
            </a:r>
            <a:r>
              <a:rPr lang="en-GB" altLang="en-US" smtClean="0">
                <a:sym typeface="Wingdings" panose="05000000000000000000" pitchFamily="2" charset="2"/>
              </a:rPr>
              <a:t>(g) </a:t>
            </a:r>
            <a:r>
              <a:rPr lang="en-GB" altLang="en-US">
                <a:cs typeface="Arial" panose="020B0604020202020204" pitchFamily="34" charset="0"/>
              </a:rPr>
              <a:t>		 </a:t>
            </a:r>
            <a:r>
              <a:rPr lang="el-GR" altLang="en-US">
                <a:cs typeface="Arial" panose="020B0604020202020204" pitchFamily="34" charset="0"/>
              </a:rPr>
              <a:t>Δ</a:t>
            </a:r>
            <a:r>
              <a:rPr lang="en-GB" altLang="en-US">
                <a:cs typeface="Arial" panose="020B0604020202020204" pitchFamily="34" charset="0"/>
              </a:rPr>
              <a:t>H=?</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In practice carbon and hydrogen do not react to form ethane and so </a:t>
            </a:r>
            <a:r>
              <a:rPr lang="el-GR" altLang="en-US">
                <a:cs typeface="Arial" panose="020B0604020202020204" pitchFamily="34" charset="0"/>
              </a:rPr>
              <a:t>Δ</a:t>
            </a:r>
            <a:r>
              <a:rPr lang="en-GB" altLang="en-US">
                <a:cs typeface="Arial" panose="020B0604020202020204" pitchFamily="34" charset="0"/>
              </a:rPr>
              <a:t>H cannot be determined experimentally. </a:t>
            </a:r>
          </a:p>
          <a:p>
            <a:pPr eaLnBrk="1" hangingPunct="1"/>
            <a:r>
              <a:rPr lang="en-GB" altLang="en-US">
                <a:cs typeface="Arial" panose="020B0604020202020204" pitchFamily="34" charset="0"/>
              </a:rPr>
              <a:t>A calculation based on Hess’s law can be used to determine </a:t>
            </a:r>
            <a:r>
              <a:rPr lang="el-GR" altLang="en-US">
                <a:cs typeface="Arial" panose="020B0604020202020204" pitchFamily="34" charset="0"/>
              </a:rPr>
              <a:t>Δ</a:t>
            </a:r>
            <a:r>
              <a:rPr lang="en-GB" altLang="en-US">
                <a:cs typeface="Arial" panose="020B0604020202020204" pitchFamily="34" charset="0"/>
              </a:rPr>
              <a:t>H. </a:t>
            </a:r>
          </a:p>
        </p:txBody>
      </p:sp>
    </p:spTree>
    <p:extLst>
      <p:ext uri="{BB962C8B-B14F-4D97-AF65-F5344CB8AC3E}">
        <p14:creationId xmlns:p14="http://schemas.microsoft.com/office/powerpoint/2010/main" val="18706174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*PAGE 9 – DATA BOOK*</a:t>
            </a:r>
          </a:p>
        </p:txBody>
      </p:sp>
      <p:sp>
        <p:nvSpPr>
          <p:cNvPr id="6147" name="Rectangle 3"/>
          <p:cNvSpPr>
            <a:spLocks noGrp="1" noChangeArrowheads="1"/>
          </p:cNvSpPr>
          <p:nvPr>
            <p:ph type="body" idx="1"/>
          </p:nvPr>
        </p:nvSpPr>
        <p:spPr/>
        <p:txBody>
          <a:bodyPr/>
          <a:lstStyle/>
          <a:p>
            <a:pPr eaLnBrk="1" hangingPunct="1"/>
            <a:r>
              <a:rPr lang="en-GB" altLang="en-US" smtClean="0"/>
              <a:t>The enthalpies of combustion of carbon, hydrogen and ethane have been determined experimentally and are in the data book. These can be used to calculate </a:t>
            </a:r>
            <a:r>
              <a:rPr lang="el-GR" altLang="en-US" smtClean="0">
                <a:cs typeface="Arial" panose="020B0604020202020204" pitchFamily="34" charset="0"/>
              </a:rPr>
              <a:t>Δ</a:t>
            </a:r>
            <a:r>
              <a:rPr lang="en-GB" altLang="en-US" smtClean="0">
                <a:cs typeface="Arial" panose="020B0604020202020204" pitchFamily="34" charset="0"/>
              </a:rPr>
              <a:t>H.</a:t>
            </a:r>
          </a:p>
        </p:txBody>
      </p:sp>
    </p:spTree>
    <p:extLst>
      <p:ext uri="{BB962C8B-B14F-4D97-AF65-F5344CB8AC3E}">
        <p14:creationId xmlns:p14="http://schemas.microsoft.com/office/powerpoint/2010/main" val="41599095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mtClean="0"/>
              <a:t>Step 1</a:t>
            </a:r>
          </a:p>
        </p:txBody>
      </p:sp>
      <p:sp>
        <p:nvSpPr>
          <p:cNvPr id="7171" name="Rectangle 3"/>
          <p:cNvSpPr>
            <a:spLocks noGrp="1" noChangeArrowheads="1"/>
          </p:cNvSpPr>
          <p:nvPr>
            <p:ph type="body" idx="1"/>
          </p:nvPr>
        </p:nvSpPr>
        <p:spPr/>
        <p:txBody>
          <a:bodyPr/>
          <a:lstStyle/>
          <a:p>
            <a:pPr eaLnBrk="1" hangingPunct="1"/>
            <a:r>
              <a:rPr lang="en-GB" altLang="en-US" smtClean="0"/>
              <a:t>Write the </a:t>
            </a:r>
            <a:r>
              <a:rPr lang="en-GB" altLang="en-US" smtClean="0">
                <a:solidFill>
                  <a:schemeClr val="accent2"/>
                </a:solidFill>
              </a:rPr>
              <a:t>balanced chemical equations</a:t>
            </a:r>
            <a:r>
              <a:rPr lang="en-GB" altLang="en-US" smtClean="0"/>
              <a:t> for the </a:t>
            </a:r>
            <a:r>
              <a:rPr lang="en-GB" altLang="en-US" smtClean="0">
                <a:solidFill>
                  <a:schemeClr val="accent2"/>
                </a:solidFill>
              </a:rPr>
              <a:t>combustion</a:t>
            </a:r>
            <a:r>
              <a:rPr lang="en-GB" altLang="en-US" smtClean="0"/>
              <a:t> of carbon, hydrogen and ethane. </a:t>
            </a:r>
            <a:r>
              <a:rPr lang="en-GB" altLang="en-US" smtClean="0">
                <a:solidFill>
                  <a:schemeClr val="accent2"/>
                </a:solidFill>
              </a:rPr>
              <a:t>Note the </a:t>
            </a:r>
            <a:r>
              <a:rPr lang="el-GR" altLang="en-US" smtClean="0">
                <a:solidFill>
                  <a:schemeClr val="accent2"/>
                </a:solidFill>
                <a:cs typeface="Arial" panose="020B0604020202020204" pitchFamily="34" charset="0"/>
              </a:rPr>
              <a:t>Δ</a:t>
            </a:r>
            <a:r>
              <a:rPr lang="en-GB" altLang="en-US" smtClean="0">
                <a:solidFill>
                  <a:schemeClr val="accent2"/>
                </a:solidFill>
                <a:cs typeface="Arial" panose="020B0604020202020204" pitchFamily="34" charset="0"/>
              </a:rPr>
              <a:t>H values</a:t>
            </a:r>
            <a:r>
              <a:rPr lang="en-GB" altLang="en-US" smtClean="0">
                <a:cs typeface="Arial" panose="020B0604020202020204" pitchFamily="34" charset="0"/>
              </a:rPr>
              <a:t>(pg 9 data book). </a:t>
            </a:r>
          </a:p>
          <a:p>
            <a:pPr eaLnBrk="1" hangingPunct="1">
              <a:buFontTx/>
              <a:buNone/>
            </a:pPr>
            <a:endParaRPr lang="en-GB" altLang="en-US" smtClean="0">
              <a:cs typeface="Arial" panose="020B0604020202020204" pitchFamily="34" charset="0"/>
            </a:endParaRPr>
          </a:p>
        </p:txBody>
      </p:sp>
    </p:spTree>
    <p:extLst>
      <p:ext uri="{BB962C8B-B14F-4D97-AF65-F5344CB8AC3E}">
        <p14:creationId xmlns:p14="http://schemas.microsoft.com/office/powerpoint/2010/main" val="40189344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ltLang="en-US" smtClean="0"/>
          </a:p>
        </p:txBody>
      </p:sp>
      <p:sp>
        <p:nvSpPr>
          <p:cNvPr id="8195" name="Content Placeholder 2"/>
          <p:cNvSpPr>
            <a:spLocks noGrp="1"/>
          </p:cNvSpPr>
          <p:nvPr>
            <p:ph idx="1"/>
          </p:nvPr>
        </p:nvSpPr>
        <p:spPr/>
        <p:txBody>
          <a:bodyPr/>
          <a:lstStyle/>
          <a:p>
            <a:pPr eaLnBrk="1" hangingPunct="1"/>
            <a:endParaRPr lang="en-US" altLang="en-US" smtClean="0"/>
          </a:p>
        </p:txBody>
      </p:sp>
    </p:spTree>
    <p:extLst>
      <p:ext uri="{BB962C8B-B14F-4D97-AF65-F5344CB8AC3E}">
        <p14:creationId xmlns:p14="http://schemas.microsoft.com/office/powerpoint/2010/main" val="24154498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smtClean="0"/>
          </a:p>
        </p:txBody>
      </p:sp>
      <p:sp>
        <p:nvSpPr>
          <p:cNvPr id="9219" name="Rectangle 3"/>
          <p:cNvSpPr>
            <a:spLocks noGrp="1" noChangeArrowheads="1"/>
          </p:cNvSpPr>
          <p:nvPr>
            <p:ph type="body" idx="1"/>
          </p:nvPr>
        </p:nvSpPr>
        <p:spPr>
          <a:xfrm>
            <a:off x="1992314" y="1412876"/>
            <a:ext cx="8675687" cy="4824413"/>
          </a:xfrm>
        </p:spPr>
        <p:txBody>
          <a:bodyPr/>
          <a:lstStyle/>
          <a:p>
            <a:pPr marL="609600" indent="-609600">
              <a:buFontTx/>
              <a:buAutoNum type="arabicPeriod"/>
            </a:pPr>
            <a:r>
              <a:rPr lang="en-GB" altLang="en-US"/>
              <a:t>C + O</a:t>
            </a:r>
            <a:r>
              <a:rPr lang="en-GB" altLang="en-US" baseline="-25000"/>
              <a:t>2</a:t>
            </a:r>
            <a:r>
              <a:rPr lang="en-GB" altLang="en-US"/>
              <a:t> </a:t>
            </a:r>
            <a:r>
              <a:rPr lang="en-GB" altLang="en-US">
                <a:sym typeface="Wingdings" panose="05000000000000000000" pitchFamily="2" charset="2"/>
              </a:rPr>
              <a:t> CO</a:t>
            </a:r>
            <a:r>
              <a:rPr lang="en-GB" altLang="en-US" baseline="-25000">
                <a:sym typeface="Wingdings" panose="05000000000000000000" pitchFamily="2" charset="2"/>
              </a:rPr>
              <a:t>2</a:t>
            </a:r>
            <a:r>
              <a:rPr lang="en-GB" altLang="en-US">
                <a:sym typeface="Wingdings" panose="05000000000000000000" pitchFamily="2" charset="2"/>
              </a:rPr>
              <a:t>                          ΔH = -394kJ/mol</a:t>
            </a:r>
          </a:p>
          <a:p>
            <a:pPr marL="609600" indent="-609600">
              <a:buFontTx/>
              <a:buAutoNum type="arabicPeriod"/>
            </a:pPr>
            <a:r>
              <a:rPr lang="en-GB" altLang="en-US">
                <a:sym typeface="Wingdings" panose="05000000000000000000" pitchFamily="2" charset="2"/>
              </a:rPr>
              <a:t>H</a:t>
            </a:r>
            <a:r>
              <a:rPr lang="en-GB" altLang="en-US" baseline="-25000">
                <a:sym typeface="Wingdings" panose="05000000000000000000" pitchFamily="2" charset="2"/>
              </a:rPr>
              <a:t>2</a:t>
            </a:r>
            <a:r>
              <a:rPr lang="en-GB" altLang="en-US">
                <a:sym typeface="Wingdings" panose="05000000000000000000" pitchFamily="2" charset="2"/>
              </a:rPr>
              <a:t> + ½ O</a:t>
            </a:r>
            <a:r>
              <a:rPr lang="en-GB" altLang="en-US" baseline="-25000">
                <a:sym typeface="Wingdings" panose="05000000000000000000" pitchFamily="2" charset="2"/>
              </a:rPr>
              <a:t>2</a:t>
            </a:r>
            <a:r>
              <a:rPr lang="en-GB" altLang="en-US">
                <a:sym typeface="Wingdings" panose="05000000000000000000" pitchFamily="2" charset="2"/>
              </a:rPr>
              <a:t>  H</a:t>
            </a:r>
            <a:r>
              <a:rPr lang="en-GB" altLang="en-US" baseline="-25000">
                <a:sym typeface="Wingdings" panose="05000000000000000000" pitchFamily="2" charset="2"/>
              </a:rPr>
              <a:t>2</a:t>
            </a:r>
            <a:r>
              <a:rPr lang="en-GB" altLang="en-US">
                <a:sym typeface="Wingdings" panose="05000000000000000000" pitchFamily="2" charset="2"/>
              </a:rPr>
              <a:t>O                    </a:t>
            </a:r>
            <a:r>
              <a:rPr lang="el-GR" altLang="en-US">
                <a:cs typeface="Arial" panose="020B0604020202020204" pitchFamily="34" charset="0"/>
              </a:rPr>
              <a:t>Δ</a:t>
            </a:r>
            <a:r>
              <a:rPr lang="en-GB" altLang="en-US">
                <a:cs typeface="Arial" panose="020B0604020202020204" pitchFamily="34" charset="0"/>
              </a:rPr>
              <a:t>H = -286kJ/mol</a:t>
            </a:r>
          </a:p>
          <a:p>
            <a:pPr marL="609600" indent="-609600">
              <a:buFontTx/>
              <a:buAutoNum type="arabicPeriod"/>
            </a:pPr>
            <a:r>
              <a:rPr lang="en-GB" altLang="en-US">
                <a:cs typeface="Arial" panose="020B0604020202020204" pitchFamily="34" charset="0"/>
              </a:rPr>
              <a:t>C</a:t>
            </a:r>
            <a:r>
              <a:rPr lang="en-GB" altLang="en-US" baseline="-25000">
                <a:cs typeface="Arial" panose="020B0604020202020204" pitchFamily="34" charset="0"/>
              </a:rPr>
              <a:t>2</a:t>
            </a:r>
            <a:r>
              <a:rPr lang="en-GB" altLang="en-US">
                <a:cs typeface="Arial" panose="020B0604020202020204" pitchFamily="34" charset="0"/>
              </a:rPr>
              <a:t>H</a:t>
            </a:r>
            <a:r>
              <a:rPr lang="en-GB" altLang="en-US" baseline="-25000">
                <a:cs typeface="Arial" panose="020B0604020202020204" pitchFamily="34" charset="0"/>
              </a:rPr>
              <a:t>6</a:t>
            </a:r>
            <a:r>
              <a:rPr lang="en-GB" altLang="en-US">
                <a:cs typeface="Arial" panose="020B0604020202020204" pitchFamily="34" charset="0"/>
              </a:rPr>
              <a:t> + 3½O</a:t>
            </a:r>
            <a:r>
              <a:rPr lang="en-GB" altLang="en-US" baseline="-25000">
                <a:cs typeface="Arial" panose="020B0604020202020204" pitchFamily="34" charset="0"/>
              </a:rPr>
              <a:t>2</a:t>
            </a:r>
            <a:r>
              <a:rPr lang="en-GB" altLang="en-US">
                <a:cs typeface="Arial" panose="020B0604020202020204" pitchFamily="34" charset="0"/>
              </a:rPr>
              <a:t> </a:t>
            </a:r>
            <a:r>
              <a:rPr lang="en-GB" altLang="en-US">
                <a:cs typeface="Arial" panose="020B0604020202020204" pitchFamily="34" charset="0"/>
                <a:sym typeface="Wingdings" panose="05000000000000000000" pitchFamily="2" charset="2"/>
              </a:rPr>
              <a:t> 2CO</a:t>
            </a:r>
            <a:r>
              <a:rPr lang="en-GB" altLang="en-US" baseline="-25000">
                <a:cs typeface="Arial" panose="020B0604020202020204" pitchFamily="34" charset="0"/>
                <a:sym typeface="Wingdings" panose="05000000000000000000" pitchFamily="2" charset="2"/>
              </a:rPr>
              <a:t>2 </a:t>
            </a:r>
            <a:r>
              <a:rPr lang="en-GB" altLang="en-US">
                <a:cs typeface="Arial" panose="020B0604020202020204" pitchFamily="34" charset="0"/>
                <a:sym typeface="Wingdings" panose="05000000000000000000" pitchFamily="2" charset="2"/>
              </a:rPr>
              <a:t>+ 3H</a:t>
            </a:r>
            <a:r>
              <a:rPr lang="en-GB" altLang="en-US" baseline="-25000">
                <a:cs typeface="Arial" panose="020B0604020202020204" pitchFamily="34" charset="0"/>
                <a:sym typeface="Wingdings" panose="05000000000000000000" pitchFamily="2" charset="2"/>
              </a:rPr>
              <a:t>2</a:t>
            </a:r>
            <a:r>
              <a:rPr lang="en-GB" altLang="en-US">
                <a:cs typeface="Arial" panose="020B0604020202020204" pitchFamily="34" charset="0"/>
                <a:sym typeface="Wingdings" panose="05000000000000000000" pitchFamily="2" charset="2"/>
              </a:rPr>
              <a:t>O </a:t>
            </a:r>
            <a:r>
              <a:rPr lang="el-GR" altLang="en-US">
                <a:cs typeface="Arial" panose="020B0604020202020204" pitchFamily="34" charset="0"/>
              </a:rPr>
              <a:t>Δ</a:t>
            </a:r>
            <a:r>
              <a:rPr lang="en-GB" altLang="en-US">
                <a:cs typeface="Arial" panose="020B0604020202020204" pitchFamily="34" charset="0"/>
              </a:rPr>
              <a:t>H= -1560kJ/mol</a:t>
            </a:r>
            <a:r>
              <a:rPr lang="en-GB" altLang="en-US" sz="2400">
                <a:cs typeface="Arial" panose="020B0604020202020204" pitchFamily="34" charset="0"/>
                <a:sym typeface="Wingdings" panose="05000000000000000000" pitchFamily="2" charset="2"/>
              </a:rPr>
              <a:t> </a:t>
            </a:r>
          </a:p>
        </p:txBody>
      </p:sp>
    </p:spTree>
    <p:extLst>
      <p:ext uri="{BB962C8B-B14F-4D97-AF65-F5344CB8AC3E}">
        <p14:creationId xmlns:p14="http://schemas.microsoft.com/office/powerpoint/2010/main" val="3541592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	</a:t>
            </a:r>
            <a:endParaRPr lang="en-GB" dirty="0"/>
          </a:p>
        </p:txBody>
      </p:sp>
      <p:sp>
        <p:nvSpPr>
          <p:cNvPr id="3" name="Content Placeholder 2"/>
          <p:cNvSpPr>
            <a:spLocks noGrp="1"/>
          </p:cNvSpPr>
          <p:nvPr>
            <p:ph sz="quarter" idx="1"/>
          </p:nvPr>
        </p:nvSpPr>
        <p:spPr/>
        <p:txBody>
          <a:bodyPr/>
          <a:lstStyle/>
          <a:p>
            <a:r>
              <a:rPr lang="en-GB" dirty="0" smtClean="0"/>
              <a:t>Availability, sustainability and cost of feedstock</a:t>
            </a:r>
          </a:p>
          <a:p>
            <a:r>
              <a:rPr lang="en-GB" dirty="0" smtClean="0"/>
              <a:t>Recycling</a:t>
            </a:r>
          </a:p>
          <a:p>
            <a:r>
              <a:rPr lang="en-GB" dirty="0" smtClean="0"/>
              <a:t>Energy requirements</a:t>
            </a:r>
          </a:p>
          <a:p>
            <a:r>
              <a:rPr lang="en-GB" dirty="0" smtClean="0"/>
              <a:t>Use of by-products</a:t>
            </a:r>
          </a:p>
          <a:p>
            <a:r>
              <a:rPr lang="en-GB" dirty="0" smtClean="0"/>
              <a:t>Yield of product</a:t>
            </a:r>
            <a:endParaRPr lang="en-GB" dirty="0"/>
          </a:p>
        </p:txBody>
      </p:sp>
    </p:spTree>
    <p:extLst>
      <p:ext uri="{BB962C8B-B14F-4D97-AF65-F5344CB8AC3E}">
        <p14:creationId xmlns:p14="http://schemas.microsoft.com/office/powerpoint/2010/main" val="27928827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Step 2</a:t>
            </a:r>
          </a:p>
        </p:txBody>
      </p:sp>
      <p:sp>
        <p:nvSpPr>
          <p:cNvPr id="10243" name="Rectangle 3"/>
          <p:cNvSpPr>
            <a:spLocks noGrp="1" noChangeArrowheads="1"/>
          </p:cNvSpPr>
          <p:nvPr>
            <p:ph type="body" idx="1"/>
          </p:nvPr>
        </p:nvSpPr>
        <p:spPr/>
        <p:txBody>
          <a:bodyPr/>
          <a:lstStyle/>
          <a:p>
            <a:pPr eaLnBrk="1" hangingPunct="1"/>
            <a:r>
              <a:rPr lang="en-GB" altLang="en-US" smtClean="0"/>
              <a:t>Write a balanced equation representing the desired enthalpy change. </a:t>
            </a:r>
          </a:p>
          <a:p>
            <a:pPr eaLnBrk="1" hangingPunct="1"/>
            <a:endParaRPr lang="en-GB" altLang="en-US" smtClean="0"/>
          </a:p>
          <a:p>
            <a:pPr eaLnBrk="1" hangingPunct="1"/>
            <a:r>
              <a:rPr lang="en-GB" altLang="en-US" sz="3600"/>
              <a:t>2C(s) + 3H</a:t>
            </a:r>
            <a:r>
              <a:rPr lang="en-GB" altLang="en-US" sz="3600" baseline="-25000"/>
              <a:t>2</a:t>
            </a:r>
            <a:r>
              <a:rPr lang="en-GB" altLang="en-US" sz="3600"/>
              <a:t>(g) </a:t>
            </a:r>
            <a:r>
              <a:rPr lang="en-GB" altLang="en-US" sz="3600">
                <a:sym typeface="Wingdings" panose="05000000000000000000" pitchFamily="2" charset="2"/>
              </a:rPr>
              <a:t> C</a:t>
            </a:r>
            <a:r>
              <a:rPr lang="en-GB" altLang="en-US" sz="3600" baseline="-25000">
                <a:sym typeface="Wingdings" panose="05000000000000000000" pitchFamily="2" charset="2"/>
              </a:rPr>
              <a:t>2</a:t>
            </a:r>
            <a:r>
              <a:rPr lang="en-GB" altLang="en-US" sz="3600">
                <a:sym typeface="Wingdings" panose="05000000000000000000" pitchFamily="2" charset="2"/>
              </a:rPr>
              <a:t>H</a:t>
            </a:r>
            <a:r>
              <a:rPr lang="en-GB" altLang="en-US" sz="3600" baseline="-25000">
                <a:sym typeface="Wingdings" panose="05000000000000000000" pitchFamily="2" charset="2"/>
              </a:rPr>
              <a:t>6</a:t>
            </a:r>
            <a:r>
              <a:rPr lang="en-GB" altLang="en-US" sz="3600">
                <a:sym typeface="Wingdings" panose="05000000000000000000" pitchFamily="2" charset="2"/>
              </a:rPr>
              <a:t>(g) </a:t>
            </a:r>
            <a:r>
              <a:rPr lang="en-GB" altLang="en-US" smtClean="0">
                <a:cs typeface="Arial" panose="020B0604020202020204" pitchFamily="34" charset="0"/>
              </a:rPr>
              <a:t>	</a:t>
            </a:r>
            <a:r>
              <a:rPr lang="el-GR" altLang="en-US" smtClean="0">
                <a:cs typeface="Arial" panose="020B0604020202020204" pitchFamily="34" charset="0"/>
              </a:rPr>
              <a:t>Δ</a:t>
            </a:r>
            <a:r>
              <a:rPr lang="en-GB" altLang="en-US" smtClean="0">
                <a:cs typeface="Arial" panose="020B0604020202020204" pitchFamily="34" charset="0"/>
              </a:rPr>
              <a:t>H=?</a:t>
            </a:r>
          </a:p>
          <a:p>
            <a:pPr eaLnBrk="1" hangingPunct="1"/>
            <a:endParaRPr lang="en-GB" altLang="en-US" smtClean="0">
              <a:cs typeface="Arial" panose="020B0604020202020204" pitchFamily="34" charset="0"/>
            </a:endParaRPr>
          </a:p>
          <a:p>
            <a:pPr eaLnBrk="1" hangingPunct="1"/>
            <a:r>
              <a:rPr lang="en-GB" altLang="en-US" smtClean="0">
                <a:cs typeface="Arial" panose="020B0604020202020204" pitchFamily="34" charset="0"/>
              </a:rPr>
              <a:t>This is the </a:t>
            </a:r>
            <a:r>
              <a:rPr lang="en-GB" altLang="en-US" smtClean="0">
                <a:solidFill>
                  <a:schemeClr val="accent2"/>
                </a:solidFill>
                <a:cs typeface="Arial" panose="020B0604020202020204" pitchFamily="34" charset="0"/>
              </a:rPr>
              <a:t>target equation</a:t>
            </a:r>
            <a:r>
              <a:rPr lang="en-GB" altLang="en-US" smtClean="0">
                <a:cs typeface="Arial" panose="020B0604020202020204" pitchFamily="34" charset="0"/>
              </a:rPr>
              <a:t> – we will use Hess’s law to get to this equation from the three equations in step 1. </a:t>
            </a:r>
          </a:p>
          <a:p>
            <a:pPr eaLnBrk="1" hangingPunct="1"/>
            <a:endParaRPr lang="en-GB" altLang="en-US" smtClean="0"/>
          </a:p>
        </p:txBody>
      </p:sp>
    </p:spTree>
    <p:extLst>
      <p:ext uri="{BB962C8B-B14F-4D97-AF65-F5344CB8AC3E}">
        <p14:creationId xmlns:p14="http://schemas.microsoft.com/office/powerpoint/2010/main" val="388869693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mtClean="0"/>
              <a:t>Step 3</a:t>
            </a:r>
          </a:p>
        </p:txBody>
      </p:sp>
      <p:sp>
        <p:nvSpPr>
          <p:cNvPr id="11267" name="Rectangle 3"/>
          <p:cNvSpPr>
            <a:spLocks noGrp="1" noChangeArrowheads="1"/>
          </p:cNvSpPr>
          <p:nvPr>
            <p:ph type="body" idx="1"/>
          </p:nvPr>
        </p:nvSpPr>
        <p:spPr/>
        <p:txBody>
          <a:bodyPr/>
          <a:lstStyle/>
          <a:p>
            <a:pPr marL="609600" indent="-609600"/>
            <a:r>
              <a:rPr lang="en-GB" altLang="en-US" smtClean="0"/>
              <a:t>Involves equations 1, 2 and 3 in step 1. </a:t>
            </a:r>
          </a:p>
          <a:p>
            <a:pPr marL="609600" indent="-609600"/>
            <a:endParaRPr lang="en-GB" altLang="en-US" smtClean="0"/>
          </a:p>
          <a:p>
            <a:pPr marL="609600" indent="-609600">
              <a:buFontTx/>
              <a:buAutoNum type="arabicPeriod"/>
            </a:pPr>
            <a:r>
              <a:rPr lang="en-GB" altLang="en-US" sz="2000"/>
              <a:t>C + O</a:t>
            </a:r>
            <a:r>
              <a:rPr lang="en-GB" altLang="en-US" sz="2000" baseline="-25000"/>
              <a:t>2</a:t>
            </a:r>
            <a:r>
              <a:rPr lang="en-GB" altLang="en-US" sz="2000"/>
              <a:t> </a:t>
            </a:r>
            <a:r>
              <a:rPr lang="en-GB" altLang="en-US" sz="2000">
                <a:sym typeface="Wingdings" panose="05000000000000000000" pitchFamily="2" charset="2"/>
              </a:rPr>
              <a:t> CO</a:t>
            </a:r>
            <a:r>
              <a:rPr lang="en-GB" altLang="en-US" sz="2000" baseline="-25000">
                <a:sym typeface="Wingdings" panose="05000000000000000000" pitchFamily="2" charset="2"/>
              </a:rPr>
              <a:t>2</a:t>
            </a:r>
            <a:r>
              <a:rPr lang="en-GB" altLang="en-US" sz="2000">
                <a:sym typeface="Wingdings" panose="05000000000000000000" pitchFamily="2" charset="2"/>
              </a:rPr>
              <a:t>                          ΔH = -394kJ/mol</a:t>
            </a:r>
          </a:p>
          <a:p>
            <a:pPr marL="609600" indent="-609600">
              <a:buFontTx/>
              <a:buAutoNum type="arabicPeriod"/>
            </a:pPr>
            <a:r>
              <a:rPr lang="en-GB" altLang="en-US" sz="2000">
                <a:sym typeface="Wingdings" panose="05000000000000000000" pitchFamily="2" charset="2"/>
              </a:rPr>
              <a:t>H</a:t>
            </a:r>
            <a:r>
              <a:rPr lang="en-GB" altLang="en-US" sz="2000" baseline="-25000">
                <a:sym typeface="Wingdings" panose="05000000000000000000" pitchFamily="2" charset="2"/>
              </a:rPr>
              <a:t>2</a:t>
            </a:r>
            <a:r>
              <a:rPr lang="en-GB" altLang="en-US" sz="2000">
                <a:sym typeface="Wingdings" panose="05000000000000000000" pitchFamily="2" charset="2"/>
              </a:rPr>
              <a:t> + ½ O</a:t>
            </a:r>
            <a:r>
              <a:rPr lang="en-GB" altLang="en-US" sz="2000" baseline="-25000">
                <a:sym typeface="Wingdings" panose="05000000000000000000" pitchFamily="2" charset="2"/>
              </a:rPr>
              <a:t>2</a:t>
            </a:r>
            <a:r>
              <a:rPr lang="en-GB" altLang="en-US" sz="2000">
                <a:sym typeface="Wingdings" panose="05000000000000000000" pitchFamily="2" charset="2"/>
              </a:rPr>
              <a:t>  H</a:t>
            </a:r>
            <a:r>
              <a:rPr lang="en-GB" altLang="en-US" sz="2000" baseline="-25000">
                <a:sym typeface="Wingdings" panose="05000000000000000000" pitchFamily="2" charset="2"/>
              </a:rPr>
              <a:t>2</a:t>
            </a:r>
            <a:r>
              <a:rPr lang="en-GB" altLang="en-US" sz="2000">
                <a:sym typeface="Wingdings" panose="05000000000000000000" pitchFamily="2" charset="2"/>
              </a:rPr>
              <a:t>O                    </a:t>
            </a:r>
            <a:r>
              <a:rPr lang="el-GR" altLang="en-US" sz="2000">
                <a:cs typeface="Arial" panose="020B0604020202020204" pitchFamily="34" charset="0"/>
              </a:rPr>
              <a:t>Δ</a:t>
            </a:r>
            <a:r>
              <a:rPr lang="en-GB" altLang="en-US" sz="2000">
                <a:cs typeface="Arial" panose="020B0604020202020204" pitchFamily="34" charset="0"/>
              </a:rPr>
              <a:t>H = -286kJ/mol</a:t>
            </a:r>
          </a:p>
          <a:p>
            <a:pPr marL="609600" indent="-609600">
              <a:buFontTx/>
              <a:buAutoNum type="arabicPeriod"/>
            </a:pPr>
            <a:r>
              <a:rPr lang="en-GB" altLang="en-US" sz="2000">
                <a:cs typeface="Arial" panose="020B0604020202020204" pitchFamily="34" charset="0"/>
              </a:rPr>
              <a:t>C</a:t>
            </a:r>
            <a:r>
              <a:rPr lang="en-GB" altLang="en-US" sz="2000" baseline="-25000">
                <a:cs typeface="Arial" panose="020B0604020202020204" pitchFamily="34" charset="0"/>
              </a:rPr>
              <a:t>2</a:t>
            </a:r>
            <a:r>
              <a:rPr lang="en-GB" altLang="en-US" sz="2000">
                <a:cs typeface="Arial" panose="020B0604020202020204" pitchFamily="34" charset="0"/>
              </a:rPr>
              <a:t>H</a:t>
            </a:r>
            <a:r>
              <a:rPr lang="en-GB" altLang="en-US" sz="2000" baseline="-25000">
                <a:cs typeface="Arial" panose="020B0604020202020204" pitchFamily="34" charset="0"/>
              </a:rPr>
              <a:t>6</a:t>
            </a:r>
            <a:r>
              <a:rPr lang="en-GB" altLang="en-US" sz="2000">
                <a:cs typeface="Arial" panose="020B0604020202020204" pitchFamily="34" charset="0"/>
              </a:rPr>
              <a:t> + 3½O</a:t>
            </a:r>
            <a:r>
              <a:rPr lang="en-GB" altLang="en-US" sz="2000" baseline="-25000">
                <a:cs typeface="Arial" panose="020B0604020202020204" pitchFamily="34" charset="0"/>
              </a:rPr>
              <a:t>2</a:t>
            </a:r>
            <a:r>
              <a:rPr lang="en-GB" altLang="en-US" sz="2000">
                <a:cs typeface="Arial" panose="020B0604020202020204" pitchFamily="34" charset="0"/>
              </a:rPr>
              <a:t> </a:t>
            </a:r>
            <a:r>
              <a:rPr lang="en-GB" altLang="en-US" sz="2000">
                <a:cs typeface="Arial" panose="020B0604020202020204" pitchFamily="34" charset="0"/>
                <a:sym typeface="Wingdings" panose="05000000000000000000" pitchFamily="2" charset="2"/>
              </a:rPr>
              <a:t> 2CO</a:t>
            </a:r>
            <a:r>
              <a:rPr lang="en-GB" altLang="en-US" sz="2000" baseline="-25000">
                <a:cs typeface="Arial" panose="020B0604020202020204" pitchFamily="34" charset="0"/>
                <a:sym typeface="Wingdings" panose="05000000000000000000" pitchFamily="2" charset="2"/>
              </a:rPr>
              <a:t>2 </a:t>
            </a:r>
            <a:r>
              <a:rPr lang="en-GB" altLang="en-US" sz="2000">
                <a:cs typeface="Arial" panose="020B0604020202020204" pitchFamily="34" charset="0"/>
                <a:sym typeface="Wingdings" panose="05000000000000000000" pitchFamily="2" charset="2"/>
              </a:rPr>
              <a:t>+ 3H</a:t>
            </a:r>
            <a:r>
              <a:rPr lang="en-GB" altLang="en-US" sz="2000" baseline="-25000">
                <a:cs typeface="Arial" panose="020B0604020202020204" pitchFamily="34" charset="0"/>
                <a:sym typeface="Wingdings" panose="05000000000000000000" pitchFamily="2" charset="2"/>
              </a:rPr>
              <a:t>2</a:t>
            </a:r>
            <a:r>
              <a:rPr lang="en-GB" altLang="en-US" sz="2000">
                <a:cs typeface="Arial" panose="020B0604020202020204" pitchFamily="34" charset="0"/>
                <a:sym typeface="Wingdings" panose="05000000000000000000" pitchFamily="2" charset="2"/>
              </a:rPr>
              <a:t>O </a:t>
            </a:r>
            <a:r>
              <a:rPr lang="el-GR" altLang="en-US" sz="2000">
                <a:cs typeface="Arial" panose="020B0604020202020204" pitchFamily="34" charset="0"/>
              </a:rPr>
              <a:t>Δ</a:t>
            </a:r>
            <a:r>
              <a:rPr lang="en-GB" altLang="en-US" sz="2000">
                <a:cs typeface="Arial" panose="020B0604020202020204" pitchFamily="34" charset="0"/>
              </a:rPr>
              <a:t>H= -1560kJ/mol</a:t>
            </a:r>
          </a:p>
          <a:p>
            <a:pPr marL="609600" indent="-609600">
              <a:buFontTx/>
              <a:buAutoNum type="arabicPeriod"/>
            </a:pPr>
            <a:endParaRPr lang="en-GB" altLang="en-US" sz="2000">
              <a:cs typeface="Arial" panose="020B0604020202020204" pitchFamily="34" charset="0"/>
            </a:endParaRPr>
          </a:p>
          <a:p>
            <a:pPr marL="609600" indent="-609600"/>
            <a:r>
              <a:rPr lang="en-GB" altLang="en-US">
                <a:cs typeface="Arial" panose="020B0604020202020204" pitchFamily="34" charset="0"/>
              </a:rPr>
              <a:t>In the target equation there are two carbons on the left side and in equation 1 there is one carbon. </a:t>
            </a:r>
          </a:p>
          <a:p>
            <a:pPr marL="609600" indent="-609600"/>
            <a:r>
              <a:rPr lang="en-GB" altLang="en-US">
                <a:cs typeface="Arial" panose="020B0604020202020204" pitchFamily="34" charset="0"/>
              </a:rPr>
              <a:t>Equation 1 needs to be multiplied by 2 (the enthalpy value too!)</a:t>
            </a:r>
          </a:p>
        </p:txBody>
      </p:sp>
    </p:spTree>
    <p:extLst>
      <p:ext uri="{BB962C8B-B14F-4D97-AF65-F5344CB8AC3E}">
        <p14:creationId xmlns:p14="http://schemas.microsoft.com/office/powerpoint/2010/main" val="48137121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mtClean="0"/>
              <a:t>Step 3</a:t>
            </a:r>
          </a:p>
        </p:txBody>
      </p:sp>
      <p:sp>
        <p:nvSpPr>
          <p:cNvPr id="12291" name="Rectangle 3"/>
          <p:cNvSpPr>
            <a:spLocks noGrp="1" noChangeArrowheads="1"/>
          </p:cNvSpPr>
          <p:nvPr>
            <p:ph type="body" idx="1"/>
          </p:nvPr>
        </p:nvSpPr>
        <p:spPr/>
        <p:txBody>
          <a:bodyPr/>
          <a:lstStyle/>
          <a:p>
            <a:pPr eaLnBrk="1" hangingPunct="1"/>
            <a:r>
              <a:rPr lang="en-GB" altLang="en-US" smtClean="0"/>
              <a:t>Equation 2 needs to be multiplied by 3 since there are 3 H</a:t>
            </a:r>
            <a:r>
              <a:rPr lang="en-GB" altLang="en-US" baseline="-25000" smtClean="0"/>
              <a:t>2</a:t>
            </a:r>
            <a:r>
              <a:rPr lang="en-GB" altLang="en-US" smtClean="0"/>
              <a:t>’s in the target equation (enthalpy value too!).</a:t>
            </a:r>
          </a:p>
          <a:p>
            <a:pPr eaLnBrk="1" hangingPunct="1"/>
            <a:endParaRPr lang="en-GB" altLang="en-US" smtClean="0"/>
          </a:p>
        </p:txBody>
      </p:sp>
    </p:spTree>
    <p:extLst>
      <p:ext uri="{BB962C8B-B14F-4D97-AF65-F5344CB8AC3E}">
        <p14:creationId xmlns:p14="http://schemas.microsoft.com/office/powerpoint/2010/main" val="7410468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mtClean="0"/>
              <a:t>Step 3</a:t>
            </a:r>
          </a:p>
        </p:txBody>
      </p:sp>
      <p:sp>
        <p:nvSpPr>
          <p:cNvPr id="13315" name="Rectangle 3"/>
          <p:cNvSpPr>
            <a:spLocks noGrp="1" noChangeArrowheads="1"/>
          </p:cNvSpPr>
          <p:nvPr>
            <p:ph type="body" idx="1"/>
          </p:nvPr>
        </p:nvSpPr>
        <p:spPr/>
        <p:txBody>
          <a:bodyPr/>
          <a:lstStyle/>
          <a:p>
            <a:pPr eaLnBrk="1" hangingPunct="1"/>
            <a:r>
              <a:rPr lang="en-GB" altLang="en-US" smtClean="0"/>
              <a:t>The target equation has C</a:t>
            </a:r>
            <a:r>
              <a:rPr lang="en-GB" altLang="en-US" baseline="-25000" smtClean="0"/>
              <a:t>2</a:t>
            </a:r>
            <a:r>
              <a:rPr lang="en-GB" altLang="en-US" smtClean="0"/>
              <a:t>H</a:t>
            </a:r>
            <a:r>
              <a:rPr lang="en-GB" altLang="en-US" baseline="-25000" smtClean="0"/>
              <a:t>6 </a:t>
            </a:r>
            <a:r>
              <a:rPr lang="en-GB" altLang="en-US" smtClean="0"/>
              <a:t>on the right hand side, whereas equation 3 has it on the left.</a:t>
            </a:r>
          </a:p>
          <a:p>
            <a:pPr eaLnBrk="1" hangingPunct="1"/>
            <a:r>
              <a:rPr lang="en-GB" altLang="en-US" smtClean="0"/>
              <a:t>Equation 3 needs to be </a:t>
            </a:r>
            <a:r>
              <a:rPr lang="en-GB" altLang="en-US" smtClean="0">
                <a:solidFill>
                  <a:schemeClr val="accent2"/>
                </a:solidFill>
              </a:rPr>
              <a:t>reversed</a:t>
            </a:r>
            <a:r>
              <a:rPr lang="en-GB" altLang="en-US" smtClean="0"/>
              <a:t>. This means that the enthalpy value’s </a:t>
            </a:r>
            <a:r>
              <a:rPr lang="en-GB" altLang="en-US" smtClean="0">
                <a:solidFill>
                  <a:schemeClr val="accent2"/>
                </a:solidFill>
              </a:rPr>
              <a:t>sign will change</a:t>
            </a:r>
            <a:r>
              <a:rPr lang="en-GB" altLang="en-US" smtClean="0"/>
              <a:t>. </a:t>
            </a:r>
          </a:p>
        </p:txBody>
      </p:sp>
    </p:spTree>
    <p:extLst>
      <p:ext uri="{BB962C8B-B14F-4D97-AF65-F5344CB8AC3E}">
        <p14:creationId xmlns:p14="http://schemas.microsoft.com/office/powerpoint/2010/main" val="32386381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Add up these changes</a:t>
            </a:r>
          </a:p>
        </p:txBody>
      </p:sp>
      <p:sp>
        <p:nvSpPr>
          <p:cNvPr id="14339" name="Rectangle 3"/>
          <p:cNvSpPr>
            <a:spLocks noGrp="1" noChangeArrowheads="1"/>
          </p:cNvSpPr>
          <p:nvPr>
            <p:ph type="body" idx="1"/>
          </p:nvPr>
        </p:nvSpPr>
        <p:spPr/>
        <p:txBody>
          <a:bodyPr/>
          <a:lstStyle/>
          <a:p>
            <a:pPr marL="609600" indent="-609600">
              <a:buNone/>
            </a:pPr>
            <a:r>
              <a:rPr lang="en-GB" altLang="en-US"/>
              <a:t>2C + 2O</a:t>
            </a:r>
            <a:r>
              <a:rPr lang="en-GB" altLang="en-US" baseline="-25000"/>
              <a:t>2</a:t>
            </a:r>
            <a:r>
              <a:rPr lang="en-GB" altLang="en-US"/>
              <a:t> </a:t>
            </a:r>
            <a:r>
              <a:rPr lang="en-GB" altLang="en-US">
                <a:sym typeface="Wingdings" panose="05000000000000000000" pitchFamily="2" charset="2"/>
              </a:rPr>
              <a:t> 2CO</a:t>
            </a:r>
            <a:r>
              <a:rPr lang="en-GB" altLang="en-US" baseline="-25000">
                <a:sym typeface="Wingdings" panose="05000000000000000000" pitchFamily="2" charset="2"/>
              </a:rPr>
              <a:t>2			</a:t>
            </a:r>
            <a:r>
              <a:rPr lang="en-GB" altLang="en-US">
                <a:sym typeface="Wingdings" panose="05000000000000000000" pitchFamily="2" charset="2"/>
              </a:rPr>
              <a:t>ΔH= -788kJ</a:t>
            </a:r>
          </a:p>
          <a:p>
            <a:pPr marL="609600" indent="-609600">
              <a:buNone/>
            </a:pPr>
            <a:r>
              <a:rPr lang="en-GB" altLang="en-US">
                <a:sym typeface="Wingdings" panose="05000000000000000000" pitchFamily="2" charset="2"/>
              </a:rPr>
              <a:t>3H</a:t>
            </a:r>
            <a:r>
              <a:rPr lang="en-GB" altLang="en-US" baseline="-25000">
                <a:sym typeface="Wingdings" panose="05000000000000000000" pitchFamily="2" charset="2"/>
              </a:rPr>
              <a:t>2</a:t>
            </a:r>
            <a:r>
              <a:rPr lang="en-GB" altLang="en-US">
                <a:sym typeface="Wingdings" panose="05000000000000000000" pitchFamily="2" charset="2"/>
              </a:rPr>
              <a:t> +1½ O</a:t>
            </a:r>
            <a:r>
              <a:rPr lang="en-GB" altLang="en-US" baseline="-25000">
                <a:sym typeface="Wingdings" panose="05000000000000000000" pitchFamily="2" charset="2"/>
              </a:rPr>
              <a:t>2</a:t>
            </a:r>
            <a:r>
              <a:rPr lang="en-GB" altLang="en-US">
                <a:sym typeface="Wingdings" panose="05000000000000000000" pitchFamily="2" charset="2"/>
              </a:rPr>
              <a:t> 3H</a:t>
            </a:r>
            <a:r>
              <a:rPr lang="en-GB" altLang="en-US" baseline="-25000">
                <a:sym typeface="Wingdings" panose="05000000000000000000" pitchFamily="2" charset="2"/>
              </a:rPr>
              <a:t>2</a:t>
            </a:r>
            <a:r>
              <a:rPr lang="en-GB" altLang="en-US">
                <a:sym typeface="Wingdings" panose="05000000000000000000" pitchFamily="2" charset="2"/>
              </a:rPr>
              <a:t>O			ΔH= -858kJ</a:t>
            </a:r>
            <a:endParaRPr lang="en-GB" altLang="en-US">
              <a:cs typeface="Arial" panose="020B0604020202020204" pitchFamily="34" charset="0"/>
            </a:endParaRPr>
          </a:p>
          <a:p>
            <a:pPr marL="609600" indent="-609600">
              <a:buNone/>
            </a:pPr>
            <a:r>
              <a:rPr lang="en-GB" altLang="en-US">
                <a:cs typeface="Arial" panose="020B0604020202020204" pitchFamily="34" charset="0"/>
                <a:sym typeface="Wingdings" panose="05000000000000000000" pitchFamily="2" charset="2"/>
              </a:rPr>
              <a:t>2CO</a:t>
            </a:r>
            <a:r>
              <a:rPr lang="en-GB" altLang="en-US" baseline="-25000">
                <a:cs typeface="Arial" panose="020B0604020202020204" pitchFamily="34" charset="0"/>
                <a:sym typeface="Wingdings" panose="05000000000000000000" pitchFamily="2" charset="2"/>
              </a:rPr>
              <a:t>2 </a:t>
            </a:r>
            <a:r>
              <a:rPr lang="en-GB" altLang="en-US">
                <a:cs typeface="Arial" panose="020B0604020202020204" pitchFamily="34" charset="0"/>
                <a:sym typeface="Wingdings" panose="05000000000000000000" pitchFamily="2" charset="2"/>
              </a:rPr>
              <a:t>+ 3H</a:t>
            </a:r>
            <a:r>
              <a:rPr lang="en-GB" altLang="en-US" baseline="-25000">
                <a:cs typeface="Arial" panose="020B0604020202020204" pitchFamily="34" charset="0"/>
                <a:sym typeface="Wingdings" panose="05000000000000000000" pitchFamily="2" charset="2"/>
              </a:rPr>
              <a:t>2</a:t>
            </a:r>
            <a:r>
              <a:rPr lang="en-GB" altLang="en-US">
                <a:cs typeface="Arial" panose="020B0604020202020204" pitchFamily="34" charset="0"/>
                <a:sym typeface="Wingdings" panose="05000000000000000000" pitchFamily="2" charset="2"/>
              </a:rPr>
              <a:t>O  </a:t>
            </a:r>
            <a:r>
              <a:rPr lang="en-GB" altLang="en-US">
                <a:cs typeface="Arial" panose="020B0604020202020204" pitchFamily="34" charset="0"/>
              </a:rPr>
              <a:t>C</a:t>
            </a:r>
            <a:r>
              <a:rPr lang="en-GB" altLang="en-US" baseline="-25000">
                <a:cs typeface="Arial" panose="020B0604020202020204" pitchFamily="34" charset="0"/>
              </a:rPr>
              <a:t>2</a:t>
            </a:r>
            <a:r>
              <a:rPr lang="en-GB" altLang="en-US">
                <a:cs typeface="Arial" panose="020B0604020202020204" pitchFamily="34" charset="0"/>
              </a:rPr>
              <a:t>H</a:t>
            </a:r>
            <a:r>
              <a:rPr lang="en-GB" altLang="en-US" baseline="-25000">
                <a:cs typeface="Arial" panose="020B0604020202020204" pitchFamily="34" charset="0"/>
              </a:rPr>
              <a:t>6</a:t>
            </a:r>
            <a:r>
              <a:rPr lang="en-GB" altLang="en-US">
                <a:cs typeface="Arial" panose="020B0604020202020204" pitchFamily="34" charset="0"/>
              </a:rPr>
              <a:t> + 3½O</a:t>
            </a:r>
            <a:r>
              <a:rPr lang="en-GB" altLang="en-US" baseline="-25000">
                <a:cs typeface="Arial" panose="020B0604020202020204" pitchFamily="34" charset="0"/>
              </a:rPr>
              <a:t>2</a:t>
            </a:r>
            <a:r>
              <a:rPr lang="en-GB" altLang="en-US">
                <a:cs typeface="Arial" panose="020B0604020202020204" pitchFamily="34" charset="0"/>
              </a:rPr>
              <a:t>  </a:t>
            </a:r>
            <a:r>
              <a:rPr lang="en-GB" altLang="en-US">
                <a:sym typeface="Wingdings" panose="05000000000000000000" pitchFamily="2" charset="2"/>
              </a:rPr>
              <a:t>ΔH=+1560kJ</a:t>
            </a:r>
            <a:endParaRPr lang="en-GB" altLang="en-US">
              <a:cs typeface="Arial" panose="020B0604020202020204" pitchFamily="34" charset="0"/>
            </a:endParaRPr>
          </a:p>
          <a:p>
            <a:pPr marL="609600" indent="-609600">
              <a:buNone/>
            </a:pPr>
            <a:endParaRPr lang="en-GB" altLang="en-US">
              <a:cs typeface="Arial" panose="020B0604020202020204" pitchFamily="34" charset="0"/>
            </a:endParaRPr>
          </a:p>
          <a:p>
            <a:pPr marL="609600" indent="-609600">
              <a:buNone/>
            </a:pPr>
            <a:r>
              <a:rPr lang="en-GB" altLang="en-US">
                <a:cs typeface="Arial" panose="020B0604020202020204" pitchFamily="34" charset="0"/>
              </a:rPr>
              <a:t>There are some things that appear on both sides of the equations. We can cancel them out. </a:t>
            </a:r>
          </a:p>
        </p:txBody>
      </p:sp>
    </p:spTree>
    <p:extLst>
      <p:ext uri="{BB962C8B-B14F-4D97-AF65-F5344CB8AC3E}">
        <p14:creationId xmlns:p14="http://schemas.microsoft.com/office/powerpoint/2010/main" val="2989225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mtClean="0"/>
              <a:t>This leaves us with</a:t>
            </a:r>
          </a:p>
        </p:txBody>
      </p:sp>
      <p:sp>
        <p:nvSpPr>
          <p:cNvPr id="15363" name="Rectangle 3"/>
          <p:cNvSpPr>
            <a:spLocks noGrp="1" noChangeArrowheads="1"/>
          </p:cNvSpPr>
          <p:nvPr>
            <p:ph type="body" idx="1"/>
          </p:nvPr>
        </p:nvSpPr>
        <p:spPr/>
        <p:txBody>
          <a:bodyPr/>
          <a:lstStyle/>
          <a:p>
            <a:pPr eaLnBrk="1" hangingPunct="1"/>
            <a:r>
              <a:rPr lang="en-GB" altLang="en-US" smtClean="0"/>
              <a:t>2C(s) + 3H</a:t>
            </a:r>
            <a:r>
              <a:rPr lang="en-GB" altLang="en-US" baseline="-25000" smtClean="0"/>
              <a:t>2</a:t>
            </a:r>
            <a:r>
              <a:rPr lang="en-GB" altLang="en-US" smtClean="0"/>
              <a:t>(g) </a:t>
            </a:r>
            <a:r>
              <a:rPr lang="en-GB" altLang="en-US" smtClean="0">
                <a:sym typeface="Wingdings" panose="05000000000000000000" pitchFamily="2" charset="2"/>
              </a:rPr>
              <a:t> C</a:t>
            </a:r>
            <a:r>
              <a:rPr lang="en-GB" altLang="en-US" baseline="-25000" smtClean="0">
                <a:sym typeface="Wingdings" panose="05000000000000000000" pitchFamily="2" charset="2"/>
              </a:rPr>
              <a:t>2</a:t>
            </a:r>
            <a:r>
              <a:rPr lang="en-GB" altLang="en-US" smtClean="0">
                <a:sym typeface="Wingdings" panose="05000000000000000000" pitchFamily="2" charset="2"/>
              </a:rPr>
              <a:t>H</a:t>
            </a:r>
            <a:r>
              <a:rPr lang="en-GB" altLang="en-US" baseline="-25000" smtClean="0">
                <a:sym typeface="Wingdings" panose="05000000000000000000" pitchFamily="2" charset="2"/>
              </a:rPr>
              <a:t>6</a:t>
            </a:r>
            <a:r>
              <a:rPr lang="en-GB" altLang="en-US" smtClean="0">
                <a:sym typeface="Wingdings" panose="05000000000000000000" pitchFamily="2" charset="2"/>
              </a:rPr>
              <a:t>(g)</a:t>
            </a:r>
          </a:p>
          <a:p>
            <a:pPr eaLnBrk="1" hangingPunct="1"/>
            <a:endParaRPr lang="en-GB" altLang="en-US" smtClean="0">
              <a:sym typeface="Wingdings" panose="05000000000000000000" pitchFamily="2" charset="2"/>
            </a:endParaRPr>
          </a:p>
          <a:p>
            <a:pPr eaLnBrk="1" hangingPunct="1"/>
            <a:r>
              <a:rPr lang="en-GB" altLang="en-US" i="1" smtClean="0">
                <a:sym typeface="Wingdings" panose="05000000000000000000" pitchFamily="2" charset="2"/>
              </a:rPr>
              <a:t>The Target equation</a:t>
            </a:r>
            <a:r>
              <a:rPr lang="en-GB" altLang="en-US" smtClean="0">
                <a:sym typeface="Wingdings" panose="05000000000000000000" pitchFamily="2" charset="2"/>
              </a:rPr>
              <a:t>!!</a:t>
            </a:r>
          </a:p>
          <a:p>
            <a:pPr eaLnBrk="1" hangingPunct="1"/>
            <a:endParaRPr lang="en-GB" altLang="en-US" smtClean="0">
              <a:sym typeface="Wingdings" panose="05000000000000000000" pitchFamily="2" charset="2"/>
            </a:endParaRPr>
          </a:p>
          <a:p>
            <a:pPr eaLnBrk="1" hangingPunct="1"/>
            <a:r>
              <a:rPr lang="en-GB" altLang="en-US" smtClean="0">
                <a:sym typeface="Wingdings" panose="05000000000000000000" pitchFamily="2" charset="2"/>
              </a:rPr>
              <a:t>Since adding these three equations gives us the target equation, then the </a:t>
            </a:r>
            <a:r>
              <a:rPr lang="en-GB" altLang="en-US" smtClean="0"/>
              <a:t>enthalpy change values will give us </a:t>
            </a:r>
            <a:r>
              <a:rPr lang="el-GR" altLang="en-US">
                <a:cs typeface="Arial" panose="020B0604020202020204" pitchFamily="34" charset="0"/>
              </a:rPr>
              <a:t>Δ</a:t>
            </a:r>
            <a:r>
              <a:rPr lang="en-GB" altLang="en-US">
                <a:cs typeface="Arial" panose="020B0604020202020204" pitchFamily="34" charset="0"/>
              </a:rPr>
              <a:t>H. </a:t>
            </a:r>
          </a:p>
          <a:p>
            <a:pPr eaLnBrk="1" hangingPunct="1"/>
            <a:r>
              <a:rPr lang="el-GR" altLang="en-US">
                <a:cs typeface="Arial" panose="020B0604020202020204" pitchFamily="34" charset="0"/>
              </a:rPr>
              <a:t>Δ</a:t>
            </a:r>
            <a:r>
              <a:rPr lang="en-GB" altLang="en-US">
                <a:cs typeface="Arial" panose="020B0604020202020204" pitchFamily="34" charset="0"/>
              </a:rPr>
              <a:t>H= -788 – 858 +1560 = -86kJ/mol</a:t>
            </a:r>
          </a:p>
        </p:txBody>
      </p:sp>
      <p:pic>
        <p:nvPicPr>
          <p:cNvPr id="15364" name="Picture 5" descr="tar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5" y="1412875"/>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5674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Examples</a:t>
            </a:r>
          </a:p>
        </p:txBody>
      </p:sp>
      <p:sp>
        <p:nvSpPr>
          <p:cNvPr id="16387" name="Rectangle 3"/>
          <p:cNvSpPr>
            <a:spLocks noGrp="1" noChangeArrowheads="1"/>
          </p:cNvSpPr>
          <p:nvPr>
            <p:ph type="body" idx="1"/>
          </p:nvPr>
        </p:nvSpPr>
        <p:spPr/>
        <p:txBody>
          <a:bodyPr/>
          <a:lstStyle/>
          <a:p>
            <a:pPr eaLnBrk="1" hangingPunct="1"/>
            <a:r>
              <a:rPr lang="en-US" altLang="en-US" b="1"/>
              <a:t>Example 1:</a:t>
            </a:r>
            <a:r>
              <a:rPr lang="en-US" altLang="en-US"/>
              <a:t> Use Hess’s law and the enthalpies of combustion from the data booklet to calculate the enthalpy change for the following reaction:</a:t>
            </a:r>
            <a:endParaRPr lang="en-US" altLang="en-US" b="1"/>
          </a:p>
          <a:p>
            <a:pPr eaLnBrk="1" hangingPunct="1">
              <a:buFontTx/>
              <a:buNone/>
            </a:pPr>
            <a:r>
              <a:rPr lang="en-US" altLang="en-US" b="1"/>
              <a:t>	C (s)   +  2H</a:t>
            </a:r>
            <a:r>
              <a:rPr lang="en-US" altLang="en-US" b="1" baseline="-25000"/>
              <a:t>2</a:t>
            </a:r>
            <a:r>
              <a:rPr lang="en-US" altLang="en-US" b="1"/>
              <a:t> (g)   </a:t>
            </a:r>
            <a:r>
              <a:rPr lang="en-US" altLang="en-US" b="1">
                <a:sym typeface="Wingdings" panose="05000000000000000000" pitchFamily="2" charset="2"/>
              </a:rPr>
              <a:t></a:t>
            </a:r>
            <a:r>
              <a:rPr lang="en-US" altLang="en-US" b="1"/>
              <a:t>   CH</a:t>
            </a:r>
            <a:r>
              <a:rPr lang="en-US" altLang="en-US" b="1" baseline="-25000"/>
              <a:t>4</a:t>
            </a:r>
            <a:r>
              <a:rPr lang="en-US" altLang="en-US" b="1"/>
              <a:t> (g)      ΔH=?</a:t>
            </a:r>
          </a:p>
          <a:p>
            <a:pPr eaLnBrk="1" hangingPunct="1"/>
            <a:endParaRPr lang="en-GB" altLang="en-US" b="1"/>
          </a:p>
        </p:txBody>
      </p:sp>
    </p:spTree>
    <p:extLst>
      <p:ext uri="{BB962C8B-B14F-4D97-AF65-F5344CB8AC3E}">
        <p14:creationId xmlns:p14="http://schemas.microsoft.com/office/powerpoint/2010/main" val="7762592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mtClean="0"/>
              <a:t>Example</a:t>
            </a:r>
          </a:p>
        </p:txBody>
      </p:sp>
      <p:sp>
        <p:nvSpPr>
          <p:cNvPr id="17411" name="Rectangle 3"/>
          <p:cNvSpPr>
            <a:spLocks noGrp="1" noChangeArrowheads="1"/>
          </p:cNvSpPr>
          <p:nvPr>
            <p:ph type="body" idx="1"/>
          </p:nvPr>
        </p:nvSpPr>
        <p:spPr/>
        <p:txBody>
          <a:bodyPr/>
          <a:lstStyle/>
          <a:p>
            <a:pPr eaLnBrk="1" hangingPunct="1"/>
            <a:r>
              <a:rPr lang="en-GB" altLang="en-US" smtClean="0"/>
              <a:t>Calculate the enthalpy of formation of ethanol.</a:t>
            </a:r>
          </a:p>
          <a:p>
            <a:pPr eaLnBrk="1" hangingPunct="1"/>
            <a:r>
              <a:rPr lang="en-GB" altLang="en-US" smtClean="0"/>
              <a:t>2C + 3H</a:t>
            </a:r>
            <a:r>
              <a:rPr lang="en-GB" altLang="en-US" baseline="-25000" smtClean="0"/>
              <a:t>2</a:t>
            </a:r>
            <a:r>
              <a:rPr lang="en-GB" altLang="en-US" smtClean="0"/>
              <a:t> + ½ O</a:t>
            </a:r>
            <a:r>
              <a:rPr lang="en-GB" altLang="en-US" baseline="-25000" smtClean="0"/>
              <a:t>2</a:t>
            </a:r>
            <a:r>
              <a:rPr lang="en-GB" altLang="en-US" smtClean="0"/>
              <a:t> </a:t>
            </a:r>
            <a:r>
              <a:rPr lang="en-GB" altLang="en-US" smtClean="0">
                <a:sym typeface="Wingdings" panose="05000000000000000000" pitchFamily="2" charset="2"/>
              </a:rPr>
              <a:t> C</a:t>
            </a:r>
            <a:r>
              <a:rPr lang="en-GB" altLang="en-US" baseline="-25000" smtClean="0">
                <a:sym typeface="Wingdings" panose="05000000000000000000" pitchFamily="2" charset="2"/>
              </a:rPr>
              <a:t>2</a:t>
            </a:r>
            <a:r>
              <a:rPr lang="en-GB" altLang="en-US" smtClean="0">
                <a:sym typeface="Wingdings" panose="05000000000000000000" pitchFamily="2" charset="2"/>
              </a:rPr>
              <a:t>H</a:t>
            </a:r>
            <a:r>
              <a:rPr lang="en-GB" altLang="en-US" baseline="-25000" smtClean="0">
                <a:sym typeface="Wingdings" panose="05000000000000000000" pitchFamily="2" charset="2"/>
              </a:rPr>
              <a:t>5</a:t>
            </a:r>
            <a:r>
              <a:rPr lang="en-GB" altLang="en-US" smtClean="0">
                <a:sym typeface="Wingdings" panose="05000000000000000000" pitchFamily="2" charset="2"/>
              </a:rPr>
              <a:t>OH</a:t>
            </a:r>
          </a:p>
          <a:p>
            <a:pPr eaLnBrk="1" hangingPunct="1"/>
            <a:endParaRPr lang="en-GB" altLang="en-US" smtClean="0">
              <a:sym typeface="Wingdings" panose="05000000000000000000" pitchFamily="2" charset="2"/>
            </a:endParaRPr>
          </a:p>
          <a:p>
            <a:pPr eaLnBrk="1" hangingPunct="1"/>
            <a:r>
              <a:rPr lang="en-GB" altLang="en-US" smtClean="0">
                <a:sym typeface="Wingdings" panose="05000000000000000000" pitchFamily="2" charset="2"/>
              </a:rPr>
              <a:t>Do not be confused by the oxygen, you cannot write a combustion reaction for it! Follow the steps as previously described. </a:t>
            </a:r>
            <a:endParaRPr lang="en-GB" altLang="en-US" smtClean="0"/>
          </a:p>
        </p:txBody>
      </p:sp>
    </p:spTree>
    <p:extLst>
      <p:ext uri="{BB962C8B-B14F-4D97-AF65-F5344CB8AC3E}">
        <p14:creationId xmlns:p14="http://schemas.microsoft.com/office/powerpoint/2010/main" val="20323045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smtClean="0"/>
          </a:p>
        </p:txBody>
      </p:sp>
      <p:pic>
        <p:nvPicPr>
          <p:cNvPr id="18435" name="Picture 3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31950" y="1268413"/>
            <a:ext cx="4427538" cy="4741862"/>
          </a:xfrm>
          <a:noFill/>
        </p:spPr>
      </p:pic>
      <p:pic>
        <p:nvPicPr>
          <p:cNvPr id="18436" name="Picture 2" descr="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41438"/>
            <a:ext cx="4852988"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65311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b="1" dirty="0" smtClean="0"/>
              <a:t>Calculation of the enthalpy change using bond enthalpies</a:t>
            </a:r>
          </a:p>
        </p:txBody>
      </p:sp>
      <p:sp>
        <p:nvSpPr>
          <p:cNvPr id="19459" name="Rectangle 3"/>
          <p:cNvSpPr>
            <a:spLocks noGrp="1" noChangeArrowheads="1"/>
          </p:cNvSpPr>
          <p:nvPr>
            <p:ph type="body" idx="1"/>
          </p:nvPr>
        </p:nvSpPr>
        <p:spPr>
          <a:xfrm>
            <a:off x="838200" y="2253328"/>
            <a:ext cx="10515600" cy="4351338"/>
          </a:xfrm>
        </p:spPr>
        <p:txBody>
          <a:bodyPr/>
          <a:lstStyle/>
          <a:p>
            <a:pPr eaLnBrk="1" hangingPunct="1"/>
            <a:r>
              <a:rPr lang="en-US" altLang="en-US" dirty="0" smtClean="0"/>
              <a:t>Bond breaking is endothermic (∆H is positive) </a:t>
            </a:r>
          </a:p>
          <a:p>
            <a:r>
              <a:rPr lang="en-US" altLang="en-US" dirty="0" smtClean="0"/>
              <a:t>Bond making is exothermic </a:t>
            </a:r>
            <a:r>
              <a:rPr lang="en-US" altLang="en-US" dirty="0"/>
              <a:t>(∆H is </a:t>
            </a:r>
            <a:r>
              <a:rPr lang="en-US" altLang="en-US" dirty="0" smtClean="0"/>
              <a:t>negative) </a:t>
            </a:r>
          </a:p>
        </p:txBody>
      </p:sp>
    </p:spTree>
    <p:extLst>
      <p:ext uri="{BB962C8B-B14F-4D97-AF65-F5344CB8AC3E}">
        <p14:creationId xmlns:p14="http://schemas.microsoft.com/office/powerpoint/2010/main" val="2985285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Availability, sustainability and cost of feedstock</a:t>
            </a:r>
            <a:endParaRPr lang="en-GB" dirty="0"/>
          </a:p>
        </p:txBody>
      </p:sp>
      <p:sp>
        <p:nvSpPr>
          <p:cNvPr id="3" name="Content Placeholder 2"/>
          <p:cNvSpPr>
            <a:spLocks noGrp="1"/>
          </p:cNvSpPr>
          <p:nvPr>
            <p:ph sz="quarter" idx="1"/>
          </p:nvPr>
        </p:nvSpPr>
        <p:spPr/>
        <p:txBody>
          <a:bodyPr/>
          <a:lstStyle/>
          <a:p>
            <a:endParaRPr lang="en-GB" dirty="0" smtClean="0"/>
          </a:p>
          <a:p>
            <a:r>
              <a:rPr lang="en-GB" dirty="0" smtClean="0"/>
              <a:t>Local feedstocks keep cost down</a:t>
            </a:r>
          </a:p>
          <a:p>
            <a:r>
              <a:rPr lang="en-GB" dirty="0" smtClean="0"/>
              <a:t>Far afield feedstock will cost more</a:t>
            </a:r>
          </a:p>
          <a:p>
            <a:pPr marL="0" indent="0">
              <a:buNone/>
            </a:pPr>
            <a:endParaRPr lang="en-GB" dirty="0" smtClean="0"/>
          </a:p>
          <a:p>
            <a:r>
              <a:rPr lang="en-GB" dirty="0" smtClean="0"/>
              <a:t>Safety and environmental concerns</a:t>
            </a:r>
          </a:p>
          <a:p>
            <a:pPr marL="0" indent="0">
              <a:buNone/>
            </a:pPr>
            <a:endParaRPr lang="en-GB" dirty="0" smtClean="0"/>
          </a:p>
          <a:p>
            <a:r>
              <a:rPr lang="en-GB" dirty="0" smtClean="0"/>
              <a:t>Are stocks going to become scarce? Can become too expensive</a:t>
            </a:r>
          </a:p>
          <a:p>
            <a:pPr marL="0" indent="0">
              <a:buNone/>
            </a:pPr>
            <a:r>
              <a:rPr lang="en-GB" dirty="0" smtClean="0"/>
              <a:t>E.g. oil and gas prices depending on availability and/or warfare</a:t>
            </a:r>
            <a:endParaRPr lang="en-GB" dirty="0"/>
          </a:p>
        </p:txBody>
      </p:sp>
    </p:spTree>
    <p:extLst>
      <p:ext uri="{BB962C8B-B14F-4D97-AF65-F5344CB8AC3E}">
        <p14:creationId xmlns:p14="http://schemas.microsoft.com/office/powerpoint/2010/main" val="16069849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Calculation of the enthalpy change using bond enthalpies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8943091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54332"/>
            <a:ext cx="10515600" cy="2852737"/>
          </a:xfrm>
        </p:spPr>
        <p:txBody>
          <a:bodyPr/>
          <a:lstStyle/>
          <a:p>
            <a:pPr algn="ctr"/>
            <a:r>
              <a:rPr lang="en-GB" dirty="0" smtClean="0"/>
              <a:t>Oxidising and reducing agents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241928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GB" altLang="en-US" smtClean="0"/>
              <a:t>Learning Outcomes</a:t>
            </a:r>
          </a:p>
        </p:txBody>
      </p:sp>
      <p:sp>
        <p:nvSpPr>
          <p:cNvPr id="2051" name="Content Placeholder 2"/>
          <p:cNvSpPr>
            <a:spLocks noGrp="1"/>
          </p:cNvSpPr>
          <p:nvPr>
            <p:ph idx="1"/>
          </p:nvPr>
        </p:nvSpPr>
        <p:spPr/>
        <p:txBody>
          <a:bodyPr/>
          <a:lstStyle/>
          <a:p>
            <a:r>
              <a:rPr lang="en-GB" altLang="en-US" dirty="0"/>
              <a:t>Oxidising and reducing agents can be identified in redox reactions.</a:t>
            </a:r>
          </a:p>
          <a:p>
            <a:r>
              <a:rPr lang="en-GB" altLang="en-US" dirty="0"/>
              <a:t>Understand the relationship between electronegativity and the ability of a substance to act as an oxidising agent or reducing agent</a:t>
            </a:r>
          </a:p>
          <a:p>
            <a:r>
              <a:rPr lang="en-GB" altLang="en-US" dirty="0"/>
              <a:t>Be able to write Ion-electron equations for oxidation and reduction reactions.</a:t>
            </a:r>
          </a:p>
          <a:p>
            <a:r>
              <a:rPr lang="en-GB" altLang="en-US" dirty="0"/>
              <a:t>Be able to write redox equations by combining Ion-electron equations. </a:t>
            </a:r>
          </a:p>
          <a:p>
            <a:r>
              <a:rPr lang="en-GB" altLang="en-US" dirty="0"/>
              <a:t>Be able to state what an oxidising and reducing agent is.</a:t>
            </a:r>
          </a:p>
          <a:p>
            <a:endParaRPr lang="en-GB" altLang="en-US" dirty="0"/>
          </a:p>
        </p:txBody>
      </p:sp>
    </p:spTree>
    <p:extLst>
      <p:ext uri="{BB962C8B-B14F-4D97-AF65-F5344CB8AC3E}">
        <p14:creationId xmlns:p14="http://schemas.microsoft.com/office/powerpoint/2010/main" val="28724874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en-GB" altLang="en-US" smtClean="0"/>
              <a:t>Redox Reactions</a:t>
            </a:r>
          </a:p>
        </p:txBody>
      </p:sp>
      <p:sp>
        <p:nvSpPr>
          <p:cNvPr id="3075" name="Rectangle 5"/>
          <p:cNvSpPr>
            <a:spLocks noGrp="1" noChangeArrowheads="1"/>
          </p:cNvSpPr>
          <p:nvPr>
            <p:ph type="body" idx="1"/>
          </p:nvPr>
        </p:nvSpPr>
        <p:spPr/>
        <p:txBody>
          <a:bodyPr/>
          <a:lstStyle/>
          <a:p>
            <a:pPr eaLnBrk="1" hangingPunct="1"/>
            <a:r>
              <a:rPr lang="en-GB" altLang="en-US" smtClean="0"/>
              <a:t>Revision – State the meaning of the following:</a:t>
            </a:r>
          </a:p>
          <a:p>
            <a:pPr eaLnBrk="1" hangingPunct="1"/>
            <a:endParaRPr lang="en-GB" altLang="en-US" smtClean="0"/>
          </a:p>
          <a:p>
            <a:pPr eaLnBrk="1" hangingPunct="1"/>
            <a:endParaRPr lang="en-GB" altLang="en-US" smtClean="0"/>
          </a:p>
          <a:p>
            <a:pPr eaLnBrk="1" hangingPunct="1"/>
            <a:r>
              <a:rPr lang="en-GB" altLang="en-US" smtClean="0"/>
              <a:t>Oxidation – </a:t>
            </a:r>
          </a:p>
          <a:p>
            <a:pPr eaLnBrk="1" hangingPunct="1"/>
            <a:r>
              <a:rPr lang="en-GB" altLang="en-US" smtClean="0"/>
              <a:t>Reduction – </a:t>
            </a:r>
          </a:p>
          <a:p>
            <a:pPr eaLnBrk="1" hangingPunct="1"/>
            <a:r>
              <a:rPr lang="en-GB" altLang="en-US" smtClean="0"/>
              <a:t>Redox - </a:t>
            </a:r>
          </a:p>
        </p:txBody>
      </p:sp>
    </p:spTree>
    <p:extLst>
      <p:ext uri="{BB962C8B-B14F-4D97-AF65-F5344CB8AC3E}">
        <p14:creationId xmlns:p14="http://schemas.microsoft.com/office/powerpoint/2010/main" val="307257502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altLang="en-US" smtClean="0"/>
          </a:p>
        </p:txBody>
      </p:sp>
      <p:sp>
        <p:nvSpPr>
          <p:cNvPr id="4099" name="Rectangle 5"/>
          <p:cNvSpPr>
            <a:spLocks noGrp="1" noChangeArrowheads="1"/>
          </p:cNvSpPr>
          <p:nvPr>
            <p:ph type="body" idx="1"/>
          </p:nvPr>
        </p:nvSpPr>
        <p:spPr>
          <a:xfrm>
            <a:off x="3935414" y="549275"/>
            <a:ext cx="5329237" cy="4927600"/>
          </a:xfrm>
          <a:noFill/>
        </p:spPr>
        <p:txBody>
          <a:bodyPr/>
          <a:lstStyle/>
          <a:p>
            <a:pPr eaLnBrk="1" hangingPunct="1">
              <a:spcBef>
                <a:spcPct val="0"/>
              </a:spcBef>
              <a:buFontTx/>
              <a:buNone/>
            </a:pPr>
            <a:r>
              <a:rPr lang="en-GB" altLang="en-US" sz="4400" b="1" u="sng">
                <a:solidFill>
                  <a:srgbClr val="FF0000"/>
                </a:solidFill>
                <a:cs typeface="Times New Roman" panose="02020603050405020304" pitchFamily="18" charset="0"/>
              </a:rPr>
              <a:t>O</a:t>
            </a:r>
            <a:r>
              <a:rPr lang="en-GB" altLang="en-US" sz="4400" b="1" u="sng">
                <a:solidFill>
                  <a:srgbClr val="99CC00"/>
                </a:solidFill>
                <a:cs typeface="Times New Roman" panose="02020603050405020304" pitchFamily="18" charset="0"/>
              </a:rPr>
              <a:t>I</a:t>
            </a:r>
            <a:r>
              <a:rPr lang="en-GB" altLang="en-US" sz="4400" b="1" u="sng">
                <a:solidFill>
                  <a:srgbClr val="FF00FF"/>
                </a:solidFill>
                <a:cs typeface="Times New Roman" panose="02020603050405020304" pitchFamily="18" charset="0"/>
              </a:rPr>
              <a:t>L</a:t>
            </a:r>
            <a:r>
              <a:rPr lang="en-GB" altLang="en-US" sz="4400" b="1" u="sng">
                <a:solidFill>
                  <a:srgbClr val="FF0000"/>
                </a:solidFill>
                <a:cs typeface="Times New Roman" panose="02020603050405020304" pitchFamily="18" charset="0"/>
              </a:rPr>
              <a:t>  </a:t>
            </a:r>
            <a:r>
              <a:rPr lang="en-GB" altLang="en-US" sz="4400" b="1" u="sng">
                <a:solidFill>
                  <a:srgbClr val="0000FF"/>
                </a:solidFill>
                <a:cs typeface="Times New Roman" panose="02020603050405020304" pitchFamily="18" charset="0"/>
              </a:rPr>
              <a:t>R</a:t>
            </a:r>
            <a:r>
              <a:rPr lang="en-GB" altLang="en-US" sz="4400" b="1" u="sng">
                <a:solidFill>
                  <a:srgbClr val="FF0000"/>
                </a:solidFill>
                <a:cs typeface="Times New Roman" panose="02020603050405020304" pitchFamily="18" charset="0"/>
              </a:rPr>
              <a:t>I</a:t>
            </a:r>
            <a:r>
              <a:rPr lang="en-GB" altLang="en-US" sz="4400" b="1" u="sng">
                <a:solidFill>
                  <a:srgbClr val="993366"/>
                </a:solidFill>
                <a:cs typeface="Times New Roman" panose="02020603050405020304" pitchFamily="18" charset="0"/>
              </a:rPr>
              <a:t>G</a:t>
            </a:r>
            <a:endParaRPr lang="en-GB" altLang="en-US" sz="4400">
              <a:cs typeface="Times New Roman" panose="02020603050405020304" pitchFamily="18" charset="0"/>
            </a:endParaRPr>
          </a:p>
          <a:p>
            <a:pPr>
              <a:spcBef>
                <a:spcPct val="0"/>
              </a:spcBef>
              <a:buFontTx/>
              <a:buNone/>
            </a:pPr>
            <a:r>
              <a:rPr lang="en-GB" altLang="en-US" sz="4400" b="1" i="1">
                <a:solidFill>
                  <a:srgbClr val="FF0000"/>
                </a:solidFill>
                <a:cs typeface="Times New Roman" panose="02020603050405020304" pitchFamily="18" charset="0"/>
              </a:rPr>
              <a:t>O</a:t>
            </a:r>
            <a:r>
              <a:rPr lang="en-GB" altLang="en-US" sz="4400" b="1">
                <a:solidFill>
                  <a:srgbClr val="FF0000"/>
                </a:solidFill>
                <a:cs typeface="Times New Roman" panose="02020603050405020304" pitchFamily="18" charset="0"/>
              </a:rPr>
              <a:t>xidation</a:t>
            </a:r>
            <a:endParaRPr lang="en-GB" altLang="en-US" sz="4400"/>
          </a:p>
          <a:p>
            <a:pPr>
              <a:spcBef>
                <a:spcPct val="0"/>
              </a:spcBef>
              <a:buFontTx/>
              <a:buNone/>
            </a:pPr>
            <a:r>
              <a:rPr lang="en-GB" altLang="en-US" sz="4400" b="1" i="1">
                <a:solidFill>
                  <a:srgbClr val="99CC00"/>
                </a:solidFill>
                <a:cs typeface="Times New Roman" panose="02020603050405020304" pitchFamily="18" charset="0"/>
              </a:rPr>
              <a:t>I</a:t>
            </a:r>
            <a:r>
              <a:rPr lang="en-GB" altLang="en-US" sz="4400" b="1">
                <a:solidFill>
                  <a:srgbClr val="99CC00"/>
                </a:solidFill>
                <a:cs typeface="Times New Roman" panose="02020603050405020304" pitchFamily="18" charset="0"/>
              </a:rPr>
              <a:t>s</a:t>
            </a:r>
            <a:r>
              <a:rPr lang="en-GB" altLang="en-US" sz="4400" b="1">
                <a:solidFill>
                  <a:srgbClr val="FF0000"/>
                </a:solidFill>
                <a:cs typeface="Times New Roman" panose="02020603050405020304" pitchFamily="18" charset="0"/>
              </a:rPr>
              <a:t> </a:t>
            </a:r>
            <a:endParaRPr lang="en-GB" altLang="en-US" sz="4400"/>
          </a:p>
          <a:p>
            <a:pPr>
              <a:spcBef>
                <a:spcPct val="0"/>
              </a:spcBef>
              <a:buFontTx/>
              <a:buNone/>
            </a:pPr>
            <a:r>
              <a:rPr lang="en-GB" altLang="en-US" sz="4400" b="1" i="1">
                <a:solidFill>
                  <a:srgbClr val="FF00FF"/>
                </a:solidFill>
                <a:cs typeface="Times New Roman" panose="02020603050405020304" pitchFamily="18" charset="0"/>
              </a:rPr>
              <a:t>L</a:t>
            </a:r>
            <a:r>
              <a:rPr lang="en-GB" altLang="en-US" sz="4400" b="1">
                <a:solidFill>
                  <a:srgbClr val="FF00FF"/>
                </a:solidFill>
                <a:cs typeface="Times New Roman" panose="02020603050405020304" pitchFamily="18" charset="0"/>
              </a:rPr>
              <a:t>oss</a:t>
            </a:r>
            <a:endParaRPr lang="en-GB" altLang="en-US" sz="4400"/>
          </a:p>
          <a:p>
            <a:pPr>
              <a:spcBef>
                <a:spcPct val="0"/>
              </a:spcBef>
              <a:buFontTx/>
              <a:buNone/>
            </a:pPr>
            <a:r>
              <a:rPr lang="en-GB" altLang="en-US" sz="4400" b="1" i="1">
                <a:solidFill>
                  <a:srgbClr val="0000FF"/>
                </a:solidFill>
                <a:cs typeface="Times New Roman" panose="02020603050405020304" pitchFamily="18" charset="0"/>
              </a:rPr>
              <a:t>R</a:t>
            </a:r>
            <a:r>
              <a:rPr lang="en-GB" altLang="en-US" sz="4400" b="1">
                <a:solidFill>
                  <a:srgbClr val="0000FF"/>
                </a:solidFill>
                <a:cs typeface="Times New Roman" panose="02020603050405020304" pitchFamily="18" charset="0"/>
              </a:rPr>
              <a:t>eduction</a:t>
            </a:r>
            <a:endParaRPr lang="en-GB" altLang="en-US" sz="4400"/>
          </a:p>
          <a:p>
            <a:pPr>
              <a:spcBef>
                <a:spcPct val="0"/>
              </a:spcBef>
              <a:buFontTx/>
              <a:buNone/>
            </a:pPr>
            <a:r>
              <a:rPr lang="en-GB" altLang="en-US" sz="4400" b="1" i="1">
                <a:solidFill>
                  <a:srgbClr val="99CC00"/>
                </a:solidFill>
                <a:cs typeface="Times New Roman" panose="02020603050405020304" pitchFamily="18" charset="0"/>
              </a:rPr>
              <a:t>I</a:t>
            </a:r>
            <a:r>
              <a:rPr lang="en-GB" altLang="en-US" sz="4400" b="1">
                <a:solidFill>
                  <a:srgbClr val="99CC00"/>
                </a:solidFill>
                <a:cs typeface="Times New Roman" panose="02020603050405020304" pitchFamily="18" charset="0"/>
              </a:rPr>
              <a:t>s</a:t>
            </a:r>
            <a:endParaRPr lang="en-GB" altLang="en-US" sz="4400"/>
          </a:p>
          <a:p>
            <a:pPr>
              <a:spcBef>
                <a:spcPct val="0"/>
              </a:spcBef>
              <a:buFontTx/>
              <a:buNone/>
            </a:pPr>
            <a:r>
              <a:rPr lang="en-GB" altLang="en-US" sz="4400" b="1" i="1">
                <a:solidFill>
                  <a:srgbClr val="0000FF"/>
                </a:solidFill>
              </a:rPr>
              <a:t>Gain</a:t>
            </a:r>
          </a:p>
        </p:txBody>
      </p:sp>
    </p:spTree>
    <p:extLst>
      <p:ext uri="{BB962C8B-B14F-4D97-AF65-F5344CB8AC3E}">
        <p14:creationId xmlns:p14="http://schemas.microsoft.com/office/powerpoint/2010/main" val="321827530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92313" y="0"/>
            <a:ext cx="8229600" cy="1143000"/>
          </a:xfrm>
        </p:spPr>
        <p:txBody>
          <a:bodyPr/>
          <a:lstStyle/>
          <a:p>
            <a:pPr eaLnBrk="1" hangingPunct="1"/>
            <a:r>
              <a:rPr lang="en-GB" altLang="en-US" smtClean="0"/>
              <a:t>Ion – Electron equations</a:t>
            </a:r>
          </a:p>
        </p:txBody>
      </p:sp>
      <p:sp>
        <p:nvSpPr>
          <p:cNvPr id="5123" name="Rectangle 3"/>
          <p:cNvSpPr>
            <a:spLocks noGrp="1" noChangeArrowheads="1"/>
          </p:cNvSpPr>
          <p:nvPr>
            <p:ph type="body" idx="1"/>
          </p:nvPr>
        </p:nvSpPr>
        <p:spPr>
          <a:xfrm>
            <a:off x="1774826" y="1196975"/>
            <a:ext cx="8893175" cy="5327650"/>
          </a:xfrm>
        </p:spPr>
        <p:txBody>
          <a:bodyPr/>
          <a:lstStyle/>
          <a:p>
            <a:pPr eaLnBrk="1" hangingPunct="1"/>
            <a:r>
              <a:rPr lang="en-GB" altLang="en-US" smtClean="0"/>
              <a:t>Use the data book to help you write ion electron equations for the following. Label each equation as O or R where appropriate. </a:t>
            </a:r>
          </a:p>
          <a:p>
            <a:pPr eaLnBrk="1" hangingPunct="1"/>
            <a:endParaRPr lang="en-GB" altLang="en-US" smtClean="0"/>
          </a:p>
          <a:p>
            <a:pPr eaLnBrk="1" hangingPunct="1"/>
            <a:r>
              <a:rPr lang="en-GB" altLang="en-US" smtClean="0"/>
              <a:t>Chlorine gas forming chloride ions</a:t>
            </a:r>
          </a:p>
          <a:p>
            <a:pPr eaLnBrk="1" hangingPunct="1"/>
            <a:r>
              <a:rPr lang="en-GB" altLang="en-US" smtClean="0"/>
              <a:t>Magnesium forming magnesium ions</a:t>
            </a:r>
          </a:p>
          <a:p>
            <a:pPr eaLnBrk="1" hangingPunct="1"/>
            <a:r>
              <a:rPr lang="en-GB" altLang="en-US" smtClean="0"/>
              <a:t>Copper (II) ions forming copper atoms</a:t>
            </a:r>
          </a:p>
          <a:p>
            <a:pPr eaLnBrk="1" hangingPunct="1"/>
            <a:r>
              <a:rPr lang="en-GB" altLang="en-US" smtClean="0"/>
              <a:t>Bromide ions forming bromine molecules</a:t>
            </a:r>
          </a:p>
          <a:p>
            <a:pPr eaLnBrk="1" hangingPunct="1"/>
            <a:r>
              <a:rPr lang="en-GB" altLang="en-US" smtClean="0"/>
              <a:t>Oxidation of aluminium</a:t>
            </a:r>
          </a:p>
        </p:txBody>
      </p:sp>
    </p:spTree>
    <p:extLst>
      <p:ext uri="{BB962C8B-B14F-4D97-AF65-F5344CB8AC3E}">
        <p14:creationId xmlns:p14="http://schemas.microsoft.com/office/powerpoint/2010/main" val="23691372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z="4000"/>
              <a:t>Label the following as oxidation or reduction reactions</a:t>
            </a:r>
          </a:p>
        </p:txBody>
      </p:sp>
      <p:sp>
        <p:nvSpPr>
          <p:cNvPr id="6147" name="Rectangle 3"/>
          <p:cNvSpPr>
            <a:spLocks noGrp="1" noChangeArrowheads="1"/>
          </p:cNvSpPr>
          <p:nvPr>
            <p:ph type="body" idx="1"/>
          </p:nvPr>
        </p:nvSpPr>
        <p:spPr/>
        <p:txBody>
          <a:bodyPr/>
          <a:lstStyle/>
          <a:p>
            <a:pPr eaLnBrk="1" hangingPunct="1"/>
            <a:r>
              <a:rPr lang="en-US" altLang="en-US" smtClean="0"/>
              <a:t>(a) Zn</a:t>
            </a:r>
            <a:r>
              <a:rPr lang="en-US" altLang="en-US" baseline="30000" smtClean="0"/>
              <a:t>2+</a:t>
            </a:r>
            <a:r>
              <a:rPr lang="en-US" altLang="en-US" smtClean="0"/>
              <a:t>(aq)   +  2e</a:t>
            </a:r>
            <a:r>
              <a:rPr lang="en-US" altLang="en-US" baseline="30000" smtClean="0"/>
              <a:t>-</a:t>
            </a:r>
            <a:r>
              <a:rPr lang="en-US" altLang="en-US" smtClean="0"/>
              <a:t>   </a:t>
            </a:r>
            <a:r>
              <a:rPr lang="en-US" altLang="en-US" smtClean="0">
                <a:sym typeface="Wingdings" panose="05000000000000000000" pitchFamily="2" charset="2"/>
              </a:rPr>
              <a:t></a:t>
            </a:r>
            <a:r>
              <a:rPr lang="en-US" altLang="en-US" smtClean="0"/>
              <a:t>  Zn(s)</a:t>
            </a:r>
          </a:p>
          <a:p>
            <a:pPr eaLnBrk="1" hangingPunct="1"/>
            <a:r>
              <a:rPr lang="en-US" altLang="en-US" smtClean="0"/>
              <a:t>(b) Cobalt (II) </a:t>
            </a:r>
            <a:r>
              <a:rPr lang="en-US" altLang="en-US" smtClean="0">
                <a:sym typeface="Wingdings" panose="05000000000000000000" pitchFamily="2" charset="2"/>
              </a:rPr>
              <a:t></a:t>
            </a:r>
            <a:r>
              <a:rPr lang="en-US" altLang="en-US" smtClean="0"/>
              <a:t>  Cobalt (III)</a:t>
            </a:r>
          </a:p>
          <a:p>
            <a:pPr eaLnBrk="1" hangingPunct="1"/>
            <a:r>
              <a:rPr lang="en-US" altLang="en-US" smtClean="0"/>
              <a:t>(c) I</a:t>
            </a:r>
            <a:r>
              <a:rPr lang="en-US" altLang="en-US" baseline="-25000" smtClean="0"/>
              <a:t>2</a:t>
            </a:r>
            <a:r>
              <a:rPr lang="en-US" altLang="en-US" smtClean="0"/>
              <a:t> </a:t>
            </a:r>
            <a:r>
              <a:rPr lang="en-US" altLang="en-US" smtClean="0">
                <a:sym typeface="Wingdings" panose="05000000000000000000" pitchFamily="2" charset="2"/>
              </a:rPr>
              <a:t></a:t>
            </a:r>
            <a:r>
              <a:rPr lang="en-US" altLang="en-US" smtClean="0"/>
              <a:t>  2I</a:t>
            </a:r>
            <a:r>
              <a:rPr lang="en-US" altLang="en-US" baseline="30000" smtClean="0"/>
              <a:t>-</a:t>
            </a:r>
          </a:p>
          <a:p>
            <a:pPr eaLnBrk="1" hangingPunct="1"/>
            <a:r>
              <a:rPr lang="en-US" altLang="en-US" smtClean="0"/>
              <a:t>(d) copper atoms </a:t>
            </a:r>
            <a:r>
              <a:rPr lang="en-US" altLang="en-US" smtClean="0">
                <a:sym typeface="Wingdings" panose="05000000000000000000" pitchFamily="2" charset="2"/>
              </a:rPr>
              <a:t></a:t>
            </a:r>
            <a:r>
              <a:rPr lang="en-US" altLang="en-US" smtClean="0"/>
              <a:t>  copper ions</a:t>
            </a:r>
            <a:endParaRPr lang="en-GB" altLang="en-US" smtClean="0"/>
          </a:p>
        </p:txBody>
      </p:sp>
    </p:spTree>
    <p:extLst>
      <p:ext uri="{BB962C8B-B14F-4D97-AF65-F5344CB8AC3E}">
        <p14:creationId xmlns:p14="http://schemas.microsoft.com/office/powerpoint/2010/main" val="144216018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135188" y="1844676"/>
            <a:ext cx="8229600" cy="4525963"/>
          </a:xfrm>
        </p:spPr>
        <p:txBody>
          <a:bodyPr/>
          <a:lstStyle/>
          <a:p>
            <a:pPr eaLnBrk="1" hangingPunct="1"/>
            <a:r>
              <a:rPr lang="en-US" altLang="en-US" smtClean="0"/>
              <a:t>Redox reactions happen when  oxidation and reduction reactions occur. A redox equation can be formed when the oxidation and reduction reactions are combined.</a:t>
            </a:r>
            <a:endParaRPr lang="en-GB" altLang="en-US" smtClean="0"/>
          </a:p>
        </p:txBody>
      </p:sp>
    </p:spTree>
    <p:extLst>
      <p:ext uri="{BB962C8B-B14F-4D97-AF65-F5344CB8AC3E}">
        <p14:creationId xmlns:p14="http://schemas.microsoft.com/office/powerpoint/2010/main" val="10368682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Example</a:t>
            </a:r>
          </a:p>
        </p:txBody>
      </p:sp>
      <p:sp>
        <p:nvSpPr>
          <p:cNvPr id="8195" name="Rectangle 3"/>
          <p:cNvSpPr>
            <a:spLocks noGrp="1" noChangeArrowheads="1"/>
          </p:cNvSpPr>
          <p:nvPr>
            <p:ph type="body" idx="1"/>
          </p:nvPr>
        </p:nvSpPr>
        <p:spPr/>
        <p:txBody>
          <a:bodyPr/>
          <a:lstStyle/>
          <a:p>
            <a:pPr eaLnBrk="1" hangingPunct="1"/>
            <a:r>
              <a:rPr lang="en-GB" altLang="en-US" smtClean="0"/>
              <a:t>Consider the reaction between Iron(II) sulphate solution and acidified potassium dichromate solution. Iron (III) ions and chromium (III) ions are formed.</a:t>
            </a:r>
          </a:p>
          <a:p>
            <a:pPr eaLnBrk="1" hangingPunct="1"/>
            <a:endParaRPr lang="en-GB" altLang="en-US" smtClean="0"/>
          </a:p>
          <a:p>
            <a:pPr eaLnBrk="1" hangingPunct="1"/>
            <a:r>
              <a:rPr lang="en-GB" altLang="en-US" smtClean="0"/>
              <a:t>Write down the equation for the oxidation reaction.</a:t>
            </a:r>
          </a:p>
        </p:txBody>
      </p:sp>
    </p:spTree>
    <p:extLst>
      <p:ext uri="{BB962C8B-B14F-4D97-AF65-F5344CB8AC3E}">
        <p14:creationId xmlns:p14="http://schemas.microsoft.com/office/powerpoint/2010/main" val="119813619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smtClean="0"/>
          </a:p>
        </p:txBody>
      </p:sp>
      <p:sp>
        <p:nvSpPr>
          <p:cNvPr id="9219" name="Rectangle 3"/>
          <p:cNvSpPr>
            <a:spLocks noGrp="1" noChangeArrowheads="1"/>
          </p:cNvSpPr>
          <p:nvPr>
            <p:ph type="body" idx="1"/>
          </p:nvPr>
        </p:nvSpPr>
        <p:spPr/>
        <p:txBody>
          <a:bodyPr/>
          <a:lstStyle/>
          <a:p>
            <a:pPr eaLnBrk="1" hangingPunct="1">
              <a:lnSpc>
                <a:spcPct val="90000"/>
              </a:lnSpc>
            </a:pPr>
            <a:r>
              <a:rPr lang="en-GB" altLang="en-US" smtClean="0"/>
              <a:t>Fe</a:t>
            </a:r>
            <a:r>
              <a:rPr lang="en-GB" altLang="en-US" baseline="30000" smtClean="0"/>
              <a:t>2+</a:t>
            </a:r>
            <a:r>
              <a:rPr lang="en-GB" altLang="en-US" smtClean="0"/>
              <a:t>(aq) </a:t>
            </a:r>
            <a:r>
              <a:rPr lang="en-GB" altLang="en-US" smtClean="0">
                <a:sym typeface="Wingdings" panose="05000000000000000000" pitchFamily="2" charset="2"/>
              </a:rPr>
              <a:t> Fe</a:t>
            </a:r>
            <a:r>
              <a:rPr lang="en-GB" altLang="en-US" baseline="30000" smtClean="0">
                <a:sym typeface="Wingdings" panose="05000000000000000000" pitchFamily="2" charset="2"/>
              </a:rPr>
              <a:t>3+</a:t>
            </a:r>
            <a:r>
              <a:rPr lang="en-GB" altLang="en-US" smtClean="0">
                <a:sym typeface="Wingdings" panose="05000000000000000000" pitchFamily="2" charset="2"/>
              </a:rPr>
              <a:t>(aq) + e</a:t>
            </a:r>
            <a:r>
              <a:rPr lang="en-GB" altLang="en-US" baseline="30000" smtClean="0">
                <a:sym typeface="Wingdings" panose="05000000000000000000" pitchFamily="2" charset="2"/>
              </a:rPr>
              <a:t>-</a:t>
            </a:r>
          </a:p>
          <a:p>
            <a:pPr eaLnBrk="1" hangingPunct="1">
              <a:lnSpc>
                <a:spcPct val="90000"/>
              </a:lnSpc>
            </a:pPr>
            <a:endParaRPr lang="en-GB" altLang="en-US" baseline="30000" smtClean="0">
              <a:sym typeface="Wingdings" panose="05000000000000000000" pitchFamily="2" charset="2"/>
            </a:endParaRPr>
          </a:p>
          <a:p>
            <a:pPr eaLnBrk="1" hangingPunct="1">
              <a:lnSpc>
                <a:spcPct val="90000"/>
              </a:lnSpc>
            </a:pPr>
            <a:r>
              <a:rPr lang="en-GB" altLang="en-US" smtClean="0">
                <a:sym typeface="Wingdings" panose="05000000000000000000" pitchFamily="2" charset="2"/>
              </a:rPr>
              <a:t>The fact that the iron(II) ions have been oxidised implies that the dichromate ions must have been reduced to chromium(III) ions.</a:t>
            </a:r>
          </a:p>
          <a:p>
            <a:pPr eaLnBrk="1" hangingPunct="1">
              <a:lnSpc>
                <a:spcPct val="90000"/>
              </a:lnSpc>
            </a:pPr>
            <a:endParaRPr lang="en-GB" altLang="en-US" smtClean="0">
              <a:sym typeface="Wingdings" panose="05000000000000000000" pitchFamily="2" charset="2"/>
            </a:endParaRPr>
          </a:p>
          <a:p>
            <a:pPr eaLnBrk="1" hangingPunct="1">
              <a:lnSpc>
                <a:spcPct val="90000"/>
              </a:lnSpc>
            </a:pPr>
            <a:r>
              <a:rPr lang="en-GB" altLang="en-US" smtClean="0">
                <a:sym typeface="Wingdings" panose="05000000000000000000" pitchFamily="2" charset="2"/>
              </a:rPr>
              <a:t>Cr</a:t>
            </a:r>
            <a:r>
              <a:rPr lang="en-GB" altLang="en-US" baseline="-25000" smtClean="0">
                <a:sym typeface="Wingdings" panose="05000000000000000000" pitchFamily="2" charset="2"/>
              </a:rPr>
              <a:t>2</a:t>
            </a:r>
            <a:r>
              <a:rPr lang="en-GB" altLang="en-US" smtClean="0">
                <a:sym typeface="Wingdings" panose="05000000000000000000" pitchFamily="2" charset="2"/>
              </a:rPr>
              <a:t>O</a:t>
            </a:r>
            <a:r>
              <a:rPr lang="en-GB" altLang="en-US" baseline="-25000" smtClean="0">
                <a:sym typeface="Wingdings" panose="05000000000000000000" pitchFamily="2" charset="2"/>
              </a:rPr>
              <a:t>7</a:t>
            </a:r>
            <a:r>
              <a:rPr lang="en-GB" altLang="en-US" baseline="30000" smtClean="0">
                <a:sym typeface="Wingdings" panose="05000000000000000000" pitchFamily="2" charset="2"/>
              </a:rPr>
              <a:t>2-</a:t>
            </a:r>
            <a:r>
              <a:rPr lang="en-GB" altLang="en-US" smtClean="0">
                <a:sym typeface="Wingdings" panose="05000000000000000000" pitchFamily="2" charset="2"/>
              </a:rPr>
              <a:t>(aq)  Cr</a:t>
            </a:r>
            <a:r>
              <a:rPr lang="en-GB" altLang="en-US" baseline="30000" smtClean="0">
                <a:sym typeface="Wingdings" panose="05000000000000000000" pitchFamily="2" charset="2"/>
              </a:rPr>
              <a:t>3+</a:t>
            </a:r>
            <a:r>
              <a:rPr lang="en-GB" altLang="en-US" smtClean="0">
                <a:sym typeface="Wingdings" panose="05000000000000000000" pitchFamily="2" charset="2"/>
              </a:rPr>
              <a:t>(aq) </a:t>
            </a:r>
          </a:p>
          <a:p>
            <a:pPr eaLnBrk="1" hangingPunct="1">
              <a:lnSpc>
                <a:spcPct val="90000"/>
              </a:lnSpc>
            </a:pPr>
            <a:r>
              <a:rPr lang="en-GB" altLang="en-US" smtClean="0">
                <a:sym typeface="Wingdings" panose="05000000000000000000" pitchFamily="2" charset="2"/>
              </a:rPr>
              <a:t>This equation needs to be balanced!</a:t>
            </a:r>
          </a:p>
        </p:txBody>
      </p:sp>
    </p:spTree>
    <p:extLst>
      <p:ext uri="{BB962C8B-B14F-4D97-AF65-F5344CB8AC3E}">
        <p14:creationId xmlns:p14="http://schemas.microsoft.com/office/powerpoint/2010/main" val="601665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7772400" cy="1143000"/>
          </a:xfrm>
        </p:spPr>
        <p:txBody>
          <a:bodyPr/>
          <a:lstStyle/>
          <a:p>
            <a:r>
              <a:rPr lang="en-GB" dirty="0"/>
              <a:t>R</a:t>
            </a:r>
            <a:r>
              <a:rPr lang="en-GB" dirty="0" smtClean="0"/>
              <a:t>ecycling</a:t>
            </a:r>
            <a:endParaRPr lang="en-GB" dirty="0"/>
          </a:p>
        </p:txBody>
      </p:sp>
      <p:sp>
        <p:nvSpPr>
          <p:cNvPr id="3" name="Content Placeholder 2"/>
          <p:cNvSpPr>
            <a:spLocks noGrp="1"/>
          </p:cNvSpPr>
          <p:nvPr>
            <p:ph sz="quarter" idx="1"/>
          </p:nvPr>
        </p:nvSpPr>
        <p:spPr/>
        <p:txBody>
          <a:bodyPr/>
          <a:lstStyle/>
          <a:p>
            <a:r>
              <a:rPr lang="en-GB" dirty="0" smtClean="0"/>
              <a:t>Unreacted chemicals could be fed back in, improves efficiency</a:t>
            </a:r>
          </a:p>
          <a:p>
            <a:r>
              <a:rPr lang="en-GB" dirty="0" smtClean="0"/>
              <a:t>Catalysts could be reused</a:t>
            </a:r>
          </a:p>
          <a:p>
            <a:r>
              <a:rPr lang="en-GB" dirty="0" smtClean="0"/>
              <a:t>But can be difficult to separate unreacted materials from the product</a:t>
            </a:r>
            <a:endParaRPr lang="en-GB" dirty="0"/>
          </a:p>
        </p:txBody>
      </p:sp>
      <p:sp>
        <p:nvSpPr>
          <p:cNvPr id="4" name="AutoShape 2" descr="Image result for recycli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recycli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recycli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8" name="Picture 8" descr="https://upload.wikimedia.org/wikipedia/commons/thumb/4/44/Recycle001.svg/2000px-Recycle001.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1" y="3581400"/>
            <a:ext cx="3311287"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106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774825" y="836614"/>
            <a:ext cx="8497888" cy="5400675"/>
          </a:xfrm>
        </p:spPr>
        <p:txBody>
          <a:bodyPr/>
          <a:lstStyle/>
          <a:p>
            <a:pPr marL="609600" indent="-609600">
              <a:buFontTx/>
              <a:buAutoNum type="arabicPeriod"/>
            </a:pPr>
            <a:r>
              <a:rPr lang="en-GB" altLang="en-US" sz="2400">
                <a:solidFill>
                  <a:srgbClr val="0000FF"/>
                </a:solidFill>
              </a:rPr>
              <a:t>Balance the non oxygen element, in this case chromium. </a:t>
            </a:r>
            <a:br>
              <a:rPr lang="en-GB" altLang="en-US" sz="2400">
                <a:solidFill>
                  <a:srgbClr val="0000FF"/>
                </a:solidFill>
              </a:rPr>
            </a:br>
            <a:r>
              <a:rPr lang="en-GB" altLang="en-US" sz="2400"/>
              <a:t> </a:t>
            </a:r>
            <a:r>
              <a:rPr lang="en-GB" altLang="en-US" sz="2400">
                <a:sym typeface="Wingdings" panose="05000000000000000000" pitchFamily="2" charset="2"/>
              </a:rPr>
              <a:t>Cr</a:t>
            </a:r>
            <a:r>
              <a:rPr lang="en-GB" altLang="en-US" sz="2400" baseline="-25000">
                <a:sym typeface="Wingdings" panose="05000000000000000000" pitchFamily="2" charset="2"/>
              </a:rPr>
              <a:t>2</a:t>
            </a:r>
            <a:r>
              <a:rPr lang="en-GB" altLang="en-US" sz="2400">
                <a:sym typeface="Wingdings" panose="05000000000000000000" pitchFamily="2" charset="2"/>
              </a:rPr>
              <a:t>O</a:t>
            </a:r>
            <a:r>
              <a:rPr lang="en-GB" altLang="en-US" sz="2400" baseline="-25000">
                <a:sym typeface="Wingdings" panose="05000000000000000000" pitchFamily="2" charset="2"/>
              </a:rPr>
              <a:t>7</a:t>
            </a:r>
            <a:r>
              <a:rPr lang="en-GB" altLang="en-US" sz="2400" baseline="30000">
                <a:sym typeface="Wingdings" panose="05000000000000000000" pitchFamily="2" charset="2"/>
              </a:rPr>
              <a:t>2-</a:t>
            </a:r>
            <a:r>
              <a:rPr lang="en-GB" altLang="en-US" sz="2400">
                <a:sym typeface="Wingdings" panose="05000000000000000000" pitchFamily="2" charset="2"/>
              </a:rPr>
              <a:t>(aq)  </a:t>
            </a:r>
            <a:r>
              <a:rPr lang="en-GB" altLang="en-US" sz="2400">
                <a:solidFill>
                  <a:srgbClr val="FF3300"/>
                </a:solidFill>
                <a:sym typeface="Wingdings" panose="05000000000000000000" pitchFamily="2" charset="2"/>
              </a:rPr>
              <a:t>2</a:t>
            </a:r>
            <a:r>
              <a:rPr lang="en-GB" altLang="en-US" sz="2400">
                <a:sym typeface="Wingdings" panose="05000000000000000000" pitchFamily="2" charset="2"/>
              </a:rPr>
              <a:t>Cr</a:t>
            </a:r>
            <a:r>
              <a:rPr lang="en-GB" altLang="en-US" sz="2400" baseline="30000">
                <a:sym typeface="Wingdings" panose="05000000000000000000" pitchFamily="2" charset="2"/>
              </a:rPr>
              <a:t>3+</a:t>
            </a:r>
            <a:r>
              <a:rPr lang="en-GB" altLang="en-US" sz="2400">
                <a:sym typeface="Wingdings" panose="05000000000000000000" pitchFamily="2" charset="2"/>
              </a:rPr>
              <a:t>(aq) </a:t>
            </a:r>
          </a:p>
          <a:p>
            <a:pPr marL="609600" indent="-609600">
              <a:buFontTx/>
              <a:buAutoNum type="arabicPeriod"/>
            </a:pPr>
            <a:r>
              <a:rPr lang="en-GB" altLang="en-US" sz="2400">
                <a:solidFill>
                  <a:srgbClr val="0000FF"/>
                </a:solidFill>
                <a:sym typeface="Wingdings" panose="05000000000000000000" pitchFamily="2" charset="2"/>
              </a:rPr>
              <a:t>Balance the oxygen. The oxygen is introduced as water molecules</a:t>
            </a:r>
            <a:r>
              <a:rPr lang="en-GB" altLang="en-US" sz="2400">
                <a:sym typeface="Wingdings" panose="05000000000000000000" pitchFamily="2" charset="2"/>
              </a:rPr>
              <a:t>. </a:t>
            </a:r>
          </a:p>
          <a:p>
            <a:pPr marL="609600" indent="-609600">
              <a:buNone/>
            </a:pPr>
            <a:r>
              <a:rPr lang="en-GB" altLang="en-US" sz="2400">
                <a:sym typeface="Wingdings" panose="05000000000000000000" pitchFamily="2" charset="2"/>
              </a:rPr>
              <a:t>	Cr</a:t>
            </a:r>
            <a:r>
              <a:rPr lang="en-GB" altLang="en-US" sz="2400" baseline="-25000">
                <a:sym typeface="Wingdings" panose="05000000000000000000" pitchFamily="2" charset="2"/>
              </a:rPr>
              <a:t>2</a:t>
            </a:r>
            <a:r>
              <a:rPr lang="en-GB" altLang="en-US" sz="2400">
                <a:sym typeface="Wingdings" panose="05000000000000000000" pitchFamily="2" charset="2"/>
              </a:rPr>
              <a:t>O</a:t>
            </a:r>
            <a:r>
              <a:rPr lang="en-GB" altLang="en-US" sz="2400" baseline="-25000">
                <a:sym typeface="Wingdings" panose="05000000000000000000" pitchFamily="2" charset="2"/>
              </a:rPr>
              <a:t>7</a:t>
            </a:r>
            <a:r>
              <a:rPr lang="en-GB" altLang="en-US" sz="2400" baseline="30000">
                <a:sym typeface="Wingdings" panose="05000000000000000000" pitchFamily="2" charset="2"/>
              </a:rPr>
              <a:t>2-</a:t>
            </a:r>
            <a:r>
              <a:rPr lang="en-GB" altLang="en-US" sz="2400">
                <a:sym typeface="Wingdings" panose="05000000000000000000" pitchFamily="2" charset="2"/>
              </a:rPr>
              <a:t>(aq)  2Cr</a:t>
            </a:r>
            <a:r>
              <a:rPr lang="en-GB" altLang="en-US" sz="2400" baseline="30000">
                <a:sym typeface="Wingdings" panose="05000000000000000000" pitchFamily="2" charset="2"/>
              </a:rPr>
              <a:t>3+</a:t>
            </a:r>
            <a:r>
              <a:rPr lang="en-GB" altLang="en-US" sz="2400">
                <a:sym typeface="Wingdings" panose="05000000000000000000" pitchFamily="2" charset="2"/>
              </a:rPr>
              <a:t>(aq) + </a:t>
            </a:r>
            <a:r>
              <a:rPr lang="en-GB" altLang="en-US" sz="2400">
                <a:solidFill>
                  <a:srgbClr val="FF3300"/>
                </a:solidFill>
                <a:sym typeface="Wingdings" panose="05000000000000000000" pitchFamily="2" charset="2"/>
              </a:rPr>
              <a:t>7H</a:t>
            </a:r>
            <a:r>
              <a:rPr lang="en-GB" altLang="en-US" sz="2400" baseline="-25000">
                <a:solidFill>
                  <a:srgbClr val="FF3300"/>
                </a:solidFill>
                <a:sym typeface="Wingdings" panose="05000000000000000000" pitchFamily="2" charset="2"/>
              </a:rPr>
              <a:t>2</a:t>
            </a:r>
            <a:r>
              <a:rPr lang="en-GB" altLang="en-US" sz="2400">
                <a:solidFill>
                  <a:srgbClr val="FF3300"/>
                </a:solidFill>
                <a:sym typeface="Wingdings" panose="05000000000000000000" pitchFamily="2" charset="2"/>
              </a:rPr>
              <a:t>O(l)</a:t>
            </a:r>
          </a:p>
          <a:p>
            <a:pPr marL="609600" indent="-609600">
              <a:buFontTx/>
              <a:buAutoNum type="arabicPeriod" startAt="3"/>
            </a:pPr>
            <a:r>
              <a:rPr lang="en-GB" altLang="en-US" sz="2400">
                <a:solidFill>
                  <a:srgbClr val="0000FF"/>
                </a:solidFill>
                <a:sym typeface="Wingdings" panose="05000000000000000000" pitchFamily="2" charset="2"/>
              </a:rPr>
              <a:t>Balance the hydrogen by introducing hydrogen ions.</a:t>
            </a:r>
            <a:br>
              <a:rPr lang="en-GB" altLang="en-US" sz="2400">
                <a:solidFill>
                  <a:srgbClr val="0000FF"/>
                </a:solidFill>
                <a:sym typeface="Wingdings" panose="05000000000000000000" pitchFamily="2" charset="2"/>
              </a:rPr>
            </a:br>
            <a:r>
              <a:rPr lang="en-GB" altLang="en-US" sz="2400">
                <a:sym typeface="Wingdings" panose="05000000000000000000" pitchFamily="2" charset="2"/>
              </a:rPr>
              <a:t> Cr</a:t>
            </a:r>
            <a:r>
              <a:rPr lang="en-GB" altLang="en-US" sz="2400" baseline="-25000">
                <a:sym typeface="Wingdings" panose="05000000000000000000" pitchFamily="2" charset="2"/>
              </a:rPr>
              <a:t>2</a:t>
            </a:r>
            <a:r>
              <a:rPr lang="en-GB" altLang="en-US" sz="2400">
                <a:sym typeface="Wingdings" panose="05000000000000000000" pitchFamily="2" charset="2"/>
              </a:rPr>
              <a:t>O</a:t>
            </a:r>
            <a:r>
              <a:rPr lang="en-GB" altLang="en-US" sz="2400" baseline="-25000">
                <a:sym typeface="Wingdings" panose="05000000000000000000" pitchFamily="2" charset="2"/>
              </a:rPr>
              <a:t>7</a:t>
            </a:r>
            <a:r>
              <a:rPr lang="en-GB" altLang="en-US" sz="2400" baseline="30000">
                <a:sym typeface="Wingdings" panose="05000000000000000000" pitchFamily="2" charset="2"/>
              </a:rPr>
              <a:t>2-</a:t>
            </a:r>
            <a:r>
              <a:rPr lang="en-GB" altLang="en-US" sz="2400">
                <a:sym typeface="Wingdings" panose="05000000000000000000" pitchFamily="2" charset="2"/>
              </a:rPr>
              <a:t>(aq) + </a:t>
            </a:r>
            <a:r>
              <a:rPr lang="en-GB" altLang="en-US" sz="2400">
                <a:solidFill>
                  <a:srgbClr val="FF3300"/>
                </a:solidFill>
                <a:sym typeface="Wingdings" panose="05000000000000000000" pitchFamily="2" charset="2"/>
              </a:rPr>
              <a:t>14H</a:t>
            </a:r>
            <a:r>
              <a:rPr lang="en-GB" altLang="en-US" sz="2400" baseline="30000">
                <a:solidFill>
                  <a:srgbClr val="FF3300"/>
                </a:solidFill>
                <a:sym typeface="Wingdings" panose="05000000000000000000" pitchFamily="2" charset="2"/>
              </a:rPr>
              <a:t>+</a:t>
            </a:r>
            <a:r>
              <a:rPr lang="en-GB" altLang="en-US" sz="2400">
                <a:solidFill>
                  <a:srgbClr val="FF3300"/>
                </a:solidFill>
                <a:sym typeface="Wingdings" panose="05000000000000000000" pitchFamily="2" charset="2"/>
              </a:rPr>
              <a:t>(aq)</a:t>
            </a:r>
            <a:r>
              <a:rPr lang="en-GB" altLang="en-US" sz="2400">
                <a:sym typeface="Wingdings" panose="05000000000000000000" pitchFamily="2" charset="2"/>
              </a:rPr>
              <a:t>  2Cr</a:t>
            </a:r>
            <a:r>
              <a:rPr lang="en-GB" altLang="en-US" sz="2400" baseline="30000">
                <a:sym typeface="Wingdings" panose="05000000000000000000" pitchFamily="2" charset="2"/>
              </a:rPr>
              <a:t>3+</a:t>
            </a:r>
            <a:r>
              <a:rPr lang="en-GB" altLang="en-US" sz="2400">
                <a:sym typeface="Wingdings" panose="05000000000000000000" pitchFamily="2" charset="2"/>
              </a:rPr>
              <a:t>(aq) + 7H</a:t>
            </a:r>
            <a:r>
              <a:rPr lang="en-GB" altLang="en-US" sz="2400" baseline="-25000">
                <a:sym typeface="Wingdings" panose="05000000000000000000" pitchFamily="2" charset="2"/>
              </a:rPr>
              <a:t>2</a:t>
            </a:r>
            <a:r>
              <a:rPr lang="en-GB" altLang="en-US" sz="2400">
                <a:sym typeface="Wingdings" panose="05000000000000000000" pitchFamily="2" charset="2"/>
              </a:rPr>
              <a:t>O(l)</a:t>
            </a:r>
          </a:p>
          <a:p>
            <a:pPr marL="609600" indent="-609600">
              <a:buFontTx/>
              <a:buAutoNum type="arabicPeriod" startAt="3"/>
            </a:pPr>
            <a:r>
              <a:rPr lang="en-GB" altLang="en-US" sz="2400">
                <a:solidFill>
                  <a:srgbClr val="0000FF"/>
                </a:solidFill>
                <a:sym typeface="Wingdings" panose="05000000000000000000" pitchFamily="2" charset="2"/>
              </a:rPr>
              <a:t>Finally, balance the charges by introducing electrons. </a:t>
            </a:r>
            <a:br>
              <a:rPr lang="en-GB" altLang="en-US" sz="2400">
                <a:solidFill>
                  <a:srgbClr val="0000FF"/>
                </a:solidFill>
                <a:sym typeface="Wingdings" panose="05000000000000000000" pitchFamily="2" charset="2"/>
              </a:rPr>
            </a:br>
            <a:r>
              <a:rPr lang="en-GB" altLang="en-US" sz="2400">
                <a:solidFill>
                  <a:srgbClr val="0000FF"/>
                </a:solidFill>
                <a:sym typeface="Wingdings" panose="05000000000000000000" pitchFamily="2" charset="2"/>
              </a:rPr>
              <a:t>6 e- + </a:t>
            </a:r>
            <a:r>
              <a:rPr lang="en-GB" altLang="en-US" sz="2400">
                <a:sym typeface="Wingdings" panose="05000000000000000000" pitchFamily="2" charset="2"/>
              </a:rPr>
              <a:t>Cr</a:t>
            </a:r>
            <a:r>
              <a:rPr lang="en-GB" altLang="en-US" sz="2400" baseline="-25000">
                <a:sym typeface="Wingdings" panose="05000000000000000000" pitchFamily="2" charset="2"/>
              </a:rPr>
              <a:t>2</a:t>
            </a:r>
            <a:r>
              <a:rPr lang="en-GB" altLang="en-US" sz="2400">
                <a:sym typeface="Wingdings" panose="05000000000000000000" pitchFamily="2" charset="2"/>
              </a:rPr>
              <a:t>O</a:t>
            </a:r>
            <a:r>
              <a:rPr lang="en-GB" altLang="en-US" sz="2400" baseline="-25000">
                <a:sym typeface="Wingdings" panose="05000000000000000000" pitchFamily="2" charset="2"/>
              </a:rPr>
              <a:t>7</a:t>
            </a:r>
            <a:r>
              <a:rPr lang="en-GB" altLang="en-US" sz="2400" baseline="30000">
                <a:sym typeface="Wingdings" panose="05000000000000000000" pitchFamily="2" charset="2"/>
              </a:rPr>
              <a:t>2-</a:t>
            </a:r>
            <a:r>
              <a:rPr lang="en-GB" altLang="en-US" sz="2400">
                <a:sym typeface="Wingdings" panose="05000000000000000000" pitchFamily="2" charset="2"/>
              </a:rPr>
              <a:t>(aq) + 14H</a:t>
            </a:r>
            <a:r>
              <a:rPr lang="en-GB" altLang="en-US" sz="2400" baseline="30000">
                <a:sym typeface="Wingdings" panose="05000000000000000000" pitchFamily="2" charset="2"/>
              </a:rPr>
              <a:t>+</a:t>
            </a:r>
            <a:r>
              <a:rPr lang="en-GB" altLang="en-US" sz="2400">
                <a:sym typeface="Wingdings" panose="05000000000000000000" pitchFamily="2" charset="2"/>
              </a:rPr>
              <a:t>(aq)  2Cr</a:t>
            </a:r>
            <a:r>
              <a:rPr lang="en-GB" altLang="en-US" sz="2400" baseline="30000">
                <a:sym typeface="Wingdings" panose="05000000000000000000" pitchFamily="2" charset="2"/>
              </a:rPr>
              <a:t>3+</a:t>
            </a:r>
            <a:r>
              <a:rPr lang="en-GB" altLang="en-US" sz="2400">
                <a:sym typeface="Wingdings" panose="05000000000000000000" pitchFamily="2" charset="2"/>
              </a:rPr>
              <a:t>(aq) + 7H</a:t>
            </a:r>
            <a:r>
              <a:rPr lang="en-GB" altLang="en-US" sz="2400" baseline="-25000">
                <a:sym typeface="Wingdings" panose="05000000000000000000" pitchFamily="2" charset="2"/>
              </a:rPr>
              <a:t>2</a:t>
            </a:r>
            <a:r>
              <a:rPr lang="en-GB" altLang="en-US" sz="2400">
                <a:sym typeface="Wingdings" panose="05000000000000000000" pitchFamily="2" charset="2"/>
              </a:rPr>
              <a:t>O(l) </a:t>
            </a:r>
          </a:p>
          <a:p>
            <a:pPr marL="609600" indent="-609600">
              <a:buNone/>
            </a:pPr>
            <a:endParaRPr lang="en-GB" altLang="en-US" sz="2400">
              <a:sym typeface="Wingdings" panose="05000000000000000000" pitchFamily="2" charset="2"/>
            </a:endParaRPr>
          </a:p>
          <a:p>
            <a:pPr marL="609600" indent="-609600"/>
            <a:r>
              <a:rPr lang="en-GB" altLang="en-US" sz="2400">
                <a:sym typeface="Wingdings" panose="05000000000000000000" pitchFamily="2" charset="2"/>
              </a:rPr>
              <a:t>What side do the electrons appear on? Does this tell us its an oxidation or reduction process?</a:t>
            </a:r>
            <a:br>
              <a:rPr lang="en-GB" altLang="en-US" sz="2400">
                <a:sym typeface="Wingdings" panose="05000000000000000000" pitchFamily="2" charset="2"/>
              </a:rPr>
            </a:br>
            <a:endParaRPr lang="en-GB" altLang="en-US" sz="2400">
              <a:sym typeface="Wingdings" panose="05000000000000000000" pitchFamily="2" charset="2"/>
            </a:endParaRPr>
          </a:p>
        </p:txBody>
      </p:sp>
    </p:spTree>
    <p:extLst>
      <p:ext uri="{BB962C8B-B14F-4D97-AF65-F5344CB8AC3E}">
        <p14:creationId xmlns:p14="http://schemas.microsoft.com/office/powerpoint/2010/main" val="16084292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u="sng" smtClean="0"/>
              <a:t>NB</a:t>
            </a:r>
          </a:p>
        </p:txBody>
      </p:sp>
      <p:sp>
        <p:nvSpPr>
          <p:cNvPr id="11267" name="Rectangle 3"/>
          <p:cNvSpPr>
            <a:spLocks noGrp="1" noChangeArrowheads="1"/>
          </p:cNvSpPr>
          <p:nvPr>
            <p:ph type="body" idx="1"/>
          </p:nvPr>
        </p:nvSpPr>
        <p:spPr/>
        <p:txBody>
          <a:bodyPr/>
          <a:lstStyle/>
          <a:p>
            <a:pPr eaLnBrk="1" hangingPunct="1"/>
            <a:r>
              <a:rPr lang="en-GB" altLang="en-US"/>
              <a:t>The ion electron equations in your data book are all written as reductions, so to write an oxidation ion-electron equation you need to reverse it. </a:t>
            </a:r>
          </a:p>
          <a:p>
            <a:pPr eaLnBrk="1" hangingPunct="1"/>
            <a:endParaRPr lang="en-GB" altLang="en-US"/>
          </a:p>
          <a:p>
            <a:pPr eaLnBrk="1" hangingPunct="1"/>
            <a:r>
              <a:rPr lang="en-GB" altLang="en-US"/>
              <a:t>There will be occasions where you are asked to write an ion-electron equation which doesn’t appear in the data book. In these cases you must derive it from the rules previously described. </a:t>
            </a:r>
          </a:p>
        </p:txBody>
      </p:sp>
    </p:spTree>
    <p:extLst>
      <p:ext uri="{BB962C8B-B14F-4D97-AF65-F5344CB8AC3E}">
        <p14:creationId xmlns:p14="http://schemas.microsoft.com/office/powerpoint/2010/main" val="46778703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92313" y="260350"/>
            <a:ext cx="8229600" cy="1143000"/>
          </a:xfrm>
        </p:spPr>
        <p:txBody>
          <a:bodyPr/>
          <a:lstStyle/>
          <a:p>
            <a:pPr eaLnBrk="1" hangingPunct="1"/>
            <a:r>
              <a:rPr lang="en-GB" altLang="en-US" smtClean="0"/>
              <a:t>Redox equations</a:t>
            </a:r>
          </a:p>
        </p:txBody>
      </p:sp>
      <p:sp>
        <p:nvSpPr>
          <p:cNvPr id="11267" name="Rectangle 3"/>
          <p:cNvSpPr>
            <a:spLocks noGrp="1" noChangeArrowheads="1"/>
          </p:cNvSpPr>
          <p:nvPr>
            <p:ph type="body" idx="1"/>
          </p:nvPr>
        </p:nvSpPr>
        <p:spPr/>
        <p:txBody>
          <a:bodyPr/>
          <a:lstStyle/>
          <a:p>
            <a:pPr eaLnBrk="1" hangingPunct="1">
              <a:defRPr/>
            </a:pPr>
            <a:r>
              <a:rPr lang="en-GB" dirty="0" smtClean="0"/>
              <a:t>Write down the ion electron equations for </a:t>
            </a:r>
            <a:br>
              <a:rPr lang="en-GB" dirty="0" smtClean="0"/>
            </a:br>
            <a:endParaRPr lang="en-GB" dirty="0" smtClean="0"/>
          </a:p>
          <a:p>
            <a:pPr marL="0" indent="0">
              <a:buNone/>
              <a:defRPr/>
            </a:pPr>
            <a:r>
              <a:rPr lang="en-GB" dirty="0" smtClean="0"/>
              <a:t>1) SO</a:t>
            </a:r>
            <a:r>
              <a:rPr lang="en-GB" baseline="-25000" dirty="0" smtClean="0"/>
              <a:t>3</a:t>
            </a:r>
            <a:r>
              <a:rPr lang="en-GB" baseline="30000" dirty="0" smtClean="0"/>
              <a:t>2-</a:t>
            </a:r>
            <a:r>
              <a:rPr lang="en-GB" baseline="-25000" dirty="0" smtClean="0"/>
              <a:t> </a:t>
            </a:r>
            <a:r>
              <a:rPr lang="en-GB" dirty="0" smtClean="0">
                <a:sym typeface="Wingdings" pitchFamily="2" charset="2"/>
              </a:rPr>
              <a:t> SO</a:t>
            </a:r>
            <a:r>
              <a:rPr lang="en-GB" baseline="-25000" dirty="0" smtClean="0">
                <a:sym typeface="Wingdings" pitchFamily="2" charset="2"/>
              </a:rPr>
              <a:t>4</a:t>
            </a:r>
            <a:r>
              <a:rPr lang="en-GB" baseline="30000" dirty="0" smtClean="0">
                <a:sym typeface="Wingdings" pitchFamily="2" charset="2"/>
              </a:rPr>
              <a:t>2-</a:t>
            </a:r>
            <a:r>
              <a:rPr lang="en-GB" dirty="0" smtClean="0">
                <a:sym typeface="Wingdings" pitchFamily="2" charset="2"/>
              </a:rPr>
              <a:t> </a:t>
            </a:r>
          </a:p>
          <a:p>
            <a:pPr marL="0" indent="0">
              <a:buNone/>
              <a:defRPr/>
            </a:pPr>
            <a:r>
              <a:rPr lang="en-GB" dirty="0" smtClean="0">
                <a:sym typeface="Wingdings" pitchFamily="2" charset="2"/>
              </a:rPr>
              <a:t/>
            </a:r>
            <a:br>
              <a:rPr lang="en-GB" dirty="0" smtClean="0">
                <a:sym typeface="Wingdings" pitchFamily="2" charset="2"/>
              </a:rPr>
            </a:br>
            <a:r>
              <a:rPr lang="en-GB" dirty="0" smtClean="0">
                <a:sym typeface="Wingdings" pitchFamily="2" charset="2"/>
              </a:rPr>
              <a:t>2) MnO</a:t>
            </a:r>
            <a:r>
              <a:rPr lang="en-GB" baseline="-25000" dirty="0" smtClean="0">
                <a:sym typeface="Wingdings" pitchFamily="2" charset="2"/>
              </a:rPr>
              <a:t>4</a:t>
            </a:r>
            <a:r>
              <a:rPr lang="en-GB" baseline="30000" dirty="0" smtClean="0">
                <a:sym typeface="Wingdings" pitchFamily="2" charset="2"/>
              </a:rPr>
              <a:t>-</a:t>
            </a:r>
            <a:r>
              <a:rPr lang="en-GB" dirty="0" smtClean="0">
                <a:sym typeface="Wingdings" pitchFamily="2" charset="2"/>
              </a:rPr>
              <a:t>  Mn</a:t>
            </a:r>
            <a:r>
              <a:rPr lang="en-GB" baseline="30000" dirty="0" smtClean="0">
                <a:sym typeface="Wingdings" pitchFamily="2" charset="2"/>
              </a:rPr>
              <a:t>2+ </a:t>
            </a:r>
            <a:endParaRPr lang="en-GB" dirty="0" smtClean="0">
              <a:sym typeface="Wingdings" pitchFamily="2" charset="2"/>
            </a:endParaRPr>
          </a:p>
        </p:txBody>
      </p:sp>
    </p:spTree>
    <p:extLst>
      <p:ext uri="{BB962C8B-B14F-4D97-AF65-F5344CB8AC3E}">
        <p14:creationId xmlns:p14="http://schemas.microsoft.com/office/powerpoint/2010/main" val="175391865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847850" y="333376"/>
            <a:ext cx="8820150" cy="6264275"/>
          </a:xfrm>
        </p:spPr>
        <p:txBody>
          <a:bodyPr/>
          <a:lstStyle/>
          <a:p>
            <a:pPr marL="609600" indent="-609600"/>
            <a:r>
              <a:rPr lang="en-GB" altLang="en-US" smtClean="0"/>
              <a:t>During a redox process in acid solution, iodate ions, IO</a:t>
            </a:r>
            <a:r>
              <a:rPr lang="en-GB" altLang="en-US" baseline="-25000" smtClean="0"/>
              <a:t>3</a:t>
            </a:r>
            <a:r>
              <a:rPr lang="en-GB" altLang="en-US" baseline="30000" smtClean="0"/>
              <a:t>-</a:t>
            </a:r>
            <a:r>
              <a:rPr lang="en-GB" altLang="en-US" smtClean="0"/>
              <a:t>(aq), are converted into iodine, I</a:t>
            </a:r>
            <a:r>
              <a:rPr lang="en-GB" altLang="en-US" baseline="-25000" smtClean="0"/>
              <a:t>2</a:t>
            </a:r>
            <a:r>
              <a:rPr lang="en-GB" altLang="en-US" smtClean="0"/>
              <a:t>(aq). </a:t>
            </a:r>
          </a:p>
          <a:p>
            <a:pPr marL="609600" indent="-609600">
              <a:buNone/>
            </a:pPr>
            <a:r>
              <a:rPr lang="en-GB" altLang="en-US" smtClean="0"/>
              <a:t>	</a:t>
            </a:r>
            <a:r>
              <a:rPr lang="en-GB" altLang="en-US" smtClean="0">
                <a:solidFill>
                  <a:srgbClr val="0000FF"/>
                </a:solidFill>
              </a:rPr>
              <a:t>IO</a:t>
            </a:r>
            <a:r>
              <a:rPr lang="en-GB" altLang="en-US" baseline="-25000" smtClean="0">
                <a:solidFill>
                  <a:srgbClr val="0000FF"/>
                </a:solidFill>
              </a:rPr>
              <a:t>3</a:t>
            </a:r>
            <a:r>
              <a:rPr lang="en-GB" altLang="en-US" baseline="30000" smtClean="0">
                <a:solidFill>
                  <a:srgbClr val="0000FF"/>
                </a:solidFill>
              </a:rPr>
              <a:t>-</a:t>
            </a:r>
            <a:r>
              <a:rPr lang="en-GB" altLang="en-US" smtClean="0">
                <a:solidFill>
                  <a:srgbClr val="0000FF"/>
                </a:solidFill>
              </a:rPr>
              <a:t>(aq) →  I</a:t>
            </a:r>
            <a:r>
              <a:rPr lang="en-GB" altLang="en-US" baseline="-25000" smtClean="0">
                <a:solidFill>
                  <a:srgbClr val="0000FF"/>
                </a:solidFill>
              </a:rPr>
              <a:t>2</a:t>
            </a:r>
            <a:r>
              <a:rPr lang="en-GB" altLang="en-US" smtClean="0">
                <a:solidFill>
                  <a:srgbClr val="0000FF"/>
                </a:solidFill>
              </a:rPr>
              <a:t>(aq)</a:t>
            </a:r>
          </a:p>
          <a:p>
            <a:pPr marL="609600" indent="-609600">
              <a:buNone/>
            </a:pPr>
            <a:r>
              <a:rPr lang="en-GB" altLang="en-US" smtClean="0"/>
              <a:t>	The number of H</a:t>
            </a:r>
            <a:r>
              <a:rPr lang="en-GB" altLang="en-US" baseline="30000" smtClean="0"/>
              <a:t>+</a:t>
            </a:r>
            <a:r>
              <a:rPr lang="en-GB" altLang="en-US" smtClean="0"/>
              <a:t>(aq) and H</a:t>
            </a:r>
            <a:r>
              <a:rPr lang="en-GB" altLang="en-US" baseline="-25000" smtClean="0"/>
              <a:t>2</a:t>
            </a:r>
            <a:r>
              <a:rPr lang="en-GB" altLang="en-US" smtClean="0"/>
              <a:t>O(l) required to balance the ion-electron equation for the formation of I</a:t>
            </a:r>
            <a:r>
              <a:rPr lang="en-GB" altLang="en-US" baseline="-25000" smtClean="0"/>
              <a:t>2</a:t>
            </a:r>
            <a:r>
              <a:rPr lang="en-GB" altLang="en-US" smtClean="0"/>
              <a:t>(aq)</a:t>
            </a:r>
            <a:r>
              <a:rPr lang="en-GB" altLang="en-US" b="1" smtClean="0"/>
              <a:t> </a:t>
            </a:r>
            <a:r>
              <a:rPr lang="en-GB" altLang="en-US" smtClean="0"/>
              <a:t>are , respectively:</a:t>
            </a:r>
            <a:br>
              <a:rPr lang="en-GB" altLang="en-US" smtClean="0"/>
            </a:br>
            <a:endParaRPr lang="en-GB" altLang="en-US" smtClean="0"/>
          </a:p>
          <a:p>
            <a:pPr marL="609600" indent="-609600"/>
            <a:r>
              <a:rPr lang="en-GB" altLang="en-US" smtClean="0"/>
              <a:t>A	 - 6 and 3</a:t>
            </a:r>
          </a:p>
          <a:p>
            <a:pPr marL="609600" indent="-609600"/>
            <a:r>
              <a:rPr lang="en-GB" altLang="en-US" smtClean="0"/>
              <a:t>B	 - 3 and 6</a:t>
            </a:r>
          </a:p>
          <a:p>
            <a:pPr marL="609600" indent="-609600"/>
            <a:r>
              <a:rPr lang="en-GB" altLang="en-US" smtClean="0"/>
              <a:t>C	 - 12 and 6</a:t>
            </a:r>
          </a:p>
          <a:p>
            <a:pPr marL="609600" indent="-609600"/>
            <a:r>
              <a:rPr lang="en-GB" altLang="en-US" smtClean="0"/>
              <a:t>D	 - 6 and 12</a:t>
            </a:r>
          </a:p>
        </p:txBody>
      </p:sp>
    </p:spTree>
    <p:extLst>
      <p:ext uri="{BB962C8B-B14F-4D97-AF65-F5344CB8AC3E}">
        <p14:creationId xmlns:p14="http://schemas.microsoft.com/office/powerpoint/2010/main" val="90500703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altLang="en-US" smtClean="0"/>
          </a:p>
        </p:txBody>
      </p:sp>
      <p:sp>
        <p:nvSpPr>
          <p:cNvPr id="14339" name="Rectangle 3"/>
          <p:cNvSpPr>
            <a:spLocks noGrp="1" noChangeArrowheads="1"/>
          </p:cNvSpPr>
          <p:nvPr>
            <p:ph type="body" idx="1"/>
          </p:nvPr>
        </p:nvSpPr>
        <p:spPr/>
        <p:txBody>
          <a:bodyPr/>
          <a:lstStyle/>
          <a:p>
            <a:pPr eaLnBrk="1" hangingPunct="1">
              <a:lnSpc>
                <a:spcPct val="90000"/>
              </a:lnSpc>
            </a:pPr>
            <a:r>
              <a:rPr lang="en-GB" altLang="en-US" smtClean="0"/>
              <a:t>SO</a:t>
            </a:r>
            <a:r>
              <a:rPr lang="en-GB" altLang="en-US" baseline="-25000" smtClean="0"/>
              <a:t>3</a:t>
            </a:r>
            <a:r>
              <a:rPr lang="en-GB" altLang="en-US" baseline="30000" smtClean="0"/>
              <a:t>2- </a:t>
            </a:r>
            <a:r>
              <a:rPr lang="en-GB" altLang="en-US" smtClean="0"/>
              <a:t>+ H</a:t>
            </a:r>
            <a:r>
              <a:rPr lang="en-GB" altLang="en-US" baseline="-25000" smtClean="0"/>
              <a:t>2</a:t>
            </a:r>
            <a:r>
              <a:rPr lang="en-GB" altLang="en-US" smtClean="0"/>
              <a:t>O </a:t>
            </a:r>
            <a:r>
              <a:rPr lang="en-GB" altLang="en-US" baseline="-25000" smtClean="0"/>
              <a:t> </a:t>
            </a:r>
            <a:r>
              <a:rPr lang="en-GB" altLang="en-US" smtClean="0">
                <a:sym typeface="Wingdings" panose="05000000000000000000" pitchFamily="2" charset="2"/>
              </a:rPr>
              <a:t> SO</a:t>
            </a:r>
            <a:r>
              <a:rPr lang="en-GB" altLang="en-US" baseline="-25000" smtClean="0">
                <a:sym typeface="Wingdings" panose="05000000000000000000" pitchFamily="2" charset="2"/>
              </a:rPr>
              <a:t>4</a:t>
            </a:r>
            <a:r>
              <a:rPr lang="en-GB" altLang="en-US" baseline="30000" smtClean="0">
                <a:sym typeface="Wingdings" panose="05000000000000000000" pitchFamily="2" charset="2"/>
              </a:rPr>
              <a:t>2- </a:t>
            </a:r>
            <a:r>
              <a:rPr lang="en-GB" altLang="en-US" smtClean="0">
                <a:sym typeface="Wingdings" panose="05000000000000000000" pitchFamily="2" charset="2"/>
              </a:rPr>
              <a:t>+ 2H</a:t>
            </a:r>
            <a:r>
              <a:rPr lang="en-GB" altLang="en-US" baseline="30000" smtClean="0">
                <a:sym typeface="Wingdings" panose="05000000000000000000" pitchFamily="2" charset="2"/>
              </a:rPr>
              <a:t>+</a:t>
            </a:r>
            <a:r>
              <a:rPr lang="en-GB" altLang="en-US" smtClean="0">
                <a:sym typeface="Wingdings" panose="05000000000000000000" pitchFamily="2" charset="2"/>
              </a:rPr>
              <a:t> + 2e</a:t>
            </a:r>
            <a:r>
              <a:rPr lang="en-GB" altLang="en-US" baseline="30000" smtClean="0">
                <a:sym typeface="Wingdings" panose="05000000000000000000" pitchFamily="2" charset="2"/>
              </a:rPr>
              <a:t>-    </a:t>
            </a:r>
          </a:p>
          <a:p>
            <a:pPr eaLnBrk="1" hangingPunct="1">
              <a:lnSpc>
                <a:spcPct val="90000"/>
              </a:lnSpc>
            </a:pPr>
            <a:r>
              <a:rPr lang="en-GB" altLang="en-US" smtClean="0">
                <a:sym typeface="Wingdings" panose="05000000000000000000" pitchFamily="2" charset="2"/>
              </a:rPr>
              <a:t>MnO</a:t>
            </a:r>
            <a:r>
              <a:rPr lang="en-GB" altLang="en-US" baseline="-25000" smtClean="0">
                <a:sym typeface="Wingdings" panose="05000000000000000000" pitchFamily="2" charset="2"/>
              </a:rPr>
              <a:t>4</a:t>
            </a:r>
            <a:r>
              <a:rPr lang="en-GB" altLang="en-US" baseline="30000" smtClean="0">
                <a:sym typeface="Wingdings" panose="05000000000000000000" pitchFamily="2" charset="2"/>
              </a:rPr>
              <a:t>-</a:t>
            </a:r>
            <a:r>
              <a:rPr lang="en-GB" altLang="en-US" smtClean="0">
                <a:sym typeface="Wingdings" panose="05000000000000000000" pitchFamily="2" charset="2"/>
              </a:rPr>
              <a:t> + 8H</a:t>
            </a:r>
            <a:r>
              <a:rPr lang="en-GB" altLang="en-US" baseline="30000" smtClean="0">
                <a:sym typeface="Wingdings" panose="05000000000000000000" pitchFamily="2" charset="2"/>
              </a:rPr>
              <a:t>+</a:t>
            </a:r>
            <a:r>
              <a:rPr lang="en-GB" altLang="en-US" smtClean="0">
                <a:sym typeface="Wingdings" panose="05000000000000000000" pitchFamily="2" charset="2"/>
              </a:rPr>
              <a:t> + 5e</a:t>
            </a:r>
            <a:r>
              <a:rPr lang="en-GB" altLang="en-US" baseline="30000" smtClean="0">
                <a:sym typeface="Wingdings" panose="05000000000000000000" pitchFamily="2" charset="2"/>
              </a:rPr>
              <a:t>-</a:t>
            </a:r>
            <a:r>
              <a:rPr lang="en-GB" altLang="en-US" smtClean="0">
                <a:sym typeface="Wingdings" panose="05000000000000000000" pitchFamily="2" charset="2"/>
              </a:rPr>
              <a:t>  Mn</a:t>
            </a:r>
            <a:r>
              <a:rPr lang="en-GB" altLang="en-US" baseline="30000" smtClean="0">
                <a:sym typeface="Wingdings" panose="05000000000000000000" pitchFamily="2" charset="2"/>
              </a:rPr>
              <a:t>2+</a:t>
            </a:r>
            <a:r>
              <a:rPr lang="en-GB" altLang="en-US" smtClean="0">
                <a:sym typeface="Wingdings" panose="05000000000000000000" pitchFamily="2" charset="2"/>
              </a:rPr>
              <a:t> + 4H</a:t>
            </a:r>
            <a:r>
              <a:rPr lang="en-GB" altLang="en-US" baseline="-25000" smtClean="0">
                <a:sym typeface="Wingdings" panose="05000000000000000000" pitchFamily="2" charset="2"/>
              </a:rPr>
              <a:t>2</a:t>
            </a:r>
            <a:r>
              <a:rPr lang="en-GB" altLang="en-US" smtClean="0">
                <a:sym typeface="Wingdings" panose="05000000000000000000" pitchFamily="2" charset="2"/>
              </a:rPr>
              <a:t>O</a:t>
            </a:r>
          </a:p>
          <a:p>
            <a:pPr eaLnBrk="1" hangingPunct="1">
              <a:lnSpc>
                <a:spcPct val="90000"/>
              </a:lnSpc>
            </a:pPr>
            <a:r>
              <a:rPr lang="en-GB" altLang="en-US" smtClean="0">
                <a:sym typeface="Wingdings" panose="05000000000000000000" pitchFamily="2" charset="2"/>
              </a:rPr>
              <a:t>Balanced equations for redox reactions can be written by combining ion electron equations for oxidation and reduction processes.</a:t>
            </a:r>
          </a:p>
          <a:p>
            <a:pPr eaLnBrk="1" hangingPunct="1">
              <a:lnSpc>
                <a:spcPct val="90000"/>
              </a:lnSpc>
            </a:pPr>
            <a:r>
              <a:rPr lang="en-GB" altLang="en-US" smtClean="0">
                <a:sym typeface="Wingdings" panose="05000000000000000000" pitchFamily="2" charset="2"/>
              </a:rPr>
              <a:t>The number of electrons lost in the oxidation process must </a:t>
            </a:r>
            <a:r>
              <a:rPr lang="en-GB" altLang="en-US" smtClean="0">
                <a:solidFill>
                  <a:srgbClr val="0000FF"/>
                </a:solidFill>
                <a:sym typeface="Wingdings" panose="05000000000000000000" pitchFamily="2" charset="2"/>
              </a:rPr>
              <a:t>equal</a:t>
            </a:r>
            <a:r>
              <a:rPr lang="en-GB" altLang="en-US" smtClean="0">
                <a:sym typeface="Wingdings" panose="05000000000000000000" pitchFamily="2" charset="2"/>
              </a:rPr>
              <a:t> the number gained in the reduction process.  </a:t>
            </a:r>
          </a:p>
        </p:txBody>
      </p:sp>
    </p:spTree>
    <p:extLst>
      <p:ext uri="{BB962C8B-B14F-4D97-AF65-F5344CB8AC3E}">
        <p14:creationId xmlns:p14="http://schemas.microsoft.com/office/powerpoint/2010/main" val="409952061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smtClean="0"/>
          </a:p>
        </p:txBody>
      </p:sp>
      <p:sp>
        <p:nvSpPr>
          <p:cNvPr id="15363" name="Rectangle 3"/>
          <p:cNvSpPr>
            <a:spLocks noGrp="1" noChangeArrowheads="1"/>
          </p:cNvSpPr>
          <p:nvPr>
            <p:ph type="body" idx="1"/>
          </p:nvPr>
        </p:nvSpPr>
        <p:spPr/>
        <p:txBody>
          <a:bodyPr/>
          <a:lstStyle/>
          <a:p>
            <a:pPr eaLnBrk="1" hangingPunct="1"/>
            <a:r>
              <a:rPr lang="en-GB" altLang="en-US" smtClean="0"/>
              <a:t>The oxidation process needs to be multiplied by 5 and reduction process by two. </a:t>
            </a:r>
          </a:p>
          <a:p>
            <a:pPr eaLnBrk="1" hangingPunct="1"/>
            <a:r>
              <a:rPr lang="en-GB" altLang="en-US" smtClean="0">
                <a:solidFill>
                  <a:srgbClr val="FF3300"/>
                </a:solidFill>
              </a:rPr>
              <a:t>5</a:t>
            </a:r>
            <a:r>
              <a:rPr lang="en-GB" altLang="en-US" smtClean="0"/>
              <a:t>SO</a:t>
            </a:r>
            <a:r>
              <a:rPr lang="en-GB" altLang="en-US" baseline="-25000" smtClean="0"/>
              <a:t>3</a:t>
            </a:r>
            <a:r>
              <a:rPr lang="en-GB" altLang="en-US" baseline="30000" smtClean="0"/>
              <a:t>2- </a:t>
            </a:r>
            <a:r>
              <a:rPr lang="en-GB" altLang="en-US" smtClean="0"/>
              <a:t>+ </a:t>
            </a:r>
            <a:r>
              <a:rPr lang="en-GB" altLang="en-US" smtClean="0">
                <a:solidFill>
                  <a:srgbClr val="FF3300"/>
                </a:solidFill>
              </a:rPr>
              <a:t>5</a:t>
            </a:r>
            <a:r>
              <a:rPr lang="en-GB" altLang="en-US" smtClean="0"/>
              <a:t>H</a:t>
            </a:r>
            <a:r>
              <a:rPr lang="en-GB" altLang="en-US" baseline="-25000" smtClean="0"/>
              <a:t>2</a:t>
            </a:r>
            <a:r>
              <a:rPr lang="en-GB" altLang="en-US" smtClean="0"/>
              <a:t>O </a:t>
            </a:r>
            <a:r>
              <a:rPr lang="en-GB" altLang="en-US" baseline="-25000" smtClean="0"/>
              <a:t> </a:t>
            </a:r>
            <a:r>
              <a:rPr lang="en-GB" altLang="en-US" smtClean="0">
                <a:sym typeface="Wingdings" panose="05000000000000000000" pitchFamily="2" charset="2"/>
              </a:rPr>
              <a:t> </a:t>
            </a:r>
            <a:r>
              <a:rPr lang="en-GB" altLang="en-US" smtClean="0">
                <a:solidFill>
                  <a:srgbClr val="FF3300"/>
                </a:solidFill>
                <a:sym typeface="Wingdings" panose="05000000000000000000" pitchFamily="2" charset="2"/>
              </a:rPr>
              <a:t>5</a:t>
            </a:r>
            <a:r>
              <a:rPr lang="en-GB" altLang="en-US" smtClean="0">
                <a:sym typeface="Wingdings" panose="05000000000000000000" pitchFamily="2" charset="2"/>
              </a:rPr>
              <a:t>SO</a:t>
            </a:r>
            <a:r>
              <a:rPr lang="en-GB" altLang="en-US" baseline="-25000" smtClean="0">
                <a:sym typeface="Wingdings" panose="05000000000000000000" pitchFamily="2" charset="2"/>
              </a:rPr>
              <a:t>4</a:t>
            </a:r>
            <a:r>
              <a:rPr lang="en-GB" altLang="en-US" baseline="30000" smtClean="0">
                <a:sym typeface="Wingdings" panose="05000000000000000000" pitchFamily="2" charset="2"/>
              </a:rPr>
              <a:t>2- </a:t>
            </a:r>
            <a:r>
              <a:rPr lang="en-GB" altLang="en-US" smtClean="0">
                <a:sym typeface="Wingdings" panose="05000000000000000000" pitchFamily="2" charset="2"/>
              </a:rPr>
              <a:t>+ </a:t>
            </a:r>
            <a:r>
              <a:rPr lang="en-GB" altLang="en-US" smtClean="0">
                <a:solidFill>
                  <a:srgbClr val="FF3300"/>
                </a:solidFill>
                <a:sym typeface="Wingdings" panose="05000000000000000000" pitchFamily="2" charset="2"/>
              </a:rPr>
              <a:t>10</a:t>
            </a:r>
            <a:r>
              <a:rPr lang="en-GB" altLang="en-US" smtClean="0">
                <a:sym typeface="Wingdings" panose="05000000000000000000" pitchFamily="2" charset="2"/>
              </a:rPr>
              <a:t>H</a:t>
            </a:r>
            <a:r>
              <a:rPr lang="en-GB" altLang="en-US" baseline="30000" smtClean="0">
                <a:sym typeface="Wingdings" panose="05000000000000000000" pitchFamily="2" charset="2"/>
              </a:rPr>
              <a:t>+</a:t>
            </a:r>
            <a:r>
              <a:rPr lang="en-GB" altLang="en-US" smtClean="0">
                <a:sym typeface="Wingdings" panose="05000000000000000000" pitchFamily="2" charset="2"/>
              </a:rPr>
              <a:t> + </a:t>
            </a:r>
            <a:r>
              <a:rPr lang="en-GB" altLang="en-US" smtClean="0">
                <a:solidFill>
                  <a:srgbClr val="FF3300"/>
                </a:solidFill>
                <a:sym typeface="Wingdings" panose="05000000000000000000" pitchFamily="2" charset="2"/>
              </a:rPr>
              <a:t>10</a:t>
            </a:r>
            <a:r>
              <a:rPr lang="en-GB" altLang="en-US" smtClean="0">
                <a:sym typeface="Wingdings" panose="05000000000000000000" pitchFamily="2" charset="2"/>
              </a:rPr>
              <a:t>e</a:t>
            </a:r>
            <a:r>
              <a:rPr lang="en-GB" altLang="en-US" baseline="30000" smtClean="0">
                <a:sym typeface="Wingdings" panose="05000000000000000000" pitchFamily="2" charset="2"/>
              </a:rPr>
              <a:t>-    </a:t>
            </a:r>
          </a:p>
          <a:p>
            <a:pPr eaLnBrk="1" hangingPunct="1"/>
            <a:r>
              <a:rPr lang="en-GB" altLang="en-US" smtClean="0">
                <a:solidFill>
                  <a:srgbClr val="FF3300"/>
                </a:solidFill>
                <a:sym typeface="Wingdings" panose="05000000000000000000" pitchFamily="2" charset="2"/>
              </a:rPr>
              <a:t>2</a:t>
            </a:r>
            <a:r>
              <a:rPr lang="en-GB" altLang="en-US" smtClean="0">
                <a:sym typeface="Wingdings" panose="05000000000000000000" pitchFamily="2" charset="2"/>
              </a:rPr>
              <a:t>MnO</a:t>
            </a:r>
            <a:r>
              <a:rPr lang="en-GB" altLang="en-US" baseline="-25000" smtClean="0">
                <a:sym typeface="Wingdings" panose="05000000000000000000" pitchFamily="2" charset="2"/>
              </a:rPr>
              <a:t>4</a:t>
            </a:r>
            <a:r>
              <a:rPr lang="en-GB" altLang="en-US" baseline="30000" smtClean="0">
                <a:sym typeface="Wingdings" panose="05000000000000000000" pitchFamily="2" charset="2"/>
              </a:rPr>
              <a:t>-</a:t>
            </a:r>
            <a:r>
              <a:rPr lang="en-GB" altLang="en-US" smtClean="0">
                <a:sym typeface="Wingdings" panose="05000000000000000000" pitchFamily="2" charset="2"/>
              </a:rPr>
              <a:t> + </a:t>
            </a:r>
            <a:r>
              <a:rPr lang="en-GB" altLang="en-US" smtClean="0">
                <a:solidFill>
                  <a:srgbClr val="FF3300"/>
                </a:solidFill>
                <a:sym typeface="Wingdings" panose="05000000000000000000" pitchFamily="2" charset="2"/>
              </a:rPr>
              <a:t>16</a:t>
            </a:r>
            <a:r>
              <a:rPr lang="en-GB" altLang="en-US" smtClean="0">
                <a:sym typeface="Wingdings" panose="05000000000000000000" pitchFamily="2" charset="2"/>
              </a:rPr>
              <a:t>H</a:t>
            </a:r>
            <a:r>
              <a:rPr lang="en-GB" altLang="en-US" baseline="30000" smtClean="0">
                <a:sym typeface="Wingdings" panose="05000000000000000000" pitchFamily="2" charset="2"/>
              </a:rPr>
              <a:t>+</a:t>
            </a:r>
            <a:r>
              <a:rPr lang="en-GB" altLang="en-US" smtClean="0">
                <a:sym typeface="Wingdings" panose="05000000000000000000" pitchFamily="2" charset="2"/>
              </a:rPr>
              <a:t> + </a:t>
            </a:r>
            <a:r>
              <a:rPr lang="en-GB" altLang="en-US" smtClean="0">
                <a:solidFill>
                  <a:srgbClr val="FF3300"/>
                </a:solidFill>
                <a:sym typeface="Wingdings" panose="05000000000000000000" pitchFamily="2" charset="2"/>
              </a:rPr>
              <a:t>10</a:t>
            </a:r>
            <a:r>
              <a:rPr lang="en-GB" altLang="en-US" smtClean="0">
                <a:sym typeface="Wingdings" panose="05000000000000000000" pitchFamily="2" charset="2"/>
              </a:rPr>
              <a:t>e</a:t>
            </a:r>
            <a:r>
              <a:rPr lang="en-GB" altLang="en-US" baseline="30000" smtClean="0">
                <a:sym typeface="Wingdings" panose="05000000000000000000" pitchFamily="2" charset="2"/>
              </a:rPr>
              <a:t>-</a:t>
            </a:r>
            <a:r>
              <a:rPr lang="en-GB" altLang="en-US" smtClean="0">
                <a:sym typeface="Wingdings" panose="05000000000000000000" pitchFamily="2" charset="2"/>
              </a:rPr>
              <a:t>  </a:t>
            </a:r>
            <a:r>
              <a:rPr lang="en-GB" altLang="en-US" smtClean="0">
                <a:solidFill>
                  <a:srgbClr val="FF3300"/>
                </a:solidFill>
                <a:sym typeface="Wingdings" panose="05000000000000000000" pitchFamily="2" charset="2"/>
              </a:rPr>
              <a:t>2</a:t>
            </a:r>
            <a:r>
              <a:rPr lang="en-GB" altLang="en-US" smtClean="0">
                <a:sym typeface="Wingdings" panose="05000000000000000000" pitchFamily="2" charset="2"/>
              </a:rPr>
              <a:t>Mn</a:t>
            </a:r>
            <a:r>
              <a:rPr lang="en-GB" altLang="en-US" baseline="30000" smtClean="0">
                <a:sym typeface="Wingdings" panose="05000000000000000000" pitchFamily="2" charset="2"/>
              </a:rPr>
              <a:t>2+</a:t>
            </a:r>
            <a:r>
              <a:rPr lang="en-GB" altLang="en-US" smtClean="0">
                <a:sym typeface="Wingdings" panose="05000000000000000000" pitchFamily="2" charset="2"/>
              </a:rPr>
              <a:t> + </a:t>
            </a:r>
            <a:r>
              <a:rPr lang="en-GB" altLang="en-US" smtClean="0">
                <a:solidFill>
                  <a:srgbClr val="FF3300"/>
                </a:solidFill>
                <a:sym typeface="Wingdings" panose="05000000000000000000" pitchFamily="2" charset="2"/>
              </a:rPr>
              <a:t>8</a:t>
            </a:r>
            <a:r>
              <a:rPr lang="en-GB" altLang="en-US" smtClean="0">
                <a:sym typeface="Wingdings" panose="05000000000000000000" pitchFamily="2" charset="2"/>
              </a:rPr>
              <a:t>H</a:t>
            </a:r>
            <a:r>
              <a:rPr lang="en-GB" altLang="en-US" baseline="-25000" smtClean="0">
                <a:sym typeface="Wingdings" panose="05000000000000000000" pitchFamily="2" charset="2"/>
              </a:rPr>
              <a:t>2</a:t>
            </a:r>
            <a:r>
              <a:rPr lang="en-GB" altLang="en-US" smtClean="0">
                <a:sym typeface="Wingdings" panose="05000000000000000000" pitchFamily="2" charset="2"/>
              </a:rPr>
              <a:t>O</a:t>
            </a:r>
          </a:p>
          <a:p>
            <a:pPr eaLnBrk="1" hangingPunct="1"/>
            <a:r>
              <a:rPr lang="en-GB" altLang="en-US" smtClean="0"/>
              <a:t>Add these equations together. </a:t>
            </a:r>
          </a:p>
        </p:txBody>
      </p:sp>
    </p:spTree>
    <p:extLst>
      <p:ext uri="{BB962C8B-B14F-4D97-AF65-F5344CB8AC3E}">
        <p14:creationId xmlns:p14="http://schemas.microsoft.com/office/powerpoint/2010/main" val="349921661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ltLang="en-US" smtClean="0"/>
          </a:p>
        </p:txBody>
      </p:sp>
      <p:sp>
        <p:nvSpPr>
          <p:cNvPr id="16387" name="Rectangle 3"/>
          <p:cNvSpPr>
            <a:spLocks noGrp="1" noChangeArrowheads="1"/>
          </p:cNvSpPr>
          <p:nvPr>
            <p:ph type="body" idx="1"/>
          </p:nvPr>
        </p:nvSpPr>
        <p:spPr/>
        <p:txBody>
          <a:bodyPr/>
          <a:lstStyle/>
          <a:p>
            <a:pPr eaLnBrk="1" hangingPunct="1"/>
            <a:r>
              <a:rPr lang="en-GB" altLang="en-US" smtClean="0">
                <a:solidFill>
                  <a:srgbClr val="FF3300"/>
                </a:solidFill>
              </a:rPr>
              <a:t>5</a:t>
            </a:r>
            <a:r>
              <a:rPr lang="en-GB" altLang="en-US" smtClean="0"/>
              <a:t>SO</a:t>
            </a:r>
            <a:r>
              <a:rPr lang="en-GB" altLang="en-US" baseline="-25000" smtClean="0"/>
              <a:t>3</a:t>
            </a:r>
            <a:r>
              <a:rPr lang="en-GB" altLang="en-US" baseline="30000" smtClean="0"/>
              <a:t>2- </a:t>
            </a:r>
            <a:r>
              <a:rPr lang="en-GB" altLang="en-US" smtClean="0"/>
              <a:t>+ </a:t>
            </a:r>
            <a:r>
              <a:rPr lang="en-GB" altLang="en-US" smtClean="0">
                <a:solidFill>
                  <a:srgbClr val="FF3300"/>
                </a:solidFill>
              </a:rPr>
              <a:t>5</a:t>
            </a:r>
            <a:r>
              <a:rPr lang="en-GB" altLang="en-US" smtClean="0"/>
              <a:t>H</a:t>
            </a:r>
            <a:r>
              <a:rPr lang="en-GB" altLang="en-US" baseline="-25000" smtClean="0"/>
              <a:t>2</a:t>
            </a:r>
            <a:r>
              <a:rPr lang="en-GB" altLang="en-US" smtClean="0"/>
              <a:t>O + </a:t>
            </a:r>
            <a:r>
              <a:rPr lang="en-GB" altLang="en-US" smtClean="0">
                <a:solidFill>
                  <a:srgbClr val="FF3300"/>
                </a:solidFill>
                <a:sym typeface="Wingdings" panose="05000000000000000000" pitchFamily="2" charset="2"/>
              </a:rPr>
              <a:t>2</a:t>
            </a:r>
            <a:r>
              <a:rPr lang="en-GB" altLang="en-US" smtClean="0">
                <a:sym typeface="Wingdings" panose="05000000000000000000" pitchFamily="2" charset="2"/>
              </a:rPr>
              <a:t>MnO</a:t>
            </a:r>
            <a:r>
              <a:rPr lang="en-GB" altLang="en-US" baseline="-25000" smtClean="0">
                <a:sym typeface="Wingdings" panose="05000000000000000000" pitchFamily="2" charset="2"/>
              </a:rPr>
              <a:t>4</a:t>
            </a:r>
            <a:r>
              <a:rPr lang="en-GB" altLang="en-US" baseline="30000" smtClean="0">
                <a:sym typeface="Wingdings" panose="05000000000000000000" pitchFamily="2" charset="2"/>
              </a:rPr>
              <a:t>-</a:t>
            </a:r>
            <a:r>
              <a:rPr lang="en-GB" altLang="en-US" smtClean="0">
                <a:sym typeface="Wingdings" panose="05000000000000000000" pitchFamily="2" charset="2"/>
              </a:rPr>
              <a:t> + </a:t>
            </a:r>
            <a:r>
              <a:rPr lang="en-GB" altLang="en-US" smtClean="0">
                <a:solidFill>
                  <a:srgbClr val="FF3300"/>
                </a:solidFill>
                <a:sym typeface="Wingdings" panose="05000000000000000000" pitchFamily="2" charset="2"/>
              </a:rPr>
              <a:t>16</a:t>
            </a:r>
            <a:r>
              <a:rPr lang="en-GB" altLang="en-US" smtClean="0">
                <a:sym typeface="Wingdings" panose="05000000000000000000" pitchFamily="2" charset="2"/>
              </a:rPr>
              <a:t>H</a:t>
            </a:r>
            <a:r>
              <a:rPr lang="en-GB" altLang="en-US" baseline="30000" smtClean="0">
                <a:sym typeface="Wingdings" panose="05000000000000000000" pitchFamily="2" charset="2"/>
              </a:rPr>
              <a:t>+</a:t>
            </a:r>
            <a:r>
              <a:rPr lang="en-GB" altLang="en-US" smtClean="0">
                <a:sym typeface="Wingdings" panose="05000000000000000000" pitchFamily="2" charset="2"/>
              </a:rPr>
              <a:t> + </a:t>
            </a:r>
            <a:r>
              <a:rPr lang="en-GB" altLang="en-US" smtClean="0">
                <a:solidFill>
                  <a:srgbClr val="FF3300"/>
                </a:solidFill>
                <a:sym typeface="Wingdings" panose="05000000000000000000" pitchFamily="2" charset="2"/>
              </a:rPr>
              <a:t>10</a:t>
            </a:r>
            <a:r>
              <a:rPr lang="en-GB" altLang="en-US" smtClean="0">
                <a:sym typeface="Wingdings" panose="05000000000000000000" pitchFamily="2" charset="2"/>
              </a:rPr>
              <a:t>e</a:t>
            </a:r>
            <a:r>
              <a:rPr lang="en-GB" altLang="en-US" baseline="30000" smtClean="0">
                <a:sym typeface="Wingdings" panose="05000000000000000000" pitchFamily="2" charset="2"/>
              </a:rPr>
              <a:t>-</a:t>
            </a:r>
            <a:r>
              <a:rPr lang="en-GB" altLang="en-US" smtClean="0">
                <a:sym typeface="Wingdings" panose="05000000000000000000" pitchFamily="2" charset="2"/>
              </a:rPr>
              <a:t> </a:t>
            </a:r>
          </a:p>
          <a:p>
            <a:pPr eaLnBrk="1" hangingPunct="1"/>
            <a:endParaRPr lang="en-GB" altLang="en-US" smtClean="0">
              <a:sym typeface="Wingdings" panose="05000000000000000000" pitchFamily="2" charset="2"/>
            </a:endParaRPr>
          </a:p>
          <a:p>
            <a:pPr eaLnBrk="1" hangingPunct="1">
              <a:buFontTx/>
              <a:buNone/>
            </a:pPr>
            <a:r>
              <a:rPr lang="en-GB" altLang="en-US" smtClean="0">
                <a:sym typeface="Wingdings" panose="05000000000000000000" pitchFamily="2" charset="2"/>
              </a:rPr>
              <a:t> </a:t>
            </a:r>
            <a:br>
              <a:rPr lang="en-GB" altLang="en-US" smtClean="0">
                <a:sym typeface="Wingdings" panose="05000000000000000000" pitchFamily="2" charset="2"/>
              </a:rPr>
            </a:br>
            <a:r>
              <a:rPr lang="en-GB" altLang="en-US" smtClean="0">
                <a:solidFill>
                  <a:srgbClr val="FF3300"/>
                </a:solidFill>
                <a:sym typeface="Wingdings" panose="05000000000000000000" pitchFamily="2" charset="2"/>
              </a:rPr>
              <a:t>5</a:t>
            </a:r>
            <a:r>
              <a:rPr lang="en-GB" altLang="en-US" smtClean="0">
                <a:sym typeface="Wingdings" panose="05000000000000000000" pitchFamily="2" charset="2"/>
              </a:rPr>
              <a:t>SO</a:t>
            </a:r>
            <a:r>
              <a:rPr lang="en-GB" altLang="en-US" baseline="-25000" smtClean="0">
                <a:sym typeface="Wingdings" panose="05000000000000000000" pitchFamily="2" charset="2"/>
              </a:rPr>
              <a:t>4</a:t>
            </a:r>
            <a:r>
              <a:rPr lang="en-GB" altLang="en-US" baseline="30000" smtClean="0">
                <a:sym typeface="Wingdings" panose="05000000000000000000" pitchFamily="2" charset="2"/>
              </a:rPr>
              <a:t>2- </a:t>
            </a:r>
            <a:r>
              <a:rPr lang="en-GB" altLang="en-US" smtClean="0">
                <a:sym typeface="Wingdings" panose="05000000000000000000" pitchFamily="2" charset="2"/>
              </a:rPr>
              <a:t>+ </a:t>
            </a:r>
            <a:r>
              <a:rPr lang="en-GB" altLang="en-US" smtClean="0">
                <a:solidFill>
                  <a:srgbClr val="FF3300"/>
                </a:solidFill>
                <a:sym typeface="Wingdings" panose="05000000000000000000" pitchFamily="2" charset="2"/>
              </a:rPr>
              <a:t>10</a:t>
            </a:r>
            <a:r>
              <a:rPr lang="en-GB" altLang="en-US" smtClean="0">
                <a:sym typeface="Wingdings" panose="05000000000000000000" pitchFamily="2" charset="2"/>
              </a:rPr>
              <a:t>H</a:t>
            </a:r>
            <a:r>
              <a:rPr lang="en-GB" altLang="en-US" baseline="30000" smtClean="0">
                <a:sym typeface="Wingdings" panose="05000000000000000000" pitchFamily="2" charset="2"/>
              </a:rPr>
              <a:t>+</a:t>
            </a:r>
            <a:r>
              <a:rPr lang="en-GB" altLang="en-US" smtClean="0">
                <a:sym typeface="Wingdings" panose="05000000000000000000" pitchFamily="2" charset="2"/>
              </a:rPr>
              <a:t> + </a:t>
            </a:r>
            <a:r>
              <a:rPr lang="en-GB" altLang="en-US" smtClean="0">
                <a:solidFill>
                  <a:srgbClr val="FF3300"/>
                </a:solidFill>
                <a:sym typeface="Wingdings" panose="05000000000000000000" pitchFamily="2" charset="2"/>
              </a:rPr>
              <a:t>10</a:t>
            </a:r>
            <a:r>
              <a:rPr lang="en-GB" altLang="en-US" smtClean="0">
                <a:sym typeface="Wingdings" panose="05000000000000000000" pitchFamily="2" charset="2"/>
              </a:rPr>
              <a:t>e</a:t>
            </a:r>
            <a:r>
              <a:rPr lang="en-GB" altLang="en-US" baseline="30000" smtClean="0">
                <a:sym typeface="Wingdings" panose="05000000000000000000" pitchFamily="2" charset="2"/>
              </a:rPr>
              <a:t>-  </a:t>
            </a:r>
            <a:r>
              <a:rPr lang="en-GB" altLang="en-US" smtClean="0">
                <a:sym typeface="Wingdings" panose="05000000000000000000" pitchFamily="2" charset="2"/>
              </a:rPr>
              <a:t>+ </a:t>
            </a:r>
            <a:r>
              <a:rPr lang="en-GB" altLang="en-US" smtClean="0">
                <a:solidFill>
                  <a:srgbClr val="FF3300"/>
                </a:solidFill>
                <a:sym typeface="Wingdings" panose="05000000000000000000" pitchFamily="2" charset="2"/>
              </a:rPr>
              <a:t>2</a:t>
            </a:r>
            <a:r>
              <a:rPr lang="en-GB" altLang="en-US" smtClean="0">
                <a:sym typeface="Wingdings" panose="05000000000000000000" pitchFamily="2" charset="2"/>
              </a:rPr>
              <a:t>Mn</a:t>
            </a:r>
            <a:r>
              <a:rPr lang="en-GB" altLang="en-US" baseline="30000" smtClean="0">
                <a:sym typeface="Wingdings" panose="05000000000000000000" pitchFamily="2" charset="2"/>
              </a:rPr>
              <a:t>2+</a:t>
            </a:r>
            <a:r>
              <a:rPr lang="en-GB" altLang="en-US" smtClean="0">
                <a:sym typeface="Wingdings" panose="05000000000000000000" pitchFamily="2" charset="2"/>
              </a:rPr>
              <a:t> + </a:t>
            </a:r>
            <a:r>
              <a:rPr lang="en-GB" altLang="en-US" smtClean="0">
                <a:solidFill>
                  <a:srgbClr val="FF3300"/>
                </a:solidFill>
                <a:sym typeface="Wingdings" panose="05000000000000000000" pitchFamily="2" charset="2"/>
              </a:rPr>
              <a:t>8</a:t>
            </a:r>
            <a:r>
              <a:rPr lang="en-GB" altLang="en-US" smtClean="0">
                <a:sym typeface="Wingdings" panose="05000000000000000000" pitchFamily="2" charset="2"/>
              </a:rPr>
              <a:t>H</a:t>
            </a:r>
            <a:r>
              <a:rPr lang="en-GB" altLang="en-US" baseline="-25000" smtClean="0">
                <a:sym typeface="Wingdings" panose="05000000000000000000" pitchFamily="2" charset="2"/>
              </a:rPr>
              <a:t>2</a:t>
            </a:r>
            <a:r>
              <a:rPr lang="en-GB" altLang="en-US" smtClean="0">
                <a:sym typeface="Wingdings" panose="05000000000000000000" pitchFamily="2" charset="2"/>
              </a:rPr>
              <a:t>O</a:t>
            </a:r>
          </a:p>
          <a:p>
            <a:pPr eaLnBrk="1" hangingPunct="1"/>
            <a:endParaRPr lang="en-GB" altLang="en-US" smtClean="0">
              <a:sym typeface="Wingdings" panose="05000000000000000000" pitchFamily="2" charset="2"/>
            </a:endParaRPr>
          </a:p>
          <a:p>
            <a:pPr eaLnBrk="1" hangingPunct="1"/>
            <a:r>
              <a:rPr lang="en-GB" altLang="en-US" smtClean="0">
                <a:sym typeface="Wingdings" panose="05000000000000000000" pitchFamily="2" charset="2"/>
              </a:rPr>
              <a:t>Can anything be cancelled out?</a:t>
            </a:r>
          </a:p>
        </p:txBody>
      </p:sp>
      <p:pic>
        <p:nvPicPr>
          <p:cNvPr id="16388" name="Picture 5" descr="arrow-down-green_benji_p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4200" y="2349500"/>
            <a:ext cx="3889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08999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tLang="en-US" smtClean="0"/>
          </a:p>
        </p:txBody>
      </p:sp>
      <p:sp>
        <p:nvSpPr>
          <p:cNvPr id="17411" name="Rectangle 3"/>
          <p:cNvSpPr>
            <a:spLocks noGrp="1" noChangeArrowheads="1"/>
          </p:cNvSpPr>
          <p:nvPr>
            <p:ph type="body" idx="1"/>
          </p:nvPr>
        </p:nvSpPr>
        <p:spPr/>
        <p:txBody>
          <a:bodyPr/>
          <a:lstStyle/>
          <a:p>
            <a:pPr eaLnBrk="1" hangingPunct="1">
              <a:lnSpc>
                <a:spcPct val="90000"/>
              </a:lnSpc>
            </a:pPr>
            <a:r>
              <a:rPr lang="en-GB" altLang="en-US">
                <a:solidFill>
                  <a:srgbClr val="FF3300"/>
                </a:solidFill>
              </a:rPr>
              <a:t>5</a:t>
            </a:r>
            <a:r>
              <a:rPr lang="en-GB" altLang="en-US"/>
              <a:t>SO</a:t>
            </a:r>
            <a:r>
              <a:rPr lang="en-GB" altLang="en-US" baseline="-25000"/>
              <a:t>3</a:t>
            </a:r>
            <a:r>
              <a:rPr lang="en-GB" altLang="en-US" baseline="30000"/>
              <a:t>2- </a:t>
            </a:r>
            <a:r>
              <a:rPr lang="en-GB" altLang="en-US"/>
              <a:t>+ </a:t>
            </a:r>
            <a:r>
              <a:rPr lang="en-GB" altLang="en-US">
                <a:solidFill>
                  <a:srgbClr val="FF3300"/>
                </a:solidFill>
                <a:sym typeface="Wingdings" panose="05000000000000000000" pitchFamily="2" charset="2"/>
              </a:rPr>
              <a:t>2</a:t>
            </a:r>
            <a:r>
              <a:rPr lang="en-GB" altLang="en-US">
                <a:sym typeface="Wingdings" panose="05000000000000000000" pitchFamily="2" charset="2"/>
              </a:rPr>
              <a:t>MnO</a:t>
            </a:r>
            <a:r>
              <a:rPr lang="en-GB" altLang="en-US" baseline="-25000">
                <a:sym typeface="Wingdings" panose="05000000000000000000" pitchFamily="2" charset="2"/>
              </a:rPr>
              <a:t>4</a:t>
            </a:r>
            <a:r>
              <a:rPr lang="en-GB" altLang="en-US" baseline="30000">
                <a:sym typeface="Wingdings" panose="05000000000000000000" pitchFamily="2" charset="2"/>
              </a:rPr>
              <a:t>-</a:t>
            </a:r>
            <a:r>
              <a:rPr lang="en-GB" altLang="en-US">
                <a:sym typeface="Wingdings" panose="05000000000000000000" pitchFamily="2" charset="2"/>
              </a:rPr>
              <a:t> + </a:t>
            </a:r>
            <a:r>
              <a:rPr lang="en-GB" altLang="en-US">
                <a:solidFill>
                  <a:srgbClr val="FF3300"/>
                </a:solidFill>
                <a:sym typeface="Wingdings" panose="05000000000000000000" pitchFamily="2" charset="2"/>
              </a:rPr>
              <a:t>6</a:t>
            </a:r>
            <a:r>
              <a:rPr lang="en-GB" altLang="en-US">
                <a:sym typeface="Wingdings" panose="05000000000000000000" pitchFamily="2" charset="2"/>
              </a:rPr>
              <a:t>H</a:t>
            </a:r>
            <a:r>
              <a:rPr lang="en-GB" altLang="en-US" baseline="30000">
                <a:sym typeface="Wingdings" panose="05000000000000000000" pitchFamily="2" charset="2"/>
              </a:rPr>
              <a:t>+</a:t>
            </a:r>
            <a:r>
              <a:rPr lang="en-GB" altLang="en-US">
                <a:sym typeface="Wingdings" panose="05000000000000000000" pitchFamily="2" charset="2"/>
              </a:rPr>
              <a:t>  </a:t>
            </a:r>
            <a:br>
              <a:rPr lang="en-GB" altLang="en-US">
                <a:sym typeface="Wingdings" panose="05000000000000000000" pitchFamily="2" charset="2"/>
              </a:rPr>
            </a:br>
            <a:r>
              <a:rPr lang="en-GB" altLang="en-US">
                <a:sym typeface="Wingdings" panose="05000000000000000000" pitchFamily="2" charset="2"/>
              </a:rPr>
              <a:t/>
            </a:r>
            <a:br>
              <a:rPr lang="en-GB" altLang="en-US">
                <a:sym typeface="Wingdings" panose="05000000000000000000" pitchFamily="2" charset="2"/>
              </a:rPr>
            </a:br>
            <a:r>
              <a:rPr lang="en-GB" altLang="en-US">
                <a:sym typeface="Wingdings" panose="05000000000000000000" pitchFamily="2" charset="2"/>
              </a:rPr>
              <a:t/>
            </a:r>
            <a:br>
              <a:rPr lang="en-GB" altLang="en-US">
                <a:sym typeface="Wingdings" panose="05000000000000000000" pitchFamily="2" charset="2"/>
              </a:rPr>
            </a:br>
            <a:r>
              <a:rPr lang="en-GB" altLang="en-US">
                <a:sym typeface="Wingdings" panose="05000000000000000000" pitchFamily="2" charset="2"/>
              </a:rPr>
              <a:t/>
            </a:r>
            <a:br>
              <a:rPr lang="en-GB" altLang="en-US">
                <a:sym typeface="Wingdings" panose="05000000000000000000" pitchFamily="2" charset="2"/>
              </a:rPr>
            </a:br>
            <a:r>
              <a:rPr lang="en-GB" altLang="en-US">
                <a:solidFill>
                  <a:srgbClr val="FF3300"/>
                </a:solidFill>
                <a:sym typeface="Wingdings" panose="05000000000000000000" pitchFamily="2" charset="2"/>
              </a:rPr>
              <a:t>5</a:t>
            </a:r>
            <a:r>
              <a:rPr lang="en-GB" altLang="en-US">
                <a:sym typeface="Wingdings" panose="05000000000000000000" pitchFamily="2" charset="2"/>
              </a:rPr>
              <a:t>SO</a:t>
            </a:r>
            <a:r>
              <a:rPr lang="en-GB" altLang="en-US" baseline="-25000">
                <a:sym typeface="Wingdings" panose="05000000000000000000" pitchFamily="2" charset="2"/>
              </a:rPr>
              <a:t>4</a:t>
            </a:r>
            <a:r>
              <a:rPr lang="en-GB" altLang="en-US" baseline="30000">
                <a:sym typeface="Wingdings" panose="05000000000000000000" pitchFamily="2" charset="2"/>
              </a:rPr>
              <a:t>2- </a:t>
            </a:r>
            <a:r>
              <a:rPr lang="en-GB" altLang="en-US">
                <a:sym typeface="Wingdings" panose="05000000000000000000" pitchFamily="2" charset="2"/>
              </a:rPr>
              <a:t>+ </a:t>
            </a:r>
            <a:r>
              <a:rPr lang="en-GB" altLang="en-US">
                <a:solidFill>
                  <a:srgbClr val="FF3300"/>
                </a:solidFill>
                <a:sym typeface="Wingdings" panose="05000000000000000000" pitchFamily="2" charset="2"/>
              </a:rPr>
              <a:t>2</a:t>
            </a:r>
            <a:r>
              <a:rPr lang="en-GB" altLang="en-US">
                <a:sym typeface="Wingdings" panose="05000000000000000000" pitchFamily="2" charset="2"/>
              </a:rPr>
              <a:t>Mn</a:t>
            </a:r>
            <a:r>
              <a:rPr lang="en-GB" altLang="en-US" baseline="30000">
                <a:sym typeface="Wingdings" panose="05000000000000000000" pitchFamily="2" charset="2"/>
              </a:rPr>
              <a:t>2+</a:t>
            </a:r>
            <a:r>
              <a:rPr lang="en-GB" altLang="en-US">
                <a:sym typeface="Wingdings" panose="05000000000000000000" pitchFamily="2" charset="2"/>
              </a:rPr>
              <a:t> + </a:t>
            </a:r>
            <a:r>
              <a:rPr lang="en-GB" altLang="en-US">
                <a:solidFill>
                  <a:srgbClr val="FF3300"/>
                </a:solidFill>
                <a:sym typeface="Wingdings" panose="05000000000000000000" pitchFamily="2" charset="2"/>
              </a:rPr>
              <a:t>3</a:t>
            </a:r>
            <a:r>
              <a:rPr lang="en-GB" altLang="en-US">
                <a:sym typeface="Wingdings" panose="05000000000000000000" pitchFamily="2" charset="2"/>
              </a:rPr>
              <a:t>H</a:t>
            </a:r>
            <a:r>
              <a:rPr lang="en-GB" altLang="en-US" baseline="-25000">
                <a:sym typeface="Wingdings" panose="05000000000000000000" pitchFamily="2" charset="2"/>
              </a:rPr>
              <a:t>2</a:t>
            </a:r>
            <a:r>
              <a:rPr lang="en-GB" altLang="en-US">
                <a:sym typeface="Wingdings" panose="05000000000000000000" pitchFamily="2" charset="2"/>
              </a:rPr>
              <a:t>O</a:t>
            </a:r>
            <a:br>
              <a:rPr lang="en-GB" altLang="en-US">
                <a:sym typeface="Wingdings" panose="05000000000000000000" pitchFamily="2" charset="2"/>
              </a:rPr>
            </a:br>
            <a:endParaRPr lang="en-GB" altLang="en-US">
              <a:sym typeface="Wingdings" panose="05000000000000000000" pitchFamily="2" charset="2"/>
            </a:endParaRPr>
          </a:p>
          <a:p>
            <a:pPr eaLnBrk="1" hangingPunct="1">
              <a:lnSpc>
                <a:spcPct val="90000"/>
              </a:lnSpc>
            </a:pPr>
            <a:r>
              <a:rPr lang="en-GB" altLang="en-US">
                <a:sym typeface="Wingdings" panose="05000000000000000000" pitchFamily="2" charset="2"/>
              </a:rPr>
              <a:t>The H</a:t>
            </a:r>
            <a:r>
              <a:rPr lang="en-GB" altLang="en-US" baseline="30000">
                <a:sym typeface="Wingdings" panose="05000000000000000000" pitchFamily="2" charset="2"/>
              </a:rPr>
              <a:t>+ </a:t>
            </a:r>
            <a:r>
              <a:rPr lang="en-GB" altLang="en-US">
                <a:sym typeface="Wingdings" panose="05000000000000000000" pitchFamily="2" charset="2"/>
              </a:rPr>
              <a:t>ions, H</a:t>
            </a:r>
            <a:r>
              <a:rPr lang="en-GB" altLang="en-US" baseline="-25000">
                <a:sym typeface="Wingdings" panose="05000000000000000000" pitchFamily="2" charset="2"/>
              </a:rPr>
              <a:t>2</a:t>
            </a:r>
            <a:r>
              <a:rPr lang="en-GB" altLang="en-US">
                <a:sym typeface="Wingdings" panose="05000000000000000000" pitchFamily="2" charset="2"/>
              </a:rPr>
              <a:t>O molecules and electrons can all be cancelled out. Electrons, spectator ions and spectator molecules must not feature in redox equations. </a:t>
            </a:r>
            <a:br>
              <a:rPr lang="en-GB" altLang="en-US">
                <a:sym typeface="Wingdings" panose="05000000000000000000" pitchFamily="2" charset="2"/>
              </a:rPr>
            </a:br>
            <a:endParaRPr lang="en-GB" altLang="en-US">
              <a:sym typeface="Wingdings" panose="05000000000000000000" pitchFamily="2" charset="2"/>
            </a:endParaRPr>
          </a:p>
        </p:txBody>
      </p:sp>
      <p:pic>
        <p:nvPicPr>
          <p:cNvPr id="17412" name="Picture 4" descr="arrow-down-green_benji_p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975" y="2205039"/>
            <a:ext cx="3889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898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smtClean="0"/>
          </a:p>
        </p:txBody>
      </p:sp>
      <p:sp>
        <p:nvSpPr>
          <p:cNvPr id="18435" name="Rectangle 3"/>
          <p:cNvSpPr>
            <a:spLocks noGrp="1" noChangeArrowheads="1"/>
          </p:cNvSpPr>
          <p:nvPr>
            <p:ph type="body" idx="1"/>
          </p:nvPr>
        </p:nvSpPr>
        <p:spPr/>
        <p:txBody>
          <a:bodyPr/>
          <a:lstStyle/>
          <a:p>
            <a:pPr eaLnBrk="1" hangingPunct="1"/>
            <a:r>
              <a:rPr lang="en-GB" altLang="en-US" smtClean="0">
                <a:latin typeface="Tahoma" panose="020B0604030504040204" pitchFamily="34" charset="0"/>
              </a:rPr>
              <a:t>The iron (II) ions in a sample of iron(II) sulphate were oxidised using acidified permanganate solution. Write the balanced redox equation for the reaction.</a:t>
            </a:r>
          </a:p>
          <a:p>
            <a:pPr eaLnBrk="1" hangingPunct="1"/>
            <a:endParaRPr lang="en-GB" altLang="en-US" smtClean="0">
              <a:latin typeface="Tahoma" panose="020B0604030504040204" pitchFamily="34" charset="0"/>
            </a:endParaRPr>
          </a:p>
          <a:p>
            <a:pPr eaLnBrk="1" hangingPunct="1"/>
            <a:r>
              <a:rPr lang="en-GB" altLang="en-US" b="1" smtClean="0"/>
              <a:t>Fe</a:t>
            </a:r>
            <a:r>
              <a:rPr lang="en-GB" altLang="en-US" b="1" baseline="30000" smtClean="0"/>
              <a:t>2+</a:t>
            </a:r>
            <a:r>
              <a:rPr lang="en-GB" altLang="en-US" b="1" smtClean="0"/>
              <a:t>   →  Fe</a:t>
            </a:r>
            <a:r>
              <a:rPr lang="en-GB" altLang="en-US" b="1" baseline="30000" smtClean="0"/>
              <a:t>3+</a:t>
            </a:r>
            <a:r>
              <a:rPr lang="en-GB" altLang="en-US" b="1" smtClean="0"/>
              <a:t>  +   e</a:t>
            </a:r>
            <a:r>
              <a:rPr lang="en-GB" altLang="en-US" b="1" baseline="30000" smtClean="0"/>
              <a:t>-</a:t>
            </a:r>
            <a:endParaRPr lang="en-GB" altLang="en-US" b="1" u="sng" baseline="30000" smtClean="0"/>
          </a:p>
          <a:p>
            <a:pPr eaLnBrk="1" hangingPunct="1"/>
            <a:r>
              <a:rPr lang="en-GB" altLang="en-US" b="1" smtClean="0"/>
              <a:t>MnO</a:t>
            </a:r>
            <a:r>
              <a:rPr lang="en-GB" altLang="en-US" b="1" baseline="-25000" smtClean="0"/>
              <a:t>4</a:t>
            </a:r>
            <a:r>
              <a:rPr lang="en-GB" altLang="en-US" b="1" baseline="30000" smtClean="0"/>
              <a:t>-</a:t>
            </a:r>
            <a:r>
              <a:rPr lang="en-GB" altLang="en-US" b="1" smtClean="0"/>
              <a:t> + 8H</a:t>
            </a:r>
            <a:r>
              <a:rPr lang="en-GB" altLang="en-US" b="1" baseline="30000" smtClean="0"/>
              <a:t>+</a:t>
            </a:r>
            <a:r>
              <a:rPr lang="en-GB" altLang="en-US" b="1" smtClean="0"/>
              <a:t> + 5e</a:t>
            </a:r>
            <a:r>
              <a:rPr lang="en-GB" altLang="en-US" b="1" baseline="30000" smtClean="0"/>
              <a:t>-</a:t>
            </a:r>
            <a:r>
              <a:rPr lang="en-GB" altLang="en-US" b="1" smtClean="0"/>
              <a:t> → Mn</a:t>
            </a:r>
            <a:r>
              <a:rPr lang="en-GB" altLang="en-US" b="1" baseline="30000" smtClean="0"/>
              <a:t>2+</a:t>
            </a:r>
            <a:r>
              <a:rPr lang="en-GB" altLang="en-US" b="1" smtClean="0"/>
              <a:t> + 4H</a:t>
            </a:r>
            <a:r>
              <a:rPr lang="en-GB" altLang="en-US" b="1" baseline="-25000" smtClean="0"/>
              <a:t>2</a:t>
            </a:r>
            <a:r>
              <a:rPr lang="en-GB" altLang="en-US" b="1" smtClean="0"/>
              <a:t>O</a:t>
            </a:r>
            <a:r>
              <a:rPr lang="en-GB" altLang="en-US" smtClean="0"/>
              <a:t> </a:t>
            </a:r>
          </a:p>
        </p:txBody>
      </p:sp>
    </p:spTree>
    <p:extLst>
      <p:ext uri="{BB962C8B-B14F-4D97-AF65-F5344CB8AC3E}">
        <p14:creationId xmlns:p14="http://schemas.microsoft.com/office/powerpoint/2010/main" val="312469549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smtClean="0"/>
          </a:p>
        </p:txBody>
      </p:sp>
      <p:sp>
        <p:nvSpPr>
          <p:cNvPr id="19459" name="Rectangle 3"/>
          <p:cNvSpPr>
            <a:spLocks noGrp="1" noChangeArrowheads="1"/>
          </p:cNvSpPr>
          <p:nvPr>
            <p:ph type="body" idx="1"/>
          </p:nvPr>
        </p:nvSpPr>
        <p:spPr>
          <a:xfrm>
            <a:off x="1524000" y="1600200"/>
            <a:ext cx="8686800" cy="5257800"/>
          </a:xfrm>
        </p:spPr>
        <p:txBody>
          <a:bodyPr/>
          <a:lstStyle/>
          <a:p>
            <a:pPr eaLnBrk="1" hangingPunct="1"/>
            <a:r>
              <a:rPr lang="en-GB" altLang="en-US" smtClean="0"/>
              <a:t>To balance the electrons gained and lost x5</a:t>
            </a:r>
          </a:p>
          <a:p>
            <a:pPr eaLnBrk="1" hangingPunct="1"/>
            <a:r>
              <a:rPr lang="en-GB" altLang="en-US" smtClean="0"/>
              <a:t>            5Fe</a:t>
            </a:r>
            <a:r>
              <a:rPr lang="en-GB" altLang="en-US" baseline="30000" smtClean="0"/>
              <a:t>2+</a:t>
            </a:r>
            <a:r>
              <a:rPr lang="en-GB" altLang="en-US" smtClean="0"/>
              <a:t>   →  5Fe</a:t>
            </a:r>
            <a:r>
              <a:rPr lang="en-GB" altLang="en-US" baseline="30000" smtClean="0"/>
              <a:t>3+</a:t>
            </a:r>
            <a:r>
              <a:rPr lang="en-GB" altLang="en-US" smtClean="0"/>
              <a:t>  +   5e</a:t>
            </a:r>
            <a:r>
              <a:rPr lang="en-GB" altLang="en-US" baseline="30000" smtClean="0"/>
              <a:t>-</a:t>
            </a:r>
            <a:r>
              <a:rPr lang="en-GB" altLang="en-US" smtClean="0"/>
              <a:t> </a:t>
            </a:r>
            <a:endParaRPr lang="en-GB" altLang="en-US" u="sng" smtClean="0"/>
          </a:p>
          <a:p>
            <a:pPr eaLnBrk="1" hangingPunct="1"/>
            <a:r>
              <a:rPr lang="en-GB" altLang="en-US" smtClean="0"/>
              <a:t>        MnO</a:t>
            </a:r>
            <a:r>
              <a:rPr lang="en-GB" altLang="en-US" baseline="30000" smtClean="0"/>
              <a:t>4-</a:t>
            </a:r>
            <a:r>
              <a:rPr lang="en-GB" altLang="en-US" smtClean="0"/>
              <a:t> + 8H</a:t>
            </a:r>
            <a:r>
              <a:rPr lang="en-GB" altLang="en-US" baseline="30000" smtClean="0"/>
              <a:t>+</a:t>
            </a:r>
            <a:r>
              <a:rPr lang="en-GB" altLang="en-US" smtClean="0"/>
              <a:t> + 5e</a:t>
            </a:r>
            <a:r>
              <a:rPr lang="en-GB" altLang="en-US" baseline="30000" smtClean="0"/>
              <a:t>-</a:t>
            </a:r>
            <a:r>
              <a:rPr lang="en-GB" altLang="en-US" smtClean="0"/>
              <a:t> → Mn</a:t>
            </a:r>
            <a:r>
              <a:rPr lang="en-GB" altLang="en-US" baseline="30000" smtClean="0"/>
              <a:t>2+</a:t>
            </a:r>
            <a:r>
              <a:rPr lang="en-GB" altLang="en-US" smtClean="0"/>
              <a:t> + 4H</a:t>
            </a:r>
            <a:r>
              <a:rPr lang="en-GB" altLang="en-US" baseline="-25000" smtClean="0"/>
              <a:t>2</a:t>
            </a:r>
            <a:r>
              <a:rPr lang="en-GB" altLang="en-US" smtClean="0"/>
              <a:t>O          </a:t>
            </a:r>
          </a:p>
          <a:p>
            <a:pPr eaLnBrk="1" hangingPunct="1"/>
            <a:endParaRPr lang="en-GB" altLang="en-US"/>
          </a:p>
          <a:p>
            <a:pPr eaLnBrk="1" hangingPunct="1"/>
            <a:endParaRPr lang="en-GB" altLang="en-US"/>
          </a:p>
          <a:p>
            <a:pPr eaLnBrk="1" hangingPunct="1"/>
            <a:r>
              <a:rPr lang="en-GB" altLang="en-US"/>
              <a:t>MnO</a:t>
            </a:r>
            <a:r>
              <a:rPr lang="en-GB" altLang="en-US" baseline="30000"/>
              <a:t>4- </a:t>
            </a:r>
            <a:r>
              <a:rPr lang="en-GB" altLang="en-US"/>
              <a:t>+ 8H</a:t>
            </a:r>
            <a:r>
              <a:rPr lang="en-GB" altLang="en-US" baseline="30000"/>
              <a:t>+</a:t>
            </a:r>
            <a:r>
              <a:rPr lang="en-GB" altLang="en-US"/>
              <a:t> + 5Fe</a:t>
            </a:r>
            <a:r>
              <a:rPr lang="en-GB" altLang="en-US" baseline="30000"/>
              <a:t>2+</a:t>
            </a:r>
            <a:r>
              <a:rPr lang="en-GB" altLang="en-US"/>
              <a:t> →  Mn</a:t>
            </a:r>
            <a:r>
              <a:rPr lang="en-GB" altLang="en-US" baseline="30000"/>
              <a:t>2+</a:t>
            </a:r>
            <a:r>
              <a:rPr lang="en-GB" altLang="en-US"/>
              <a:t> + 5Fe</a:t>
            </a:r>
            <a:r>
              <a:rPr lang="en-GB" altLang="en-US" baseline="30000"/>
              <a:t>3+</a:t>
            </a:r>
            <a:r>
              <a:rPr lang="en-GB" altLang="en-US"/>
              <a:t> + 4H</a:t>
            </a:r>
            <a:r>
              <a:rPr lang="en-GB" altLang="en-US" baseline="-25000"/>
              <a:t>2</a:t>
            </a:r>
            <a:r>
              <a:rPr lang="en-GB" altLang="en-US"/>
              <a:t>O</a:t>
            </a:r>
            <a:r>
              <a:rPr lang="en-GB" altLang="en-US" smtClean="0"/>
              <a:t> </a:t>
            </a:r>
          </a:p>
        </p:txBody>
      </p:sp>
    </p:spTree>
    <p:extLst>
      <p:ext uri="{BB962C8B-B14F-4D97-AF65-F5344CB8AC3E}">
        <p14:creationId xmlns:p14="http://schemas.microsoft.com/office/powerpoint/2010/main" val="378795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requirements</a:t>
            </a:r>
            <a:endParaRPr lang="en-GB" dirty="0"/>
          </a:p>
        </p:txBody>
      </p:sp>
      <p:sp>
        <p:nvSpPr>
          <p:cNvPr id="3" name="Content Placeholder 2"/>
          <p:cNvSpPr>
            <a:spLocks noGrp="1"/>
          </p:cNvSpPr>
          <p:nvPr>
            <p:ph sz="quarter" idx="1"/>
          </p:nvPr>
        </p:nvSpPr>
        <p:spPr/>
        <p:txBody>
          <a:bodyPr/>
          <a:lstStyle/>
          <a:p>
            <a:r>
              <a:rPr lang="en-GB" dirty="0" smtClean="0"/>
              <a:t>Exothermic reactions could be used to sustain the heat in a reaction</a:t>
            </a:r>
          </a:p>
          <a:p>
            <a:pPr marL="0" indent="0">
              <a:buNone/>
            </a:pPr>
            <a:endParaRPr lang="en-GB" dirty="0" smtClean="0"/>
          </a:p>
          <a:p>
            <a:r>
              <a:rPr lang="en-GB" dirty="0" smtClean="0"/>
              <a:t>Use a catalysts rather than increasing temperatures. </a:t>
            </a:r>
          </a:p>
        </p:txBody>
      </p:sp>
    </p:spTree>
    <p:extLst>
      <p:ext uri="{BB962C8B-B14F-4D97-AF65-F5344CB8AC3E}">
        <p14:creationId xmlns:p14="http://schemas.microsoft.com/office/powerpoint/2010/main" val="27920567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smtClean="0"/>
              <a:t>Oxidising and Reducing agents</a:t>
            </a:r>
          </a:p>
        </p:txBody>
      </p:sp>
      <p:sp>
        <p:nvSpPr>
          <p:cNvPr id="20483" name="Rectangle 3"/>
          <p:cNvSpPr>
            <a:spLocks noGrp="1" noChangeArrowheads="1"/>
          </p:cNvSpPr>
          <p:nvPr>
            <p:ph type="body" idx="1"/>
          </p:nvPr>
        </p:nvSpPr>
        <p:spPr/>
        <p:txBody>
          <a:bodyPr/>
          <a:lstStyle/>
          <a:p>
            <a:pPr eaLnBrk="1" hangingPunct="1"/>
            <a:r>
              <a:rPr lang="en-GB" altLang="en-US" smtClean="0"/>
              <a:t>When a substance is oxidised it loses/donates electrons. For this to happen, another substance needs to gain/accept these electrons and be reduced. </a:t>
            </a:r>
          </a:p>
          <a:p>
            <a:pPr eaLnBrk="1" hangingPunct="1"/>
            <a:r>
              <a:rPr lang="en-GB" altLang="en-US" smtClean="0">
                <a:solidFill>
                  <a:srgbClr val="0000FF"/>
                </a:solidFill>
              </a:rPr>
              <a:t>The electron acceptor is known as the oxidising agent, </a:t>
            </a:r>
            <a:r>
              <a:rPr lang="en-GB" altLang="en-US" smtClean="0">
                <a:solidFill>
                  <a:srgbClr val="FF3300"/>
                </a:solidFill>
              </a:rPr>
              <a:t>and the electron donor is known as the reducing agent.</a:t>
            </a:r>
            <a:r>
              <a:rPr lang="en-GB" altLang="en-US" smtClean="0"/>
              <a:t> </a:t>
            </a:r>
          </a:p>
        </p:txBody>
      </p:sp>
    </p:spTree>
    <p:extLst>
      <p:ext uri="{BB962C8B-B14F-4D97-AF65-F5344CB8AC3E}">
        <p14:creationId xmlns:p14="http://schemas.microsoft.com/office/powerpoint/2010/main" val="371786113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sz="3200" b="1">
                <a:solidFill>
                  <a:srgbClr val="0000FF"/>
                </a:solidFill>
                <a:latin typeface="Century Gothic" panose="020B0502020202020204" pitchFamily="34" charset="0"/>
              </a:rPr>
              <a:t>Where do we find oxidising agents?</a:t>
            </a:r>
          </a:p>
        </p:txBody>
      </p:sp>
      <p:sp>
        <p:nvSpPr>
          <p:cNvPr id="21507" name="Rectangle 3"/>
          <p:cNvSpPr>
            <a:spLocks noGrp="1" noChangeArrowheads="1"/>
          </p:cNvSpPr>
          <p:nvPr>
            <p:ph type="body" idx="1"/>
          </p:nvPr>
        </p:nvSpPr>
        <p:spPr/>
        <p:txBody>
          <a:bodyPr/>
          <a:lstStyle/>
          <a:p>
            <a:pPr eaLnBrk="1" hangingPunct="1">
              <a:buFontTx/>
              <a:buNone/>
            </a:pPr>
            <a:r>
              <a:rPr lang="en-GB" altLang="en-US" smtClean="0">
                <a:latin typeface="Century Gothic" panose="020B0502020202020204" pitchFamily="34" charset="0"/>
              </a:rPr>
              <a:t>	In the electrochemical series, the most</a:t>
            </a:r>
            <a:br>
              <a:rPr lang="en-GB" altLang="en-US" smtClean="0">
                <a:latin typeface="Century Gothic" panose="020B0502020202020204" pitchFamily="34" charset="0"/>
              </a:rPr>
            </a:br>
            <a:r>
              <a:rPr lang="en-GB" altLang="en-US" smtClean="0">
                <a:latin typeface="Century Gothic" panose="020B0502020202020204" pitchFamily="34" charset="0"/>
              </a:rPr>
              <a:t>powerful oxidising agents are shown at the bottom.</a:t>
            </a:r>
          </a:p>
          <a:p>
            <a:pPr eaLnBrk="1" hangingPunct="1">
              <a:buFontTx/>
              <a:buNone/>
            </a:pPr>
            <a:r>
              <a:rPr lang="en-GB" altLang="en-US" smtClean="0">
                <a:latin typeface="Century Gothic" panose="020B0502020202020204" pitchFamily="34" charset="0"/>
              </a:rPr>
              <a:t>	Fluorine is the most powerful oxidising agent (it wants to accept e</a:t>
            </a:r>
            <a:r>
              <a:rPr lang="en-GB" altLang="en-US" baseline="30000" smtClean="0">
                <a:latin typeface="Century Gothic" panose="020B0502020202020204" pitchFamily="34" charset="0"/>
              </a:rPr>
              <a:t>-</a:t>
            </a:r>
            <a:r>
              <a:rPr lang="en-GB" altLang="en-US" smtClean="0">
                <a:latin typeface="Century Gothic" panose="020B0502020202020204" pitchFamily="34" charset="0"/>
              </a:rPr>
              <a:t>)</a:t>
            </a:r>
          </a:p>
          <a:p>
            <a:pPr eaLnBrk="1" hangingPunct="1">
              <a:buFontTx/>
              <a:buNone/>
            </a:pPr>
            <a:r>
              <a:rPr lang="en-GB" altLang="en-US" smtClean="0">
                <a:latin typeface="Century Gothic" panose="020B0502020202020204" pitchFamily="34" charset="0"/>
              </a:rPr>
              <a:t>	F       2,8,7   </a:t>
            </a:r>
            <a:r>
              <a:rPr lang="en-GB" altLang="en-US" smtClean="0">
                <a:solidFill>
                  <a:srgbClr val="0000FF"/>
                </a:solidFill>
                <a:latin typeface="Century Gothic" panose="020B0502020202020204" pitchFamily="34" charset="0"/>
              </a:rPr>
              <a:t>Electronegativity=4.0</a:t>
            </a:r>
          </a:p>
          <a:p>
            <a:pPr eaLnBrk="1" hangingPunct="1">
              <a:buFontTx/>
              <a:buNone/>
            </a:pPr>
            <a:r>
              <a:rPr lang="en-GB" altLang="en-US" smtClean="0">
                <a:solidFill>
                  <a:srgbClr val="FF0000"/>
                </a:solidFill>
                <a:latin typeface="Century Gothic" panose="020B0502020202020204" pitchFamily="34" charset="0"/>
              </a:rPr>
              <a:t>	</a:t>
            </a:r>
            <a:r>
              <a:rPr lang="en-GB" altLang="en-US" smtClean="0">
                <a:solidFill>
                  <a:srgbClr val="0000FF"/>
                </a:solidFill>
                <a:latin typeface="Century Gothic" panose="020B0502020202020204" pitchFamily="34" charset="0"/>
              </a:rPr>
              <a:t>It wants an electron.</a:t>
            </a:r>
          </a:p>
          <a:p>
            <a:pPr eaLnBrk="1" hangingPunct="1">
              <a:buFontTx/>
              <a:buNone/>
            </a:pPr>
            <a:r>
              <a:rPr lang="en-GB" altLang="en-US" smtClean="0">
                <a:solidFill>
                  <a:srgbClr val="0000FF"/>
                </a:solidFill>
                <a:latin typeface="Century Gothic" panose="020B0502020202020204" pitchFamily="34" charset="0"/>
              </a:rPr>
              <a:t>	It wants to be reduced</a:t>
            </a:r>
          </a:p>
        </p:txBody>
      </p:sp>
    </p:spTree>
    <p:extLst>
      <p:ext uri="{BB962C8B-B14F-4D97-AF65-F5344CB8AC3E}">
        <p14:creationId xmlns:p14="http://schemas.microsoft.com/office/powerpoint/2010/main" val="414477992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z="3200" b="1">
                <a:solidFill>
                  <a:srgbClr val="FF0000"/>
                </a:solidFill>
                <a:latin typeface="Century Gothic" panose="020B0502020202020204" pitchFamily="34" charset="0"/>
              </a:rPr>
              <a:t>Where do we find reducing agents?</a:t>
            </a:r>
          </a:p>
        </p:txBody>
      </p:sp>
      <p:sp>
        <p:nvSpPr>
          <p:cNvPr id="22531" name="Rectangle 3"/>
          <p:cNvSpPr>
            <a:spLocks noGrp="1" noChangeArrowheads="1"/>
          </p:cNvSpPr>
          <p:nvPr>
            <p:ph type="body" idx="1"/>
          </p:nvPr>
        </p:nvSpPr>
        <p:spPr/>
        <p:txBody>
          <a:bodyPr/>
          <a:lstStyle/>
          <a:p>
            <a:pPr eaLnBrk="1" hangingPunct="1">
              <a:buFontTx/>
              <a:buNone/>
            </a:pPr>
            <a:r>
              <a:rPr lang="en-GB" altLang="en-US" smtClean="0">
                <a:latin typeface="Century Gothic" panose="020B0502020202020204" pitchFamily="34" charset="0"/>
              </a:rPr>
              <a:t>	The most powerful reducing agents are at the top. Lithium is the most powerful.</a:t>
            </a:r>
          </a:p>
          <a:p>
            <a:pPr eaLnBrk="1" hangingPunct="1">
              <a:buFontTx/>
              <a:buNone/>
            </a:pPr>
            <a:endParaRPr lang="en-GB" altLang="en-US" smtClean="0">
              <a:latin typeface="Century Gothic" panose="020B0502020202020204" pitchFamily="34" charset="0"/>
            </a:endParaRPr>
          </a:p>
          <a:p>
            <a:pPr eaLnBrk="1" hangingPunct="1">
              <a:buFontTx/>
              <a:buNone/>
            </a:pPr>
            <a:r>
              <a:rPr lang="en-GB" altLang="en-US" smtClean="0">
                <a:latin typeface="Century Gothic" panose="020B0502020202020204" pitchFamily="34" charset="0"/>
              </a:rPr>
              <a:t>Li      2,1        </a:t>
            </a:r>
            <a:r>
              <a:rPr lang="en-GB" altLang="en-US" smtClean="0">
                <a:solidFill>
                  <a:srgbClr val="FF3300"/>
                </a:solidFill>
                <a:latin typeface="Century Gothic" panose="020B0502020202020204" pitchFamily="34" charset="0"/>
              </a:rPr>
              <a:t>Electronegativity=</a:t>
            </a:r>
          </a:p>
          <a:p>
            <a:pPr eaLnBrk="1" hangingPunct="1">
              <a:buFontTx/>
              <a:buNone/>
            </a:pPr>
            <a:r>
              <a:rPr lang="en-GB" altLang="en-US" smtClean="0">
                <a:solidFill>
                  <a:srgbClr val="FF3300"/>
                </a:solidFill>
                <a:latin typeface="Century Gothic" panose="020B0502020202020204" pitchFamily="34" charset="0"/>
              </a:rPr>
              <a:t>It wants to lose an electron</a:t>
            </a:r>
          </a:p>
          <a:p>
            <a:pPr eaLnBrk="1" hangingPunct="1">
              <a:buFontTx/>
              <a:buNone/>
            </a:pPr>
            <a:r>
              <a:rPr lang="en-GB" altLang="en-US" smtClean="0">
                <a:solidFill>
                  <a:srgbClr val="FF3300"/>
                </a:solidFill>
                <a:latin typeface="Century Gothic" panose="020B0502020202020204" pitchFamily="34" charset="0"/>
              </a:rPr>
              <a:t>It wants to be oxidised</a:t>
            </a:r>
            <a:r>
              <a:rPr lang="en-GB" altLang="en-US" smtClean="0">
                <a:latin typeface="Century Gothic" panose="020B0502020202020204" pitchFamily="34" charset="0"/>
              </a:rPr>
              <a:t>.</a:t>
            </a:r>
          </a:p>
          <a:p>
            <a:pPr eaLnBrk="1" hangingPunct="1">
              <a:buFontTx/>
              <a:buNone/>
            </a:pPr>
            <a:r>
              <a:rPr lang="en-GB" altLang="en-US" smtClean="0">
                <a:solidFill>
                  <a:srgbClr val="FF0000"/>
                </a:solidFill>
                <a:latin typeface="Century Gothic" panose="020B0502020202020204" pitchFamily="34" charset="0"/>
              </a:rPr>
              <a:t>Li(s) → Li</a:t>
            </a:r>
            <a:r>
              <a:rPr lang="en-GB" altLang="en-US" baseline="30000" smtClean="0">
                <a:solidFill>
                  <a:srgbClr val="FF0000"/>
                </a:solidFill>
                <a:latin typeface="Century Gothic" panose="020B0502020202020204" pitchFamily="34" charset="0"/>
              </a:rPr>
              <a:t>+</a:t>
            </a:r>
            <a:r>
              <a:rPr lang="en-GB" altLang="en-US" smtClean="0">
                <a:solidFill>
                  <a:srgbClr val="FF0000"/>
                </a:solidFill>
                <a:latin typeface="Century Gothic" panose="020B0502020202020204" pitchFamily="34" charset="0"/>
              </a:rPr>
              <a:t>(aq) + e</a:t>
            </a:r>
            <a:r>
              <a:rPr lang="en-GB" altLang="en-US" baseline="30000" smtClean="0">
                <a:solidFill>
                  <a:srgbClr val="FF0000"/>
                </a:solidFill>
                <a:latin typeface="Century Gothic" panose="020B0502020202020204" pitchFamily="34" charset="0"/>
              </a:rPr>
              <a:t>-</a:t>
            </a:r>
          </a:p>
        </p:txBody>
      </p:sp>
    </p:spTree>
    <p:extLst>
      <p:ext uri="{BB962C8B-B14F-4D97-AF65-F5344CB8AC3E}">
        <p14:creationId xmlns:p14="http://schemas.microsoft.com/office/powerpoint/2010/main" val="186404015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z="3200" b="1">
                <a:solidFill>
                  <a:srgbClr val="FF0000"/>
                </a:solidFill>
                <a:latin typeface="Century Gothic" panose="020B0502020202020204" pitchFamily="34" charset="0"/>
              </a:rPr>
              <a:t>Balancing Redox reactions</a:t>
            </a:r>
          </a:p>
        </p:txBody>
      </p:sp>
      <p:sp>
        <p:nvSpPr>
          <p:cNvPr id="24579" name="Rectangle 3"/>
          <p:cNvSpPr>
            <a:spLocks noGrp="1" noChangeArrowheads="1"/>
          </p:cNvSpPr>
          <p:nvPr>
            <p:ph type="body" idx="1"/>
          </p:nvPr>
        </p:nvSpPr>
        <p:spPr>
          <a:xfrm>
            <a:off x="1981200" y="1600200"/>
            <a:ext cx="8229600" cy="2692400"/>
          </a:xfrm>
        </p:spPr>
        <p:txBody>
          <a:bodyPr/>
          <a:lstStyle/>
          <a:p>
            <a:pPr eaLnBrk="1" hangingPunct="1">
              <a:buFontTx/>
              <a:buNone/>
            </a:pPr>
            <a:r>
              <a:rPr lang="en-GB" altLang="en-US" smtClean="0">
                <a:latin typeface="Century Gothic" panose="020B0502020202020204" pitchFamily="34" charset="0"/>
              </a:rPr>
              <a:t>	The copper (I) ions in a sample of copper(I) sulphate were oxidised using potassium dichromate solution. Write the balanced redox equation for the reaction.</a:t>
            </a:r>
          </a:p>
        </p:txBody>
      </p:sp>
    </p:spTree>
    <p:extLst>
      <p:ext uri="{BB962C8B-B14F-4D97-AF65-F5344CB8AC3E}">
        <p14:creationId xmlns:p14="http://schemas.microsoft.com/office/powerpoint/2010/main" val="423343968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60809"/>
            <a:ext cx="10515600" cy="2852737"/>
          </a:xfrm>
        </p:spPr>
        <p:txBody>
          <a:bodyPr/>
          <a:lstStyle/>
          <a:p>
            <a:pPr algn="ctr"/>
            <a:r>
              <a:rPr lang="en-GB" dirty="0" smtClean="0"/>
              <a:t>Chromatography</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2121497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Chromatography</a:t>
            </a:r>
            <a:endParaRPr lang="en-GB" dirty="0"/>
          </a:p>
        </p:txBody>
      </p:sp>
      <p:sp>
        <p:nvSpPr>
          <p:cNvPr id="3" name="Content Placeholder 2"/>
          <p:cNvSpPr>
            <a:spLocks noGrp="1"/>
          </p:cNvSpPr>
          <p:nvPr>
            <p:ph sz="quarter" idx="1"/>
          </p:nvPr>
        </p:nvSpPr>
        <p:spPr>
          <a:xfrm>
            <a:off x="2438400" y="1371600"/>
            <a:ext cx="7772400" cy="4572000"/>
          </a:xfrm>
        </p:spPr>
        <p:txBody>
          <a:bodyPr/>
          <a:lstStyle/>
          <a:p>
            <a:r>
              <a:rPr lang="en-GB" dirty="0" smtClean="0"/>
              <a:t>Is a technique used to separate the components of a mixture</a:t>
            </a:r>
          </a:p>
          <a:p>
            <a:r>
              <a:rPr lang="en-GB" dirty="0" smtClean="0"/>
              <a:t>Often used to separate dyes in paper chromatography</a:t>
            </a:r>
            <a:endParaRPr lang="en-GB" dirty="0"/>
          </a:p>
        </p:txBody>
      </p:sp>
      <p:pic>
        <p:nvPicPr>
          <p:cNvPr id="5" name="Picture 2" descr="http://www.micromountain.com/sci_diagrams/sci_app/sci_app_assets/ctography_lab_eng.jpg"/>
          <p:cNvPicPr>
            <a:picLocks noChangeAspect="1" noChangeArrowheads="1"/>
          </p:cNvPicPr>
          <p:nvPr/>
        </p:nvPicPr>
        <p:blipFill rotWithShape="1">
          <a:blip r:embed="rId2">
            <a:extLst>
              <a:ext uri="{28A0092B-C50C-407E-A947-70E740481C1C}">
                <a14:useLocalDpi xmlns:a14="http://schemas.microsoft.com/office/drawing/2010/main" val="0"/>
              </a:ext>
            </a:extLst>
          </a:blip>
          <a:srcRect t="18479"/>
          <a:stretch/>
        </p:blipFill>
        <p:spPr bwMode="auto">
          <a:xfrm>
            <a:off x="2675966" y="2577354"/>
            <a:ext cx="6368205" cy="3671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021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Paper chromatography</a:t>
            </a:r>
            <a:endParaRPr lang="en-GB" dirty="0"/>
          </a:p>
        </p:txBody>
      </p:sp>
      <p:sp>
        <p:nvSpPr>
          <p:cNvPr id="3" name="Content Placeholder 2"/>
          <p:cNvSpPr>
            <a:spLocks noGrp="1"/>
          </p:cNvSpPr>
          <p:nvPr>
            <p:ph sz="quarter" idx="1"/>
          </p:nvPr>
        </p:nvSpPr>
        <p:spPr/>
        <p:txBody>
          <a:bodyPr/>
          <a:lstStyle/>
          <a:p>
            <a:r>
              <a:rPr lang="en-GB" dirty="0"/>
              <a:t>Reference spots are dipped in solvent and over time the solvent moves up paper and separating components based on solubility</a:t>
            </a:r>
            <a:r>
              <a:rPr lang="en-GB" dirty="0" smtClean="0"/>
              <a:t>.</a:t>
            </a:r>
          </a:p>
          <a:p>
            <a:r>
              <a:rPr lang="en-GB" dirty="0" smtClean="0"/>
              <a:t>Based on capillarity</a:t>
            </a:r>
          </a:p>
          <a:p>
            <a:r>
              <a:rPr lang="en-GB" dirty="0" smtClean="0"/>
              <a:t>Some components move fast, some slowly</a:t>
            </a:r>
            <a:endParaRPr lang="en-GB" dirty="0"/>
          </a:p>
          <a:p>
            <a:endParaRPr lang="en-GB" dirty="0"/>
          </a:p>
        </p:txBody>
      </p:sp>
      <p:pic>
        <p:nvPicPr>
          <p:cNvPr id="4" name="Picture 3"/>
          <p:cNvPicPr>
            <a:picLocks noChangeAspect="1"/>
          </p:cNvPicPr>
          <p:nvPr/>
        </p:nvPicPr>
        <p:blipFill rotWithShape="1">
          <a:blip r:embed="rId2"/>
          <a:srcRect l="37006" t="25500" r="36613" b="21300"/>
          <a:stretch/>
        </p:blipFill>
        <p:spPr>
          <a:xfrm>
            <a:off x="2697260" y="3785188"/>
            <a:ext cx="2440221" cy="27680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l="37400" t="26200" r="38188" b="22000"/>
          <a:stretch/>
        </p:blipFill>
        <p:spPr>
          <a:xfrm>
            <a:off x="6982512" y="3785814"/>
            <a:ext cx="2440222" cy="2767386"/>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5555940" y="4710748"/>
            <a:ext cx="1008112" cy="864096"/>
          </a:xfrm>
          <a:prstGeom prst="rightArrow">
            <a:avLst/>
          </a:prstGeom>
          <a:solidFill>
            <a:srgbClr val="FF66CC"/>
          </a:solidFill>
          <a:effectLst>
            <a:glow rad="228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60426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smtClean="0"/>
              <a:t>Paper is the stationary phase – doesn’t move</a:t>
            </a:r>
          </a:p>
          <a:p>
            <a:r>
              <a:rPr lang="en-GB" dirty="0" smtClean="0"/>
              <a:t>Solvent is the mobile phase – does move</a:t>
            </a:r>
            <a:endParaRPr lang="en-GB" dirty="0"/>
          </a:p>
        </p:txBody>
      </p:sp>
      <p:pic>
        <p:nvPicPr>
          <p:cNvPr id="4" name="Picture 3"/>
          <p:cNvPicPr>
            <a:picLocks noChangeAspect="1"/>
          </p:cNvPicPr>
          <p:nvPr/>
        </p:nvPicPr>
        <p:blipFill rotWithShape="1">
          <a:blip r:embed="rId2"/>
          <a:srcRect l="17320" t="7301" r="11413" b="19901"/>
          <a:stretch/>
        </p:blipFill>
        <p:spPr>
          <a:xfrm>
            <a:off x="2514601" y="2590800"/>
            <a:ext cx="6807811" cy="3911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983538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a:t>The more soluble the component the further it travels up the stationary phase.</a:t>
            </a:r>
          </a:p>
          <a:p>
            <a:endParaRPr lang="en-GB" dirty="0"/>
          </a:p>
        </p:txBody>
      </p:sp>
      <p:pic>
        <p:nvPicPr>
          <p:cNvPr id="4" name="Picture 3"/>
          <p:cNvPicPr>
            <a:picLocks noChangeAspect="1"/>
          </p:cNvPicPr>
          <p:nvPr/>
        </p:nvPicPr>
        <p:blipFill rotWithShape="1">
          <a:blip r:embed="rId2"/>
          <a:srcRect l="17320" t="25500" r="1963" b="15001"/>
          <a:stretch/>
        </p:blipFill>
        <p:spPr>
          <a:xfrm>
            <a:off x="2807347" y="2895600"/>
            <a:ext cx="6577307" cy="2727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06207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lstStyle/>
          <a:p>
            <a:endParaRPr lang="en-GB"/>
          </a:p>
        </p:txBody>
      </p:sp>
      <p:pic>
        <p:nvPicPr>
          <p:cNvPr id="4" name="Picture 3"/>
          <p:cNvPicPr>
            <a:picLocks noChangeAspect="1"/>
          </p:cNvPicPr>
          <p:nvPr/>
        </p:nvPicPr>
        <p:blipFill rotWithShape="1">
          <a:blip r:embed="rId2"/>
          <a:srcRect l="8263" t="8000" r="9050" b="6601"/>
          <a:stretch/>
        </p:blipFill>
        <p:spPr>
          <a:xfrm>
            <a:off x="1828800" y="838200"/>
            <a:ext cx="8394492"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191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By-products</a:t>
            </a:r>
            <a:endParaRPr lang="en-GB" dirty="0"/>
          </a:p>
        </p:txBody>
      </p:sp>
      <p:sp>
        <p:nvSpPr>
          <p:cNvPr id="3" name="Content Placeholder 2"/>
          <p:cNvSpPr>
            <a:spLocks noGrp="1"/>
          </p:cNvSpPr>
          <p:nvPr>
            <p:ph sz="quarter" idx="1"/>
          </p:nvPr>
        </p:nvSpPr>
        <p:spPr/>
        <p:txBody>
          <a:bodyPr/>
          <a:lstStyle/>
          <a:p>
            <a:r>
              <a:rPr lang="en-GB" dirty="0" smtClean="0"/>
              <a:t>Find a use for by-products!</a:t>
            </a:r>
          </a:p>
          <a:p>
            <a:pPr marL="0" indent="0">
              <a:buNone/>
            </a:pPr>
            <a:endParaRPr lang="en-GB" dirty="0" smtClean="0"/>
          </a:p>
          <a:p>
            <a:r>
              <a:rPr lang="en-GB" dirty="0" smtClean="0"/>
              <a:t>If the by-products are toxic or corrosive or damaging, then they can be expensive to get rid of</a:t>
            </a:r>
          </a:p>
          <a:p>
            <a:pPr marL="0" indent="0">
              <a:buNone/>
            </a:pPr>
            <a:endParaRPr lang="en-GB" dirty="0" smtClean="0"/>
          </a:p>
          <a:p>
            <a:r>
              <a:rPr lang="en-GB" dirty="0" err="1" smtClean="0"/>
              <a:t>Eg</a:t>
            </a:r>
            <a:r>
              <a:rPr lang="en-GB" dirty="0" smtClean="0"/>
              <a:t> </a:t>
            </a:r>
            <a:r>
              <a:rPr lang="en-GB" dirty="0" err="1" smtClean="0"/>
              <a:t>sulfur</a:t>
            </a:r>
            <a:r>
              <a:rPr lang="en-GB" dirty="0" smtClean="0"/>
              <a:t> dioxide and carbon dioxide can be costly to deal with</a:t>
            </a:r>
            <a:endParaRPr lang="en-GB" dirty="0"/>
          </a:p>
        </p:txBody>
      </p:sp>
    </p:spTree>
    <p:extLst>
      <p:ext uri="{BB962C8B-B14F-4D97-AF65-F5344CB8AC3E}">
        <p14:creationId xmlns:p14="http://schemas.microsoft.com/office/powerpoint/2010/main" val="27518931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Picture 3"/>
          <p:cNvPicPr>
            <a:picLocks noChangeAspect="1"/>
          </p:cNvPicPr>
          <p:nvPr/>
        </p:nvPicPr>
        <p:blipFill rotWithShape="1">
          <a:blip r:embed="rId2">
            <a:duotone>
              <a:prstClr val="black"/>
              <a:srgbClr val="00CCFF">
                <a:tint val="45000"/>
                <a:satMod val="400000"/>
              </a:srgbClr>
            </a:duotone>
          </a:blip>
          <a:srcRect l="5113" t="8000" r="2357" b="21300"/>
          <a:stretch/>
        </p:blipFill>
        <p:spPr>
          <a:xfrm>
            <a:off x="1840423" y="1524000"/>
            <a:ext cx="8403288" cy="36116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69506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that affect solubility</a:t>
            </a:r>
            <a:endParaRPr lang="en-GB" dirty="0"/>
          </a:p>
        </p:txBody>
      </p:sp>
      <p:sp>
        <p:nvSpPr>
          <p:cNvPr id="3" name="Content Placeholder 2"/>
          <p:cNvSpPr>
            <a:spLocks noGrp="1"/>
          </p:cNvSpPr>
          <p:nvPr>
            <p:ph sz="quarter" idx="1"/>
          </p:nvPr>
        </p:nvSpPr>
        <p:spPr/>
        <p:txBody>
          <a:bodyPr/>
          <a:lstStyle/>
          <a:p>
            <a:r>
              <a:rPr lang="en-GB" dirty="0" smtClean="0"/>
              <a:t>Size – the larger the molecule, the harder it is for it to get through the paper. Smaller molecules can move faster</a:t>
            </a:r>
          </a:p>
          <a:p>
            <a:r>
              <a:rPr lang="en-GB" dirty="0" smtClean="0"/>
              <a:t>Polarity – in a polar solvent, polar molecules will rise faster than less polar molecules</a:t>
            </a:r>
            <a:endParaRPr lang="en-GB" dirty="0"/>
          </a:p>
        </p:txBody>
      </p:sp>
    </p:spTree>
    <p:extLst>
      <p:ext uri="{BB962C8B-B14F-4D97-AF65-F5344CB8AC3E}">
        <p14:creationId xmlns:p14="http://schemas.microsoft.com/office/powerpoint/2010/main" val="10957784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 </a:t>
            </a:r>
            <a:endParaRPr lang="en-GB" dirty="0"/>
          </a:p>
        </p:txBody>
      </p:sp>
      <p:sp>
        <p:nvSpPr>
          <p:cNvPr id="3" name="Content Placeholder 2"/>
          <p:cNvSpPr>
            <a:spLocks noGrp="1"/>
          </p:cNvSpPr>
          <p:nvPr>
            <p:ph sz="quarter" idx="1"/>
          </p:nvPr>
        </p:nvSpPr>
        <p:spPr/>
        <p:txBody>
          <a:bodyPr/>
          <a:lstStyle/>
          <a:p>
            <a:r>
              <a:rPr lang="en-GB" dirty="0" smtClean="0"/>
              <a:t>Can be used to tell how far a reaction has gone on</a:t>
            </a:r>
          </a:p>
          <a:p>
            <a:endParaRPr lang="en-GB" dirty="0"/>
          </a:p>
        </p:txBody>
      </p:sp>
    </p:spTree>
    <p:extLst>
      <p:ext uri="{BB962C8B-B14F-4D97-AF65-F5344CB8AC3E}">
        <p14:creationId xmlns:p14="http://schemas.microsoft.com/office/powerpoint/2010/main" val="4493100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chromatography</a:t>
            </a:r>
            <a:endParaRPr lang="en-GB" dirty="0"/>
          </a:p>
        </p:txBody>
      </p:sp>
      <p:sp>
        <p:nvSpPr>
          <p:cNvPr id="3" name="Content Placeholder 2"/>
          <p:cNvSpPr>
            <a:spLocks noGrp="1"/>
          </p:cNvSpPr>
          <p:nvPr>
            <p:ph sz="quarter" idx="1"/>
          </p:nvPr>
        </p:nvSpPr>
        <p:spPr/>
        <p:txBody>
          <a:bodyPr/>
          <a:lstStyle/>
          <a:p>
            <a:r>
              <a:rPr lang="en-GB" dirty="0" smtClean="0"/>
              <a:t>Gas liquid chromatography (GLC)</a:t>
            </a:r>
          </a:p>
          <a:p>
            <a:r>
              <a:rPr lang="en-GB" dirty="0" smtClean="0"/>
              <a:t>Mobile phase is an inert gas (nitrogen or helium)</a:t>
            </a:r>
          </a:p>
          <a:p>
            <a:r>
              <a:rPr lang="en-GB" dirty="0" smtClean="0"/>
              <a:t>Stationary phase is a high boiling point liquid on an inert solid</a:t>
            </a:r>
          </a:p>
        </p:txBody>
      </p:sp>
      <p:pic>
        <p:nvPicPr>
          <p:cNvPr id="1026" name="Picture 2" descr="https://www.boomer.org/c/p3/c03/Fig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52800"/>
            <a:ext cx="763896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7698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208293"/>
            <a:ext cx="10515600" cy="2852737"/>
          </a:xfrm>
        </p:spPr>
        <p:txBody>
          <a:bodyPr/>
          <a:lstStyle/>
          <a:p>
            <a:pPr algn="ctr"/>
            <a:r>
              <a:rPr lang="en-GB" dirty="0" smtClean="0"/>
              <a:t>Volumetric Analysis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85310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Picture 2" descr="http://wps.prenhall.com/wps/media/objects/3311/3390507/imag0406/AAAUAVI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8205107" cy="510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247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use it?</a:t>
            </a:r>
            <a:endParaRPr lang="en-GB" dirty="0"/>
          </a:p>
        </p:txBody>
      </p:sp>
      <p:sp>
        <p:nvSpPr>
          <p:cNvPr id="3" name="Content Placeholder 2"/>
          <p:cNvSpPr>
            <a:spLocks noGrp="1"/>
          </p:cNvSpPr>
          <p:nvPr>
            <p:ph sz="quarter" idx="1"/>
          </p:nvPr>
        </p:nvSpPr>
        <p:spPr/>
        <p:txBody>
          <a:bodyPr/>
          <a:lstStyle/>
          <a:p>
            <a:r>
              <a:rPr lang="en-GB" dirty="0" smtClean="0"/>
              <a:t>Great for neutralisations</a:t>
            </a:r>
          </a:p>
          <a:p>
            <a:r>
              <a:rPr lang="en-GB" dirty="0" smtClean="0"/>
              <a:t>Can use results to calculate info on the reactants, like concentrations</a:t>
            </a:r>
          </a:p>
          <a:p>
            <a:r>
              <a:rPr lang="en-GB" dirty="0" smtClean="0"/>
              <a:t>Needs a standard solution – the solution of known concentration</a:t>
            </a:r>
          </a:p>
          <a:p>
            <a:r>
              <a:rPr lang="en-GB" dirty="0" smtClean="0"/>
              <a:t>Neutralisation is shown by a change in colour of an indicator</a:t>
            </a:r>
          </a:p>
          <a:p>
            <a:r>
              <a:rPr lang="en-GB" dirty="0" smtClean="0"/>
              <a:t>Not always needed if ions have colours</a:t>
            </a:r>
          </a:p>
          <a:p>
            <a:r>
              <a:rPr lang="en-GB" dirty="0" smtClean="0"/>
              <a:t>Neutralisation is the end point of the reaction</a:t>
            </a:r>
            <a:endParaRPr lang="en-GB" dirty="0"/>
          </a:p>
        </p:txBody>
      </p:sp>
    </p:spTree>
    <p:extLst>
      <p:ext uri="{BB962C8B-B14F-4D97-AF65-F5344CB8AC3E}">
        <p14:creationId xmlns:p14="http://schemas.microsoft.com/office/powerpoint/2010/main" val="25588996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Redox Titrations</a:t>
            </a:r>
            <a:endParaRPr lang="en-GB" dirty="0"/>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888197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Yield of product</a:t>
            </a:r>
            <a:endParaRPr lang="en-GB" dirty="0"/>
          </a:p>
        </p:txBody>
      </p:sp>
      <p:sp>
        <p:nvSpPr>
          <p:cNvPr id="3" name="Content Placeholder 2"/>
          <p:cNvSpPr>
            <a:spLocks noGrp="1"/>
          </p:cNvSpPr>
          <p:nvPr>
            <p:ph sz="quarter" idx="1"/>
          </p:nvPr>
        </p:nvSpPr>
        <p:spPr/>
        <p:txBody>
          <a:bodyPr/>
          <a:lstStyle/>
          <a:p>
            <a:endParaRPr lang="en-GB" dirty="0" smtClean="0"/>
          </a:p>
          <a:p>
            <a:r>
              <a:rPr lang="en-GB" dirty="0" smtClean="0"/>
              <a:t>Obviously, high yield is good!</a:t>
            </a:r>
          </a:p>
          <a:p>
            <a:endParaRPr lang="en-GB" dirty="0"/>
          </a:p>
        </p:txBody>
      </p:sp>
    </p:spTree>
    <p:extLst>
      <p:ext uri="{BB962C8B-B14F-4D97-AF65-F5344CB8AC3E}">
        <p14:creationId xmlns:p14="http://schemas.microsoft.com/office/powerpoint/2010/main" val="400169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Stages in manufacture of a new product</a:t>
            </a:r>
            <a:endParaRPr lang="en-GB" dirty="0"/>
          </a:p>
        </p:txBody>
      </p:sp>
      <p:sp>
        <p:nvSpPr>
          <p:cNvPr id="4" name="TextBox 3"/>
          <p:cNvSpPr txBox="1"/>
          <p:nvPr/>
        </p:nvSpPr>
        <p:spPr>
          <a:xfrm>
            <a:off x="3048000" y="1905001"/>
            <a:ext cx="2286000" cy="646331"/>
          </a:xfrm>
          <a:prstGeom prst="rect">
            <a:avLst/>
          </a:prstGeom>
          <a:noFill/>
        </p:spPr>
        <p:txBody>
          <a:bodyPr wrap="square" rtlCol="0">
            <a:spAutoFit/>
          </a:bodyPr>
          <a:lstStyle/>
          <a:p>
            <a:r>
              <a:rPr lang="en-GB" dirty="0"/>
              <a:t>Research and development</a:t>
            </a:r>
          </a:p>
        </p:txBody>
      </p:sp>
      <p:sp>
        <p:nvSpPr>
          <p:cNvPr id="5" name="TextBox 4"/>
          <p:cNvSpPr txBox="1"/>
          <p:nvPr/>
        </p:nvSpPr>
        <p:spPr>
          <a:xfrm>
            <a:off x="3650673" y="3048000"/>
            <a:ext cx="2286000" cy="369332"/>
          </a:xfrm>
          <a:prstGeom prst="rect">
            <a:avLst/>
          </a:prstGeom>
          <a:noFill/>
        </p:spPr>
        <p:txBody>
          <a:bodyPr wrap="square" rtlCol="0">
            <a:spAutoFit/>
          </a:bodyPr>
          <a:lstStyle/>
          <a:p>
            <a:r>
              <a:rPr lang="en-GB" dirty="0"/>
              <a:t>Lab process</a:t>
            </a:r>
          </a:p>
        </p:txBody>
      </p:sp>
      <p:sp>
        <p:nvSpPr>
          <p:cNvPr id="6" name="TextBox 5"/>
          <p:cNvSpPr txBox="1"/>
          <p:nvPr/>
        </p:nvSpPr>
        <p:spPr>
          <a:xfrm>
            <a:off x="4648200" y="4114800"/>
            <a:ext cx="2286000" cy="369332"/>
          </a:xfrm>
          <a:prstGeom prst="rect">
            <a:avLst/>
          </a:prstGeom>
          <a:noFill/>
        </p:spPr>
        <p:txBody>
          <a:bodyPr wrap="square" rtlCol="0">
            <a:spAutoFit/>
          </a:bodyPr>
          <a:lstStyle/>
          <a:p>
            <a:r>
              <a:rPr lang="en-GB" dirty="0"/>
              <a:t>Pilot plant</a:t>
            </a:r>
          </a:p>
        </p:txBody>
      </p:sp>
      <p:sp>
        <p:nvSpPr>
          <p:cNvPr id="7" name="TextBox 6"/>
          <p:cNvSpPr txBox="1"/>
          <p:nvPr/>
        </p:nvSpPr>
        <p:spPr>
          <a:xfrm>
            <a:off x="5943600" y="5334000"/>
            <a:ext cx="2286000" cy="369332"/>
          </a:xfrm>
          <a:prstGeom prst="rect">
            <a:avLst/>
          </a:prstGeom>
          <a:noFill/>
        </p:spPr>
        <p:txBody>
          <a:bodyPr wrap="square" rtlCol="0">
            <a:spAutoFit/>
          </a:bodyPr>
          <a:lstStyle/>
          <a:p>
            <a:r>
              <a:rPr lang="en-GB" dirty="0"/>
              <a:t>Production plant</a:t>
            </a:r>
          </a:p>
        </p:txBody>
      </p:sp>
      <p:sp>
        <p:nvSpPr>
          <p:cNvPr id="8" name="Right Arrow 7"/>
          <p:cNvSpPr/>
          <p:nvPr/>
        </p:nvSpPr>
        <p:spPr>
          <a:xfrm rot="2912621">
            <a:off x="2698174" y="4070866"/>
            <a:ext cx="1905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rot="2857043">
            <a:off x="2312297" y="4674082"/>
            <a:ext cx="2286000" cy="369332"/>
          </a:xfrm>
          <a:prstGeom prst="rect">
            <a:avLst/>
          </a:prstGeom>
          <a:noFill/>
        </p:spPr>
        <p:txBody>
          <a:bodyPr wrap="square" rtlCol="0">
            <a:spAutoFit/>
          </a:bodyPr>
          <a:lstStyle/>
          <a:p>
            <a:r>
              <a:rPr lang="en-GB" dirty="0"/>
              <a:t>Scaling up</a:t>
            </a:r>
          </a:p>
        </p:txBody>
      </p:sp>
      <p:cxnSp>
        <p:nvCxnSpPr>
          <p:cNvPr id="11" name="Straight Arrow Connector 10"/>
          <p:cNvCxnSpPr/>
          <p:nvPr/>
        </p:nvCxnSpPr>
        <p:spPr>
          <a:xfrm>
            <a:off x="3733800" y="2551332"/>
            <a:ext cx="457200" cy="496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72000" y="3541932"/>
            <a:ext cx="457200" cy="496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62600" y="4684932"/>
            <a:ext cx="457200" cy="496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99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smtClean="0"/>
              <a:t>Manufacturing a new product	</a:t>
            </a:r>
          </a:p>
        </p:txBody>
      </p:sp>
      <p:sp>
        <p:nvSpPr>
          <p:cNvPr id="23555" name="Rectangle 3"/>
          <p:cNvSpPr>
            <a:spLocks noGrp="1" noChangeArrowheads="1"/>
          </p:cNvSpPr>
          <p:nvPr>
            <p:ph type="body" idx="1"/>
          </p:nvPr>
        </p:nvSpPr>
        <p:spPr/>
        <p:txBody>
          <a:bodyPr/>
          <a:lstStyle/>
          <a:p>
            <a:pPr eaLnBrk="1" hangingPunct="1"/>
            <a:r>
              <a:rPr lang="en-GB" altLang="en-US" smtClean="0"/>
              <a:t>Manufacturing a new product starts in research labs where a method of synthesising the product is devised.</a:t>
            </a:r>
          </a:p>
          <a:p>
            <a:pPr eaLnBrk="1" hangingPunct="1"/>
            <a:r>
              <a:rPr lang="en-GB" altLang="en-US" smtClean="0"/>
              <a:t>A pilot study is then carried out in which larger quantities of the product is made. </a:t>
            </a:r>
          </a:p>
          <a:p>
            <a:pPr eaLnBrk="1" hangingPunct="1"/>
            <a:r>
              <a:rPr lang="en-GB" altLang="en-US" smtClean="0"/>
              <a:t>The process is then scaled up and the product goes into full production. </a:t>
            </a:r>
          </a:p>
          <a:p>
            <a:pPr eaLnBrk="1" hangingPunct="1"/>
            <a:endParaRPr lang="en-GB" altLang="en-US" smtClean="0"/>
          </a:p>
        </p:txBody>
      </p:sp>
    </p:spTree>
    <p:extLst>
      <p:ext uri="{BB962C8B-B14F-4D97-AF65-F5344CB8AC3E}">
        <p14:creationId xmlns:p14="http://schemas.microsoft.com/office/powerpoint/2010/main" val="121782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The Manufacturing Process</a:t>
            </a:r>
          </a:p>
        </p:txBody>
      </p:sp>
      <p:sp>
        <p:nvSpPr>
          <p:cNvPr id="14339" name="Rectangle 3"/>
          <p:cNvSpPr>
            <a:spLocks noGrp="1" noChangeArrowheads="1"/>
          </p:cNvSpPr>
          <p:nvPr>
            <p:ph type="body" idx="1"/>
          </p:nvPr>
        </p:nvSpPr>
        <p:spPr/>
        <p:txBody>
          <a:bodyPr/>
          <a:lstStyle/>
          <a:p>
            <a:pPr eaLnBrk="1" hangingPunct="1"/>
            <a:r>
              <a:rPr lang="en-GB" altLang="en-US" dirty="0" smtClean="0"/>
              <a:t>The major </a:t>
            </a:r>
            <a:r>
              <a:rPr lang="en-GB" altLang="en-US" b="1" dirty="0" smtClean="0"/>
              <a:t>raw materials </a:t>
            </a:r>
            <a:r>
              <a:rPr lang="en-GB" altLang="en-US" dirty="0" smtClean="0"/>
              <a:t>from which all chemicals are derived from are; fossil fuels, air, metal ores, water and minerals. </a:t>
            </a:r>
          </a:p>
          <a:p>
            <a:pPr eaLnBrk="1" hangingPunct="1"/>
            <a:endParaRPr lang="en-GB" altLang="en-US" dirty="0" smtClean="0"/>
          </a:p>
          <a:p>
            <a:pPr eaLnBrk="1" hangingPunct="1"/>
            <a:r>
              <a:rPr lang="en-GB" altLang="en-US" dirty="0" smtClean="0"/>
              <a:t>They provide the </a:t>
            </a:r>
            <a:r>
              <a:rPr lang="en-GB" altLang="en-US" b="1" dirty="0" smtClean="0"/>
              <a:t>feedstocks </a:t>
            </a:r>
            <a:r>
              <a:rPr lang="en-GB" altLang="en-US" dirty="0" smtClean="0"/>
              <a:t>which go into a chemical process. </a:t>
            </a:r>
          </a:p>
          <a:p>
            <a:pPr marL="0" indent="0">
              <a:buNone/>
            </a:pPr>
            <a:r>
              <a:rPr lang="en-GB" altLang="en-US" dirty="0" smtClean="0"/>
              <a:t>(</a:t>
            </a:r>
            <a:r>
              <a:rPr lang="en-GB" dirty="0" smtClean="0"/>
              <a:t>A </a:t>
            </a:r>
            <a:r>
              <a:rPr lang="en-GB" b="1" dirty="0" smtClean="0"/>
              <a:t>feedstock </a:t>
            </a:r>
            <a:r>
              <a:rPr lang="en-GB" dirty="0" smtClean="0"/>
              <a:t>is a reactant from which other chemicals can be extracted or synthesised)</a:t>
            </a:r>
          </a:p>
          <a:p>
            <a:pPr marL="0" indent="0" eaLnBrk="1" hangingPunct="1">
              <a:buNone/>
            </a:pPr>
            <a:endParaRPr lang="en-GB" altLang="en-US" dirty="0" smtClean="0"/>
          </a:p>
        </p:txBody>
      </p:sp>
    </p:spTree>
    <p:extLst>
      <p:ext uri="{BB962C8B-B14F-4D97-AF65-F5344CB8AC3E}">
        <p14:creationId xmlns:p14="http://schemas.microsoft.com/office/powerpoint/2010/main" val="148814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Getting the most from reactants: designing an industrial process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994961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lstStyle/>
          <a:p>
            <a:endParaRPr lang="en-GB" dirty="0"/>
          </a:p>
        </p:txBody>
      </p:sp>
      <p:pic>
        <p:nvPicPr>
          <p:cNvPr id="4" name="Picture 3" descr="http://www.mindfully.org/Plastic/Organic-Chemical-Industry-EPA310-R-95-012E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9972368" cy="5807075"/>
          </a:xfrm>
          <a:prstGeom prst="rect">
            <a:avLst/>
          </a:prstGeom>
          <a:solidFill>
            <a:srgbClr val="FF3399"/>
          </a:solidFill>
        </p:spPr>
      </p:pic>
    </p:spTree>
    <p:extLst>
      <p:ext uri="{BB962C8B-B14F-4D97-AF65-F5344CB8AC3E}">
        <p14:creationId xmlns:p14="http://schemas.microsoft.com/office/powerpoint/2010/main" val="3483476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considerations</a:t>
            </a:r>
            <a:endParaRPr lang="en-GB" dirty="0"/>
          </a:p>
        </p:txBody>
      </p:sp>
      <p:sp>
        <p:nvSpPr>
          <p:cNvPr id="3" name="Content Placeholder 2"/>
          <p:cNvSpPr>
            <a:spLocks noGrp="1"/>
          </p:cNvSpPr>
          <p:nvPr>
            <p:ph sz="quarter" idx="1"/>
          </p:nvPr>
        </p:nvSpPr>
        <p:spPr>
          <a:xfrm>
            <a:off x="838200" y="1825624"/>
            <a:ext cx="10515600" cy="5032375"/>
          </a:xfrm>
        </p:spPr>
        <p:txBody>
          <a:bodyPr>
            <a:normAutofit/>
          </a:bodyPr>
          <a:lstStyle/>
          <a:p>
            <a:r>
              <a:rPr lang="en-GB" dirty="0" smtClean="0"/>
              <a:t>Important to protect the environment</a:t>
            </a:r>
          </a:p>
          <a:p>
            <a:pPr marL="0" indent="0">
              <a:buNone/>
            </a:pPr>
            <a:endParaRPr lang="en-GB" dirty="0" smtClean="0"/>
          </a:p>
          <a:p>
            <a:pPr marL="0" indent="0">
              <a:buNone/>
            </a:pPr>
            <a:r>
              <a:rPr lang="en-GB" dirty="0" smtClean="0"/>
              <a:t>1) minimise waste </a:t>
            </a:r>
          </a:p>
          <a:p>
            <a:pPr marL="0" indent="0">
              <a:buNone/>
            </a:pPr>
            <a:r>
              <a:rPr lang="en-GB" dirty="0" smtClean="0"/>
              <a:t>2) avoid toxic substances </a:t>
            </a:r>
          </a:p>
          <a:p>
            <a:pPr marL="0" indent="0">
              <a:buNone/>
            </a:pPr>
            <a:r>
              <a:rPr lang="en-GB" dirty="0" smtClean="0"/>
              <a:t>3) design </a:t>
            </a:r>
            <a:r>
              <a:rPr lang="en-GB" dirty="0" err="1" smtClean="0"/>
              <a:t>biogradable</a:t>
            </a:r>
            <a:r>
              <a:rPr lang="en-GB" dirty="0" smtClean="0"/>
              <a:t> products</a:t>
            </a:r>
          </a:p>
          <a:p>
            <a:pPr marL="0" indent="0">
              <a:buNone/>
            </a:pPr>
            <a:endParaRPr lang="en-GB" dirty="0" smtClean="0"/>
          </a:p>
          <a:p>
            <a:r>
              <a:rPr lang="en-GB" dirty="0" smtClean="0"/>
              <a:t>Historically, chemical plants were near the coast, so that waste could go into the sea</a:t>
            </a:r>
          </a:p>
          <a:p>
            <a:pPr marL="0" indent="0">
              <a:buNone/>
            </a:pPr>
            <a:endParaRPr lang="en-GB" dirty="0" smtClean="0"/>
          </a:p>
          <a:p>
            <a:r>
              <a:rPr lang="en-GB" dirty="0" smtClean="0"/>
              <a:t>Companies now are accountable for their waste</a:t>
            </a:r>
          </a:p>
        </p:txBody>
      </p:sp>
    </p:spTree>
    <p:extLst>
      <p:ext uri="{BB962C8B-B14F-4D97-AF65-F5344CB8AC3E}">
        <p14:creationId xmlns:p14="http://schemas.microsoft.com/office/powerpoint/2010/main" val="3630885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mtClean="0"/>
              <a:t>Question</a:t>
            </a:r>
          </a:p>
        </p:txBody>
      </p:sp>
      <p:sp>
        <p:nvSpPr>
          <p:cNvPr id="22531" name="Rectangle 3"/>
          <p:cNvSpPr>
            <a:spLocks noGrp="1" noChangeArrowheads="1"/>
          </p:cNvSpPr>
          <p:nvPr>
            <p:ph type="body" idx="1"/>
          </p:nvPr>
        </p:nvSpPr>
        <p:spPr/>
        <p:txBody>
          <a:bodyPr/>
          <a:lstStyle/>
          <a:p>
            <a:pPr eaLnBrk="1" hangingPunct="1"/>
            <a:r>
              <a:rPr lang="en-US" altLang="en-US" smtClean="0"/>
              <a:t>Consider the following list</a:t>
            </a:r>
          </a:p>
          <a:p>
            <a:pPr eaLnBrk="1" hangingPunct="1"/>
            <a:r>
              <a:rPr lang="en-US" altLang="en-US" smtClean="0"/>
              <a:t>Air, ethane, ammonia, water, oil, benzene, coal, plastics, fertilizers, sulphuric acid, iron ore, natural gas, aluminium oxide, sodium hydroxide.</a:t>
            </a:r>
          </a:p>
          <a:p>
            <a:pPr eaLnBrk="1" hangingPunct="1"/>
            <a:r>
              <a:rPr lang="en-US" altLang="en-US" smtClean="0"/>
              <a:t>Which of the above can be classified as a raw material?</a:t>
            </a:r>
            <a:endParaRPr lang="en-GB" altLang="en-US" smtClean="0"/>
          </a:p>
        </p:txBody>
      </p:sp>
    </p:spTree>
    <p:extLst>
      <p:ext uri="{BB962C8B-B14F-4D97-AF65-F5344CB8AC3E}">
        <p14:creationId xmlns:p14="http://schemas.microsoft.com/office/powerpoint/2010/main" val="3393371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Calculations from Equations</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10172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Calculations involving mass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49066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Calculations involving solutions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16751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Calculations involving volumes and concentrations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961640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Calculations involving masses, volumes and concentrations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80849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Calculations involving excess reactant </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576846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pPr eaLnBrk="1" hangingPunct="1"/>
            <a:r>
              <a:rPr lang="en-GB" altLang="en-US" smtClean="0"/>
              <a:t>Excess Calculations</a:t>
            </a:r>
          </a:p>
        </p:txBody>
      </p:sp>
      <p:pic>
        <p:nvPicPr>
          <p:cNvPr id="2051" name="Picture 6" descr="reaction on balanc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47850" y="1773238"/>
            <a:ext cx="4895850" cy="4552950"/>
          </a:xfrm>
          <a:noFill/>
        </p:spPr>
      </p:pic>
    </p:spTree>
    <p:extLst>
      <p:ext uri="{BB962C8B-B14F-4D97-AF65-F5344CB8AC3E}">
        <p14:creationId xmlns:p14="http://schemas.microsoft.com/office/powerpoint/2010/main" val="27821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p:txBody>
          <a:bodyPr/>
          <a:lstStyle/>
          <a:p>
            <a:pPr eaLnBrk="1" hangingPunct="1"/>
            <a:endParaRPr lang="en-US" altLang="en-US" smtClean="0"/>
          </a:p>
        </p:txBody>
      </p:sp>
      <p:pic>
        <p:nvPicPr>
          <p:cNvPr id="2051" name="Picture 5" descr="mini-8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6" y="-88900"/>
            <a:ext cx="9540875"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ctrTitle"/>
          </p:nvPr>
        </p:nvSpPr>
        <p:spPr>
          <a:xfrm>
            <a:off x="2208213" y="188914"/>
            <a:ext cx="7772400" cy="1470025"/>
          </a:xfrm>
        </p:spPr>
        <p:txBody>
          <a:bodyPr/>
          <a:lstStyle/>
          <a:p>
            <a:pPr eaLnBrk="1" hangingPunct="1"/>
            <a:r>
              <a:rPr lang="en-GB" altLang="en-US" smtClean="0">
                <a:solidFill>
                  <a:srgbClr val="FFFF00"/>
                </a:solidFill>
              </a:rPr>
              <a:t>The Chemical Industry</a:t>
            </a:r>
          </a:p>
        </p:txBody>
      </p:sp>
    </p:spTree>
    <p:extLst>
      <p:ext uri="{BB962C8B-B14F-4D97-AF65-F5344CB8AC3E}">
        <p14:creationId xmlns:p14="http://schemas.microsoft.com/office/powerpoint/2010/main" val="3650693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mtClean="0"/>
              <a:t>Excess Calculations</a:t>
            </a:r>
          </a:p>
        </p:txBody>
      </p:sp>
      <p:pic>
        <p:nvPicPr>
          <p:cNvPr id="3075" name="Picture 3" descr="reaction on balanc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47850" y="1773238"/>
            <a:ext cx="4895850" cy="4552950"/>
          </a:xfrm>
          <a:noFill/>
        </p:spPr>
      </p:pic>
      <p:sp>
        <p:nvSpPr>
          <p:cNvPr id="3076" name="Text Box 4"/>
          <p:cNvSpPr txBox="1">
            <a:spLocks noChangeArrowheads="1"/>
          </p:cNvSpPr>
          <p:nvPr/>
        </p:nvSpPr>
        <p:spPr bwMode="auto">
          <a:xfrm>
            <a:off x="7464426" y="1989138"/>
            <a:ext cx="2519363"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a:t>Consider a reaction between marble chips and hydrochloric acid. </a:t>
            </a:r>
          </a:p>
          <a:p>
            <a:pPr eaLnBrk="1" hangingPunct="1"/>
            <a:r>
              <a:rPr lang="en-GB" altLang="en-US"/>
              <a:t>At the end of the reaction, why are the marble chips left behind?</a:t>
            </a:r>
          </a:p>
          <a:p>
            <a:pPr eaLnBrk="1" hangingPunct="1"/>
            <a:endParaRPr lang="en-GB" altLang="en-US" b="1"/>
          </a:p>
          <a:p>
            <a:pPr eaLnBrk="1" hangingPunct="1"/>
            <a:r>
              <a:rPr lang="en-GB" altLang="en-US" b="1"/>
              <a:t>It must be that they are in excess i.e. all of the acid has reacted and there’s no more left to react with the chips.</a:t>
            </a:r>
          </a:p>
        </p:txBody>
      </p:sp>
    </p:spTree>
    <p:extLst>
      <p:ext uri="{BB962C8B-B14F-4D97-AF65-F5344CB8AC3E}">
        <p14:creationId xmlns:p14="http://schemas.microsoft.com/office/powerpoint/2010/main" val="823704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mtClean="0"/>
              <a:t>Example 1</a:t>
            </a:r>
          </a:p>
        </p:txBody>
      </p:sp>
      <p:sp>
        <p:nvSpPr>
          <p:cNvPr id="4099" name="Rectangle 3"/>
          <p:cNvSpPr>
            <a:spLocks noGrp="1" noChangeArrowheads="1"/>
          </p:cNvSpPr>
          <p:nvPr>
            <p:ph type="body" idx="1"/>
          </p:nvPr>
        </p:nvSpPr>
        <p:spPr/>
        <p:txBody>
          <a:bodyPr/>
          <a:lstStyle/>
          <a:p>
            <a:pPr eaLnBrk="1" hangingPunct="1"/>
            <a:r>
              <a:rPr lang="en-GB" altLang="en-US" smtClean="0"/>
              <a:t>How much carbon dioxide is evolved if 50g of calcium carbonate is reacted with 100ml of 1moll</a:t>
            </a:r>
            <a:r>
              <a:rPr lang="en-GB" altLang="en-US" baseline="30000" smtClean="0"/>
              <a:t>-1</a:t>
            </a:r>
            <a:r>
              <a:rPr lang="en-GB" altLang="en-US" smtClean="0"/>
              <a:t> Hydrochloric acid?</a:t>
            </a:r>
          </a:p>
        </p:txBody>
      </p:sp>
    </p:spTree>
    <p:extLst>
      <p:ext uri="{BB962C8B-B14F-4D97-AF65-F5344CB8AC3E}">
        <p14:creationId xmlns:p14="http://schemas.microsoft.com/office/powerpoint/2010/main" val="4093913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mtClean="0"/>
              <a:t>Example 1</a:t>
            </a:r>
          </a:p>
        </p:txBody>
      </p:sp>
      <p:sp>
        <p:nvSpPr>
          <p:cNvPr id="5123" name="Rectangle 3"/>
          <p:cNvSpPr>
            <a:spLocks noGrp="1" noChangeArrowheads="1"/>
          </p:cNvSpPr>
          <p:nvPr>
            <p:ph type="body" idx="1"/>
          </p:nvPr>
        </p:nvSpPr>
        <p:spPr/>
        <p:txBody>
          <a:bodyPr/>
          <a:lstStyle/>
          <a:p>
            <a:pPr eaLnBrk="1" hangingPunct="1"/>
            <a:r>
              <a:rPr lang="en-GB" altLang="en-US" smtClean="0"/>
              <a:t>How much carbon dioxide is evolved if 50g of calcium carbonate is reacted with 100ml of 1moll</a:t>
            </a:r>
            <a:r>
              <a:rPr lang="en-GB" altLang="en-US" baseline="30000" smtClean="0"/>
              <a:t>-1</a:t>
            </a:r>
            <a:r>
              <a:rPr lang="en-GB" altLang="en-US" smtClean="0"/>
              <a:t> Hydrochloric acid?</a:t>
            </a:r>
          </a:p>
          <a:p>
            <a:pPr eaLnBrk="1" hangingPunct="1"/>
            <a:r>
              <a:rPr lang="en-GB" altLang="en-US" b="1" smtClean="0"/>
              <a:t>CaCO</a:t>
            </a:r>
            <a:r>
              <a:rPr lang="en-GB" altLang="en-US" b="1" baseline="-25000" smtClean="0"/>
              <a:t>3</a:t>
            </a:r>
            <a:r>
              <a:rPr lang="en-GB" altLang="en-US" b="1" smtClean="0"/>
              <a:t> +  2HCl  </a:t>
            </a:r>
            <a:r>
              <a:rPr lang="en-GB" altLang="en-US" b="1" smtClean="0">
                <a:sym typeface="Wingdings" panose="05000000000000000000" pitchFamily="2" charset="2"/>
              </a:rPr>
              <a:t></a:t>
            </a:r>
            <a:r>
              <a:rPr lang="en-GB" altLang="en-US" b="1" smtClean="0"/>
              <a:t> CaCl</a:t>
            </a:r>
            <a:r>
              <a:rPr lang="en-GB" altLang="en-US" b="1" baseline="-25000" smtClean="0"/>
              <a:t>2</a:t>
            </a:r>
            <a:r>
              <a:rPr lang="en-GB" altLang="en-US" b="1" smtClean="0"/>
              <a:t> + CO</a:t>
            </a:r>
            <a:r>
              <a:rPr lang="en-GB" altLang="en-US" b="1" baseline="-25000" smtClean="0"/>
              <a:t>2</a:t>
            </a:r>
            <a:r>
              <a:rPr lang="en-GB" altLang="en-US" b="1" smtClean="0"/>
              <a:t> +  H</a:t>
            </a:r>
            <a:r>
              <a:rPr lang="en-GB" altLang="en-US" b="1" baseline="-25000" smtClean="0"/>
              <a:t>2</a:t>
            </a:r>
            <a:r>
              <a:rPr lang="en-GB" altLang="en-US" b="1" smtClean="0"/>
              <a:t>O</a:t>
            </a:r>
          </a:p>
          <a:p>
            <a:pPr eaLnBrk="1" hangingPunct="1"/>
            <a:r>
              <a:rPr lang="en-GB" altLang="en-US" sz="2400" b="1"/>
              <a:t>50g    	  100ml, 1moll</a:t>
            </a:r>
            <a:r>
              <a:rPr lang="en-GB" altLang="en-US" sz="2400" b="1" baseline="30000"/>
              <a:t>-1</a:t>
            </a:r>
          </a:p>
        </p:txBody>
      </p:sp>
    </p:spTree>
    <p:extLst>
      <p:ext uri="{BB962C8B-B14F-4D97-AF65-F5344CB8AC3E}">
        <p14:creationId xmlns:p14="http://schemas.microsoft.com/office/powerpoint/2010/main" val="3710261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Example 1</a:t>
            </a:r>
          </a:p>
        </p:txBody>
      </p:sp>
      <p:sp>
        <p:nvSpPr>
          <p:cNvPr id="6147" name="Rectangle 3"/>
          <p:cNvSpPr>
            <a:spLocks noGrp="1" noChangeArrowheads="1"/>
          </p:cNvSpPr>
          <p:nvPr>
            <p:ph type="body" idx="1"/>
          </p:nvPr>
        </p:nvSpPr>
        <p:spPr/>
        <p:txBody>
          <a:bodyPr/>
          <a:lstStyle/>
          <a:p>
            <a:pPr eaLnBrk="1" hangingPunct="1"/>
            <a:r>
              <a:rPr lang="en-GB" altLang="en-US" smtClean="0"/>
              <a:t>How much carbon dioxide is evolved if 50g of calcium carbonate is reacted with 100ml of 1moll</a:t>
            </a:r>
            <a:r>
              <a:rPr lang="en-GB" altLang="en-US" baseline="30000" smtClean="0"/>
              <a:t>-1</a:t>
            </a:r>
            <a:r>
              <a:rPr lang="en-GB" altLang="en-US" smtClean="0"/>
              <a:t> Hydrochloric acid?</a:t>
            </a:r>
          </a:p>
          <a:p>
            <a:pPr eaLnBrk="1" hangingPunct="1"/>
            <a:r>
              <a:rPr lang="en-GB" altLang="en-US" b="1" smtClean="0"/>
              <a:t>CaCO</a:t>
            </a:r>
            <a:r>
              <a:rPr lang="en-GB" altLang="en-US" b="1" baseline="-25000" smtClean="0"/>
              <a:t>3</a:t>
            </a:r>
            <a:r>
              <a:rPr lang="en-GB" altLang="en-US" b="1" smtClean="0"/>
              <a:t> +  2HCl  </a:t>
            </a:r>
            <a:r>
              <a:rPr lang="en-GB" altLang="en-US" b="1" smtClean="0">
                <a:sym typeface="Wingdings" panose="05000000000000000000" pitchFamily="2" charset="2"/>
              </a:rPr>
              <a:t></a:t>
            </a:r>
            <a:r>
              <a:rPr lang="en-GB" altLang="en-US" b="1" smtClean="0"/>
              <a:t> CaCl</a:t>
            </a:r>
            <a:r>
              <a:rPr lang="en-GB" altLang="en-US" b="1" baseline="-25000" smtClean="0"/>
              <a:t>2</a:t>
            </a:r>
            <a:r>
              <a:rPr lang="en-GB" altLang="en-US" b="1" smtClean="0"/>
              <a:t> + CO</a:t>
            </a:r>
            <a:r>
              <a:rPr lang="en-GB" altLang="en-US" b="1" baseline="-25000" smtClean="0"/>
              <a:t>2</a:t>
            </a:r>
            <a:r>
              <a:rPr lang="en-GB" altLang="en-US" b="1" smtClean="0"/>
              <a:t> +  H</a:t>
            </a:r>
            <a:r>
              <a:rPr lang="en-GB" altLang="en-US" b="1" baseline="-25000" smtClean="0"/>
              <a:t>2</a:t>
            </a:r>
            <a:r>
              <a:rPr lang="en-GB" altLang="en-US" b="1" smtClean="0"/>
              <a:t>O</a:t>
            </a:r>
          </a:p>
          <a:p>
            <a:pPr eaLnBrk="1" hangingPunct="1"/>
            <a:r>
              <a:rPr lang="en-GB" altLang="en-US" sz="2400" b="1"/>
              <a:t>50g                  100ml, 1moll</a:t>
            </a:r>
            <a:r>
              <a:rPr lang="en-GB" altLang="en-US" sz="2400" b="1" baseline="30000"/>
              <a:t>-1</a:t>
            </a:r>
          </a:p>
          <a:p>
            <a:pPr eaLnBrk="1" hangingPunct="1"/>
            <a:r>
              <a:rPr lang="en-GB" altLang="en-US" sz="2400" b="1"/>
              <a:t>Moles= 0.5      Moles = 0.1</a:t>
            </a:r>
          </a:p>
        </p:txBody>
      </p:sp>
    </p:spTree>
    <p:extLst>
      <p:ext uri="{BB962C8B-B14F-4D97-AF65-F5344CB8AC3E}">
        <p14:creationId xmlns:p14="http://schemas.microsoft.com/office/powerpoint/2010/main" val="371357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ltLang="en-US" smtClean="0"/>
          </a:p>
        </p:txBody>
      </p:sp>
      <p:sp>
        <p:nvSpPr>
          <p:cNvPr id="7171" name="Rectangle 3"/>
          <p:cNvSpPr>
            <a:spLocks noGrp="1" noChangeArrowheads="1"/>
          </p:cNvSpPr>
          <p:nvPr>
            <p:ph type="body" idx="1"/>
          </p:nvPr>
        </p:nvSpPr>
        <p:spPr/>
        <p:txBody>
          <a:bodyPr/>
          <a:lstStyle/>
          <a:p>
            <a:pPr eaLnBrk="1" hangingPunct="1"/>
            <a:r>
              <a:rPr lang="en-GB" altLang="en-US" smtClean="0"/>
              <a:t>According to the balanced equation, 0.5moles CaCO</a:t>
            </a:r>
            <a:r>
              <a:rPr lang="en-GB" altLang="en-US" baseline="-25000" smtClean="0"/>
              <a:t>3</a:t>
            </a:r>
            <a:r>
              <a:rPr lang="en-GB" altLang="en-US" smtClean="0"/>
              <a:t>  would react with 1mole of HCl. Clearly, the CaCO</a:t>
            </a:r>
            <a:r>
              <a:rPr lang="en-GB" altLang="en-US" baseline="-25000" smtClean="0"/>
              <a:t>3</a:t>
            </a:r>
            <a:r>
              <a:rPr lang="en-GB" altLang="en-US" smtClean="0"/>
              <a:t> is in excess. Therefore, we ignore it and use the moles of HCl to calculate the amount of CO</a:t>
            </a:r>
            <a:r>
              <a:rPr lang="en-GB" altLang="en-US" baseline="-25000" smtClean="0"/>
              <a:t>2</a:t>
            </a:r>
            <a:r>
              <a:rPr lang="en-GB" altLang="en-US" smtClean="0"/>
              <a:t> produced. </a:t>
            </a:r>
          </a:p>
        </p:txBody>
      </p:sp>
    </p:spTree>
    <p:extLst>
      <p:ext uri="{BB962C8B-B14F-4D97-AF65-F5344CB8AC3E}">
        <p14:creationId xmlns:p14="http://schemas.microsoft.com/office/powerpoint/2010/main" val="19009695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ltLang="en-US" smtClean="0"/>
          </a:p>
        </p:txBody>
      </p:sp>
      <p:sp>
        <p:nvSpPr>
          <p:cNvPr id="8195" name="Rectangle 3"/>
          <p:cNvSpPr>
            <a:spLocks noGrp="1" noChangeArrowheads="1"/>
          </p:cNvSpPr>
          <p:nvPr>
            <p:ph type="body" idx="1"/>
          </p:nvPr>
        </p:nvSpPr>
        <p:spPr/>
        <p:txBody>
          <a:bodyPr/>
          <a:lstStyle/>
          <a:p>
            <a:pPr eaLnBrk="1" hangingPunct="1"/>
            <a:r>
              <a:rPr lang="en-GB" altLang="en-US" b="1" smtClean="0"/>
              <a:t>CaCO</a:t>
            </a:r>
            <a:r>
              <a:rPr lang="en-GB" altLang="en-US" b="1" baseline="-25000" smtClean="0"/>
              <a:t>3</a:t>
            </a:r>
            <a:r>
              <a:rPr lang="en-GB" altLang="en-US" b="1" smtClean="0"/>
              <a:t> +  2HCl  </a:t>
            </a:r>
            <a:r>
              <a:rPr lang="en-GB" altLang="en-US" b="1" smtClean="0">
                <a:sym typeface="Wingdings" panose="05000000000000000000" pitchFamily="2" charset="2"/>
              </a:rPr>
              <a:t></a:t>
            </a:r>
            <a:r>
              <a:rPr lang="en-GB" altLang="en-US" b="1" smtClean="0"/>
              <a:t> CaCl</a:t>
            </a:r>
            <a:r>
              <a:rPr lang="en-GB" altLang="en-US" b="1" baseline="-25000" smtClean="0"/>
              <a:t>2</a:t>
            </a:r>
            <a:r>
              <a:rPr lang="en-GB" altLang="en-US" b="1" smtClean="0"/>
              <a:t> + CO</a:t>
            </a:r>
            <a:r>
              <a:rPr lang="en-GB" altLang="en-US" b="1" baseline="-25000" smtClean="0"/>
              <a:t>2</a:t>
            </a:r>
            <a:r>
              <a:rPr lang="en-GB" altLang="en-US" b="1" smtClean="0"/>
              <a:t> +  H</a:t>
            </a:r>
            <a:r>
              <a:rPr lang="en-GB" altLang="en-US" b="1" baseline="-25000" smtClean="0"/>
              <a:t>2</a:t>
            </a:r>
            <a:r>
              <a:rPr lang="en-GB" altLang="en-US" b="1" smtClean="0"/>
              <a:t>O</a:t>
            </a:r>
          </a:p>
          <a:p>
            <a:pPr eaLnBrk="1" hangingPunct="1"/>
            <a:endParaRPr lang="en-GB" altLang="en-US" b="1" smtClean="0"/>
          </a:p>
          <a:p>
            <a:pPr eaLnBrk="1" hangingPunct="1">
              <a:buFontTx/>
              <a:buNone/>
            </a:pPr>
            <a:r>
              <a:rPr lang="en-GB" altLang="en-US" b="1" smtClean="0"/>
              <a:t>                    2 moles </a:t>
            </a:r>
            <a:r>
              <a:rPr lang="en-GB" altLang="en-US" b="1" smtClean="0">
                <a:sym typeface="Wingdings" panose="05000000000000000000" pitchFamily="2" charset="2"/>
              </a:rPr>
              <a:t> 1 mole</a:t>
            </a:r>
          </a:p>
          <a:p>
            <a:pPr eaLnBrk="1" hangingPunct="1">
              <a:buFontTx/>
              <a:buNone/>
            </a:pPr>
            <a:r>
              <a:rPr lang="en-GB" altLang="en-US" b="1" smtClean="0">
                <a:sym typeface="Wingdings" panose="05000000000000000000" pitchFamily="2" charset="2"/>
              </a:rPr>
              <a:t>		            0.1 moles  0.05 moles</a:t>
            </a:r>
          </a:p>
          <a:p>
            <a:pPr eaLnBrk="1" hangingPunct="1">
              <a:buFontTx/>
              <a:buNone/>
            </a:pPr>
            <a:endParaRPr lang="en-GB" altLang="en-US" b="1" smtClean="0">
              <a:sym typeface="Wingdings" panose="05000000000000000000" pitchFamily="2" charset="2"/>
            </a:endParaRPr>
          </a:p>
          <a:p>
            <a:pPr eaLnBrk="1" hangingPunct="1">
              <a:buFontTx/>
              <a:buNone/>
            </a:pPr>
            <a:r>
              <a:rPr lang="en-GB" altLang="en-US" b="1" smtClean="0">
                <a:sym typeface="Wingdings" panose="05000000000000000000" pitchFamily="2" charset="2"/>
              </a:rPr>
              <a:t>0.05 moles of CO</a:t>
            </a:r>
            <a:r>
              <a:rPr lang="en-GB" altLang="en-US" b="1" baseline="-25000" smtClean="0">
                <a:sym typeface="Wingdings" panose="05000000000000000000" pitchFamily="2" charset="2"/>
              </a:rPr>
              <a:t>2</a:t>
            </a:r>
            <a:r>
              <a:rPr lang="en-GB" altLang="en-US" b="1" smtClean="0">
                <a:sym typeface="Wingdings" panose="05000000000000000000" pitchFamily="2" charset="2"/>
              </a:rPr>
              <a:t> = ?</a:t>
            </a:r>
            <a:endParaRPr lang="en-GB" altLang="en-US" b="1" smtClean="0"/>
          </a:p>
        </p:txBody>
      </p:sp>
    </p:spTree>
    <p:extLst>
      <p:ext uri="{BB962C8B-B14F-4D97-AF65-F5344CB8AC3E}">
        <p14:creationId xmlns:p14="http://schemas.microsoft.com/office/powerpoint/2010/main" val="2539037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905000" y="0"/>
            <a:ext cx="8763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latin typeface="Comic Sans MS" panose="030F0702030302020204" pitchFamily="66" charset="0"/>
              </a:rPr>
              <a:t>2. A piece of magnesium weighing 0.6g was added to 40ml of 2mol/l hydrochloric acid.</a:t>
            </a:r>
          </a:p>
        </p:txBody>
      </p:sp>
      <p:sp>
        <p:nvSpPr>
          <p:cNvPr id="11267" name="Rectangle 3"/>
          <p:cNvSpPr>
            <a:spLocks noChangeArrowheads="1"/>
          </p:cNvSpPr>
          <p:nvPr/>
        </p:nvSpPr>
        <p:spPr bwMode="auto">
          <a:xfrm>
            <a:off x="2743200" y="1905000"/>
            <a:ext cx="640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solidFill>
                  <a:srgbClr val="FF3300"/>
                </a:solidFill>
                <a:latin typeface="Comic Sans MS" panose="030F0702030302020204" pitchFamily="66" charset="0"/>
              </a:rPr>
              <a:t>Mg  + 2HCl   </a:t>
            </a:r>
            <a:r>
              <a:rPr lang="en-GB" altLang="en-US" sz="3200" b="1">
                <a:solidFill>
                  <a:srgbClr val="FF3300"/>
                </a:solidFill>
                <a:latin typeface="Comic Sans MS" panose="030F0702030302020204" pitchFamily="66" charset="0"/>
                <a:sym typeface="Wingdings" panose="05000000000000000000" pitchFamily="2" charset="2"/>
              </a:rPr>
              <a:t>  MgCl</a:t>
            </a:r>
            <a:r>
              <a:rPr lang="en-GB" altLang="en-US" sz="3200" b="1" baseline="-25000">
                <a:solidFill>
                  <a:srgbClr val="FF3300"/>
                </a:solidFill>
                <a:latin typeface="Comic Sans MS" panose="030F0702030302020204" pitchFamily="66" charset="0"/>
                <a:sym typeface="Wingdings" panose="05000000000000000000" pitchFamily="2" charset="2"/>
              </a:rPr>
              <a:t>2</a:t>
            </a:r>
            <a:r>
              <a:rPr lang="en-GB" altLang="en-US" sz="3200" b="1">
                <a:solidFill>
                  <a:srgbClr val="FF3300"/>
                </a:solidFill>
                <a:latin typeface="Comic Sans MS" panose="030F0702030302020204" pitchFamily="66" charset="0"/>
                <a:sym typeface="Wingdings" panose="05000000000000000000" pitchFamily="2" charset="2"/>
              </a:rPr>
              <a:t>  + H</a:t>
            </a:r>
            <a:r>
              <a:rPr lang="en-GB" altLang="en-US" sz="3200" b="1" baseline="-25000">
                <a:solidFill>
                  <a:srgbClr val="FF3300"/>
                </a:solidFill>
                <a:latin typeface="Comic Sans MS" panose="030F0702030302020204" pitchFamily="66" charset="0"/>
                <a:sym typeface="Wingdings" panose="05000000000000000000" pitchFamily="2" charset="2"/>
              </a:rPr>
              <a:t>2</a:t>
            </a:r>
            <a:r>
              <a:rPr lang="en-GB" altLang="en-US" sz="3200" b="1">
                <a:solidFill>
                  <a:srgbClr val="FF3300"/>
                </a:solidFill>
                <a:latin typeface="Comic Sans MS" panose="030F0702030302020204" pitchFamily="66" charset="0"/>
                <a:sym typeface="Wingdings" panose="05000000000000000000" pitchFamily="2" charset="2"/>
              </a:rPr>
              <a:t>  </a:t>
            </a:r>
            <a:endParaRPr lang="en-GB" altLang="en-US" sz="3200" b="1">
              <a:solidFill>
                <a:schemeClr val="accent2"/>
              </a:solidFill>
              <a:latin typeface="Comic Sans MS" panose="030F0702030302020204" pitchFamily="66" charset="0"/>
            </a:endParaRPr>
          </a:p>
        </p:txBody>
      </p:sp>
      <p:sp>
        <p:nvSpPr>
          <p:cNvPr id="11268" name="Rectangle 4"/>
          <p:cNvSpPr>
            <a:spLocks noChangeArrowheads="1"/>
          </p:cNvSpPr>
          <p:nvPr/>
        </p:nvSpPr>
        <p:spPr bwMode="auto">
          <a:xfrm>
            <a:off x="1828800" y="3962400"/>
            <a:ext cx="8610600" cy="1981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lphaLcParenBoth"/>
            </a:pPr>
            <a:r>
              <a:rPr lang="en-GB" altLang="en-US" sz="2800" b="1">
                <a:solidFill>
                  <a:srgbClr val="FF3300"/>
                </a:solidFill>
                <a:latin typeface="Comic Sans MS" panose="030F0702030302020204" pitchFamily="66" charset="0"/>
              </a:rPr>
              <a:t>Which reactant is in excess?</a:t>
            </a:r>
          </a:p>
          <a:p>
            <a:pPr eaLnBrk="1" hangingPunct="1">
              <a:buFontTx/>
              <a:buAutoNum type="alphaLcParenBoth"/>
            </a:pPr>
            <a:endParaRPr lang="en-GB" altLang="en-US" sz="2800" b="1">
              <a:solidFill>
                <a:schemeClr val="accent2"/>
              </a:solidFill>
              <a:latin typeface="Comic Sans MS" panose="030F0702030302020204" pitchFamily="66" charset="0"/>
            </a:endParaRPr>
          </a:p>
          <a:p>
            <a:pPr eaLnBrk="1" hangingPunct="1">
              <a:buFontTx/>
              <a:buAutoNum type="alphaLcParenBoth"/>
            </a:pPr>
            <a:r>
              <a:rPr lang="en-GB" altLang="en-US" sz="2800" b="1">
                <a:solidFill>
                  <a:schemeClr val="accent2"/>
                </a:solidFill>
                <a:latin typeface="Comic Sans MS" panose="030F0702030302020204" pitchFamily="66" charset="0"/>
              </a:rPr>
              <a:t>Calculate the mass of magnesium chloride formed.</a:t>
            </a:r>
          </a:p>
        </p:txBody>
      </p:sp>
    </p:spTree>
    <p:extLst>
      <p:ext uri="{BB962C8B-B14F-4D97-AF65-F5344CB8AC3E}">
        <p14:creationId xmlns:p14="http://schemas.microsoft.com/office/powerpoint/2010/main" val="515745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905000" y="0"/>
            <a:ext cx="8763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latin typeface="Comic Sans MS" panose="030F0702030302020204" pitchFamily="66" charset="0"/>
              </a:rPr>
              <a:t>3.  2.6g of Zinc was added to 30ml of 1mol/l copper(II) sulphate</a:t>
            </a:r>
          </a:p>
        </p:txBody>
      </p:sp>
      <p:sp>
        <p:nvSpPr>
          <p:cNvPr id="12291" name="Rectangle 3"/>
          <p:cNvSpPr>
            <a:spLocks noChangeArrowheads="1"/>
          </p:cNvSpPr>
          <p:nvPr/>
        </p:nvSpPr>
        <p:spPr bwMode="auto">
          <a:xfrm>
            <a:off x="2362200" y="1905000"/>
            <a:ext cx="6934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solidFill>
                  <a:srgbClr val="FF3300"/>
                </a:solidFill>
                <a:latin typeface="Comic Sans MS" panose="030F0702030302020204" pitchFamily="66" charset="0"/>
              </a:rPr>
              <a:t>Zn  + CuSO</a:t>
            </a:r>
            <a:r>
              <a:rPr lang="en-GB" altLang="en-US" sz="3200" b="1" baseline="-25000">
                <a:solidFill>
                  <a:srgbClr val="FF3300"/>
                </a:solidFill>
                <a:latin typeface="Comic Sans MS" panose="030F0702030302020204" pitchFamily="66" charset="0"/>
              </a:rPr>
              <a:t>4</a:t>
            </a:r>
            <a:r>
              <a:rPr lang="en-GB" altLang="en-US" sz="3200" b="1">
                <a:solidFill>
                  <a:srgbClr val="FF3300"/>
                </a:solidFill>
                <a:latin typeface="Comic Sans MS" panose="030F0702030302020204" pitchFamily="66" charset="0"/>
              </a:rPr>
              <a:t>   </a:t>
            </a:r>
            <a:r>
              <a:rPr lang="en-GB" altLang="en-US" sz="3200" b="1">
                <a:solidFill>
                  <a:srgbClr val="FF3300"/>
                </a:solidFill>
                <a:latin typeface="Comic Sans MS" panose="030F0702030302020204" pitchFamily="66" charset="0"/>
                <a:sym typeface="Wingdings" panose="05000000000000000000" pitchFamily="2" charset="2"/>
              </a:rPr>
              <a:t>  ZnSO</a:t>
            </a:r>
            <a:r>
              <a:rPr lang="en-GB" altLang="en-US" sz="3200" b="1" baseline="-25000">
                <a:solidFill>
                  <a:srgbClr val="FF3300"/>
                </a:solidFill>
                <a:latin typeface="Comic Sans MS" panose="030F0702030302020204" pitchFamily="66" charset="0"/>
                <a:sym typeface="Wingdings" panose="05000000000000000000" pitchFamily="2" charset="2"/>
              </a:rPr>
              <a:t>4</a:t>
            </a:r>
            <a:r>
              <a:rPr lang="en-GB" altLang="en-US" sz="3200" b="1">
                <a:solidFill>
                  <a:srgbClr val="FF3300"/>
                </a:solidFill>
                <a:latin typeface="Comic Sans MS" panose="030F0702030302020204" pitchFamily="66" charset="0"/>
                <a:sym typeface="Wingdings" panose="05000000000000000000" pitchFamily="2" charset="2"/>
              </a:rPr>
              <a:t>  + Cu  </a:t>
            </a:r>
            <a:endParaRPr lang="en-GB" altLang="en-US" sz="3200" b="1">
              <a:solidFill>
                <a:schemeClr val="accent2"/>
              </a:solidFill>
              <a:latin typeface="Comic Sans MS" panose="030F0702030302020204" pitchFamily="66" charset="0"/>
            </a:endParaRPr>
          </a:p>
        </p:txBody>
      </p:sp>
      <p:sp>
        <p:nvSpPr>
          <p:cNvPr id="12292" name="Rectangle 4"/>
          <p:cNvSpPr>
            <a:spLocks noChangeArrowheads="1"/>
          </p:cNvSpPr>
          <p:nvPr/>
        </p:nvSpPr>
        <p:spPr bwMode="auto">
          <a:xfrm>
            <a:off x="1828800" y="3962400"/>
            <a:ext cx="8610600" cy="1981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lphaLcParenBoth"/>
            </a:pPr>
            <a:r>
              <a:rPr lang="en-GB" altLang="en-US" sz="2800" b="1">
                <a:solidFill>
                  <a:srgbClr val="FF3300"/>
                </a:solidFill>
                <a:latin typeface="Comic Sans MS" panose="030F0702030302020204" pitchFamily="66" charset="0"/>
              </a:rPr>
              <a:t>Show by calculation which reactant is in excess.</a:t>
            </a:r>
          </a:p>
          <a:p>
            <a:pPr eaLnBrk="1" hangingPunct="1">
              <a:buFontTx/>
              <a:buAutoNum type="alphaLcParenBoth"/>
            </a:pPr>
            <a:endParaRPr lang="en-GB" altLang="en-US" sz="2800" b="1">
              <a:solidFill>
                <a:schemeClr val="accent2"/>
              </a:solidFill>
              <a:latin typeface="Comic Sans MS" panose="030F0702030302020204" pitchFamily="66" charset="0"/>
            </a:endParaRPr>
          </a:p>
          <a:p>
            <a:pPr eaLnBrk="1" hangingPunct="1">
              <a:buFontTx/>
              <a:buAutoNum type="alphaLcParenBoth"/>
            </a:pPr>
            <a:r>
              <a:rPr lang="en-GB" altLang="en-US" sz="2800" b="1">
                <a:solidFill>
                  <a:schemeClr val="accent2"/>
                </a:solidFill>
                <a:latin typeface="Comic Sans MS" panose="030F0702030302020204" pitchFamily="66" charset="0"/>
              </a:rPr>
              <a:t>Calculate the mass of Cu produced.</a:t>
            </a:r>
          </a:p>
        </p:txBody>
      </p:sp>
    </p:spTree>
    <p:extLst>
      <p:ext uri="{BB962C8B-B14F-4D97-AF65-F5344CB8AC3E}">
        <p14:creationId xmlns:p14="http://schemas.microsoft.com/office/powerpoint/2010/main" val="343381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00" y="0"/>
            <a:ext cx="8763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latin typeface="Comic Sans MS" panose="030F0702030302020204" pitchFamily="66" charset="0"/>
              </a:rPr>
              <a:t>4.   20ml of 0.2mol/l lead(II)nitrate and 30ml of 1mol/l potassium iodide were mixed.</a:t>
            </a:r>
          </a:p>
        </p:txBody>
      </p:sp>
      <p:sp>
        <p:nvSpPr>
          <p:cNvPr id="13315" name="Rectangle 3"/>
          <p:cNvSpPr>
            <a:spLocks noChangeArrowheads="1"/>
          </p:cNvSpPr>
          <p:nvPr/>
        </p:nvSpPr>
        <p:spPr bwMode="auto">
          <a:xfrm>
            <a:off x="1905000" y="1905000"/>
            <a:ext cx="7391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solidFill>
                  <a:srgbClr val="FF3300"/>
                </a:solidFill>
                <a:latin typeface="Comic Sans MS" panose="030F0702030302020204" pitchFamily="66" charset="0"/>
              </a:rPr>
              <a:t>KI  + Pb(NO</a:t>
            </a:r>
            <a:r>
              <a:rPr lang="en-GB" altLang="en-US" sz="3200" b="1" baseline="-25000">
                <a:solidFill>
                  <a:srgbClr val="FF3300"/>
                </a:solidFill>
                <a:latin typeface="Comic Sans MS" panose="030F0702030302020204" pitchFamily="66" charset="0"/>
              </a:rPr>
              <a:t>3</a:t>
            </a:r>
            <a:r>
              <a:rPr lang="en-GB" altLang="en-US" sz="3200" b="1">
                <a:solidFill>
                  <a:srgbClr val="FF3300"/>
                </a:solidFill>
                <a:latin typeface="Comic Sans MS" panose="030F0702030302020204" pitchFamily="66" charset="0"/>
              </a:rPr>
              <a:t>)</a:t>
            </a:r>
            <a:r>
              <a:rPr lang="en-GB" altLang="en-US" sz="3200" b="1" baseline="-25000">
                <a:solidFill>
                  <a:srgbClr val="FF3300"/>
                </a:solidFill>
                <a:latin typeface="Comic Sans MS" panose="030F0702030302020204" pitchFamily="66" charset="0"/>
              </a:rPr>
              <a:t>2</a:t>
            </a:r>
            <a:r>
              <a:rPr lang="en-GB" altLang="en-US" sz="3200" b="1">
                <a:solidFill>
                  <a:srgbClr val="FF3300"/>
                </a:solidFill>
                <a:latin typeface="Comic Sans MS" panose="030F0702030302020204" pitchFamily="66" charset="0"/>
              </a:rPr>
              <a:t>   </a:t>
            </a:r>
            <a:r>
              <a:rPr lang="en-GB" altLang="en-US" sz="3200" b="1">
                <a:solidFill>
                  <a:srgbClr val="FF3300"/>
                </a:solidFill>
                <a:latin typeface="Comic Sans MS" panose="030F0702030302020204" pitchFamily="66" charset="0"/>
                <a:sym typeface="Wingdings" panose="05000000000000000000" pitchFamily="2" charset="2"/>
              </a:rPr>
              <a:t>  PbI</a:t>
            </a:r>
            <a:r>
              <a:rPr lang="en-GB" altLang="en-US" sz="3200" b="1" baseline="-25000">
                <a:solidFill>
                  <a:srgbClr val="FF3300"/>
                </a:solidFill>
                <a:latin typeface="Comic Sans MS" panose="030F0702030302020204" pitchFamily="66" charset="0"/>
                <a:sym typeface="Wingdings" panose="05000000000000000000" pitchFamily="2" charset="2"/>
              </a:rPr>
              <a:t>2</a:t>
            </a:r>
            <a:r>
              <a:rPr lang="en-GB" altLang="en-US" sz="3200" b="1">
                <a:solidFill>
                  <a:srgbClr val="FF3300"/>
                </a:solidFill>
                <a:latin typeface="Comic Sans MS" panose="030F0702030302020204" pitchFamily="66" charset="0"/>
                <a:sym typeface="Wingdings" panose="05000000000000000000" pitchFamily="2" charset="2"/>
              </a:rPr>
              <a:t>  + </a:t>
            </a:r>
            <a:r>
              <a:rPr lang="en-GB" altLang="en-US" sz="3200" b="1">
                <a:solidFill>
                  <a:srgbClr val="FF3300"/>
                </a:solidFill>
                <a:latin typeface="Comic Sans MS" panose="030F0702030302020204" pitchFamily="66" charset="0"/>
              </a:rPr>
              <a:t>KNO</a:t>
            </a:r>
            <a:r>
              <a:rPr lang="en-GB" altLang="en-US" sz="3200" b="1" baseline="-25000">
                <a:solidFill>
                  <a:srgbClr val="FF3300"/>
                </a:solidFill>
                <a:latin typeface="Comic Sans MS" panose="030F0702030302020204" pitchFamily="66" charset="0"/>
              </a:rPr>
              <a:t>3</a:t>
            </a:r>
          </a:p>
        </p:txBody>
      </p:sp>
      <p:sp>
        <p:nvSpPr>
          <p:cNvPr id="13316" name="Rectangle 4"/>
          <p:cNvSpPr>
            <a:spLocks noChangeArrowheads="1"/>
          </p:cNvSpPr>
          <p:nvPr/>
        </p:nvSpPr>
        <p:spPr bwMode="auto">
          <a:xfrm>
            <a:off x="1828800" y="3962400"/>
            <a:ext cx="8610600" cy="1981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lphaLcParenBoth"/>
            </a:pPr>
            <a:r>
              <a:rPr lang="en-GB" altLang="en-US" sz="2800" b="1">
                <a:solidFill>
                  <a:srgbClr val="FF3300"/>
                </a:solidFill>
                <a:latin typeface="Comic Sans MS" panose="030F0702030302020204" pitchFamily="66" charset="0"/>
              </a:rPr>
              <a:t>Show by calculation which reactant is in excess.</a:t>
            </a:r>
          </a:p>
          <a:p>
            <a:pPr eaLnBrk="1" hangingPunct="1">
              <a:buFontTx/>
              <a:buAutoNum type="alphaLcParenBoth"/>
            </a:pPr>
            <a:endParaRPr lang="en-GB" altLang="en-US" sz="2800" b="1">
              <a:solidFill>
                <a:schemeClr val="accent2"/>
              </a:solidFill>
              <a:latin typeface="Comic Sans MS" panose="030F0702030302020204" pitchFamily="66" charset="0"/>
            </a:endParaRPr>
          </a:p>
          <a:p>
            <a:pPr eaLnBrk="1" hangingPunct="1">
              <a:buFontTx/>
              <a:buAutoNum type="alphaLcParenBoth"/>
            </a:pPr>
            <a:r>
              <a:rPr lang="en-GB" altLang="en-US" sz="2800" b="1">
                <a:solidFill>
                  <a:schemeClr val="accent2"/>
                </a:solidFill>
                <a:latin typeface="Comic Sans MS" panose="030F0702030302020204" pitchFamily="66" charset="0"/>
              </a:rPr>
              <a:t>Calculate the mass of lead iodide produced.</a:t>
            </a:r>
          </a:p>
        </p:txBody>
      </p:sp>
    </p:spTree>
    <p:extLst>
      <p:ext uri="{BB962C8B-B14F-4D97-AF65-F5344CB8AC3E}">
        <p14:creationId xmlns:p14="http://schemas.microsoft.com/office/powerpoint/2010/main" val="1992002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Calculations involving gases (Molar volume)</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spTree>
    <p:extLst>
      <p:ext uri="{BB962C8B-B14F-4D97-AF65-F5344CB8AC3E}">
        <p14:creationId xmlns:p14="http://schemas.microsoft.com/office/powerpoint/2010/main" val="1212422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mtClean="0"/>
              <a:t>Learning Outcomes</a:t>
            </a:r>
          </a:p>
        </p:txBody>
      </p:sp>
      <p:sp>
        <p:nvSpPr>
          <p:cNvPr id="3075" name="Rectangle 3"/>
          <p:cNvSpPr>
            <a:spLocks noGrp="1" noChangeArrowheads="1"/>
          </p:cNvSpPr>
          <p:nvPr>
            <p:ph type="body" idx="1"/>
          </p:nvPr>
        </p:nvSpPr>
        <p:spPr/>
        <p:txBody>
          <a:bodyPr/>
          <a:lstStyle/>
          <a:p>
            <a:pPr eaLnBrk="1" hangingPunct="1"/>
            <a:r>
              <a:rPr lang="en-GB" altLang="en-US" smtClean="0"/>
              <a:t>The UK Chemical Industry</a:t>
            </a:r>
          </a:p>
          <a:p>
            <a:pPr eaLnBrk="1" hangingPunct="1"/>
            <a:r>
              <a:rPr lang="en-GB" altLang="en-US" smtClean="0"/>
              <a:t>The manufacturing process</a:t>
            </a:r>
          </a:p>
          <a:p>
            <a:pPr eaLnBrk="1" hangingPunct="1"/>
            <a:r>
              <a:rPr lang="en-GB" altLang="en-US" smtClean="0"/>
              <a:t>Aspects of chemical manufacturing</a:t>
            </a:r>
          </a:p>
          <a:p>
            <a:pPr eaLnBrk="1" hangingPunct="1"/>
            <a:r>
              <a:rPr lang="en-GB" altLang="en-US" smtClean="0"/>
              <a:t>Manufacturing a new product</a:t>
            </a:r>
          </a:p>
        </p:txBody>
      </p:sp>
      <p:pic>
        <p:nvPicPr>
          <p:cNvPr id="3076" name="Picture 4" descr="g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400676"/>
            <a:ext cx="40671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pfiz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4" y="5373688"/>
            <a:ext cx="233997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Eli%20Lilly%20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564" y="5414964"/>
            <a:ext cx="23145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254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mtClean="0"/>
              <a:t>Molar Volume</a:t>
            </a:r>
          </a:p>
        </p:txBody>
      </p:sp>
      <p:sp>
        <p:nvSpPr>
          <p:cNvPr id="13315" name="Rectangle 3"/>
          <p:cNvSpPr>
            <a:spLocks noGrp="1" noChangeArrowheads="1"/>
          </p:cNvSpPr>
          <p:nvPr>
            <p:ph type="body" idx="1"/>
          </p:nvPr>
        </p:nvSpPr>
        <p:spPr/>
        <p:txBody>
          <a:bodyPr/>
          <a:lstStyle/>
          <a:p>
            <a:pPr eaLnBrk="1" hangingPunct="1"/>
            <a:r>
              <a:rPr lang="en-GB" altLang="en-US" smtClean="0"/>
              <a:t>In general it is found that, at the same temperature and pressure, all gases have the</a:t>
            </a:r>
            <a:r>
              <a:rPr lang="en-GB" altLang="en-US" b="1" smtClean="0"/>
              <a:t> </a:t>
            </a:r>
            <a:r>
              <a:rPr lang="en-GB" altLang="en-US" b="1" smtClean="0">
                <a:solidFill>
                  <a:schemeClr val="accent2"/>
                </a:solidFill>
              </a:rPr>
              <a:t>same molar volume</a:t>
            </a:r>
            <a:r>
              <a:rPr lang="en-GB" altLang="en-US" smtClean="0"/>
              <a:t>. If, at a certain temperature, one mole of oxygen occupies 24 litre, then under the same conditions of temperature and pressure, all other gases will have the same molar volume of 24 litre. </a:t>
            </a:r>
          </a:p>
        </p:txBody>
      </p:sp>
    </p:spTree>
    <p:extLst>
      <p:ext uri="{BB962C8B-B14F-4D97-AF65-F5344CB8AC3E}">
        <p14:creationId xmlns:p14="http://schemas.microsoft.com/office/powerpoint/2010/main" val="1199884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786294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Example</a:t>
            </a:r>
          </a:p>
        </p:txBody>
      </p:sp>
      <p:sp>
        <p:nvSpPr>
          <p:cNvPr id="14339" name="Rectangle 3"/>
          <p:cNvSpPr>
            <a:spLocks noGrp="1" noChangeArrowheads="1"/>
          </p:cNvSpPr>
          <p:nvPr>
            <p:ph type="body" idx="1"/>
          </p:nvPr>
        </p:nvSpPr>
        <p:spPr>
          <a:xfrm>
            <a:off x="1847850" y="1700213"/>
            <a:ext cx="8229600" cy="4525962"/>
          </a:xfrm>
        </p:spPr>
        <p:txBody>
          <a:bodyPr/>
          <a:lstStyle/>
          <a:p>
            <a:pPr eaLnBrk="1" hangingPunct="1"/>
            <a:r>
              <a:rPr lang="en-GB" altLang="en-US" smtClean="0"/>
              <a:t>Calculate the volume of 4 moles of CO</a:t>
            </a:r>
            <a:r>
              <a:rPr lang="en-GB" altLang="en-US" baseline="-25000" smtClean="0"/>
              <a:t>2</a:t>
            </a:r>
            <a:r>
              <a:rPr lang="en-GB" altLang="en-US" smtClean="0"/>
              <a:t> at room temperature and pressure. </a:t>
            </a:r>
          </a:p>
          <a:p>
            <a:pPr eaLnBrk="1" hangingPunct="1"/>
            <a:endParaRPr lang="en-GB" altLang="en-US" smtClean="0"/>
          </a:p>
          <a:p>
            <a:pPr eaLnBrk="1" hangingPunct="1"/>
            <a:r>
              <a:rPr lang="en-GB" altLang="en-US" smtClean="0"/>
              <a:t>(Molar volume of CO</a:t>
            </a:r>
            <a:r>
              <a:rPr lang="en-GB" altLang="en-US" baseline="-25000" smtClean="0"/>
              <a:t>2</a:t>
            </a:r>
            <a:r>
              <a:rPr lang="en-GB" altLang="en-US" smtClean="0"/>
              <a:t> is 24 L/mole)</a:t>
            </a:r>
          </a:p>
          <a:p>
            <a:pPr eaLnBrk="1" hangingPunct="1"/>
            <a:endParaRPr lang="en-GB" altLang="en-US" smtClean="0"/>
          </a:p>
        </p:txBody>
      </p:sp>
    </p:spTree>
    <p:extLst>
      <p:ext uri="{BB962C8B-B14F-4D97-AF65-F5344CB8AC3E}">
        <p14:creationId xmlns:p14="http://schemas.microsoft.com/office/powerpoint/2010/main" val="1484030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mtClean="0"/>
              <a:t>Example 1</a:t>
            </a:r>
          </a:p>
        </p:txBody>
      </p:sp>
      <p:sp>
        <p:nvSpPr>
          <p:cNvPr id="15363" name="Rectangle 3"/>
          <p:cNvSpPr>
            <a:spLocks noGrp="1" noChangeArrowheads="1"/>
          </p:cNvSpPr>
          <p:nvPr>
            <p:ph type="body" idx="1"/>
          </p:nvPr>
        </p:nvSpPr>
        <p:spPr/>
        <p:txBody>
          <a:bodyPr/>
          <a:lstStyle/>
          <a:p>
            <a:pPr eaLnBrk="1" hangingPunct="1"/>
            <a:r>
              <a:rPr lang="en-GB" altLang="en-US" smtClean="0"/>
              <a:t>Calculate the volume of 4 moles of CO</a:t>
            </a:r>
            <a:r>
              <a:rPr lang="en-GB" altLang="en-US" baseline="-25000" smtClean="0"/>
              <a:t>2</a:t>
            </a:r>
            <a:r>
              <a:rPr lang="en-GB" altLang="en-US" smtClean="0"/>
              <a:t> at room temperature and pressure. </a:t>
            </a:r>
          </a:p>
          <a:p>
            <a:pPr eaLnBrk="1" hangingPunct="1"/>
            <a:endParaRPr lang="en-GB" altLang="en-US" smtClean="0"/>
          </a:p>
          <a:p>
            <a:pPr eaLnBrk="1" hangingPunct="1"/>
            <a:r>
              <a:rPr lang="en-GB" altLang="en-US" smtClean="0"/>
              <a:t>(Molar volume of CO</a:t>
            </a:r>
            <a:r>
              <a:rPr lang="en-GB" altLang="en-US" baseline="-25000" smtClean="0"/>
              <a:t>2</a:t>
            </a:r>
            <a:r>
              <a:rPr lang="en-GB" altLang="en-US" smtClean="0"/>
              <a:t> is 24 L/mole)</a:t>
            </a:r>
          </a:p>
          <a:p>
            <a:pPr eaLnBrk="1" hangingPunct="1"/>
            <a:endParaRPr lang="en-GB" altLang="en-US" smtClean="0"/>
          </a:p>
          <a:p>
            <a:pPr eaLnBrk="1" hangingPunct="1"/>
            <a:r>
              <a:rPr lang="en-GB" altLang="en-US" b="1" smtClean="0"/>
              <a:t>1 mol </a:t>
            </a:r>
            <a:r>
              <a:rPr lang="en-GB" altLang="en-US" b="1" smtClean="0">
                <a:sym typeface="Wingdings" panose="05000000000000000000" pitchFamily="2" charset="2"/>
              </a:rPr>
              <a:t> 24L </a:t>
            </a:r>
          </a:p>
          <a:p>
            <a:pPr eaLnBrk="1" hangingPunct="1"/>
            <a:r>
              <a:rPr lang="en-GB" altLang="en-US" b="1" smtClean="0">
                <a:sym typeface="Wingdings" panose="05000000000000000000" pitchFamily="2" charset="2"/>
              </a:rPr>
              <a:t>4 mol  4 x 24 = 96L</a:t>
            </a:r>
            <a:endParaRPr lang="en-GB" altLang="en-US" b="1" smtClean="0"/>
          </a:p>
          <a:p>
            <a:pPr eaLnBrk="1" hangingPunct="1"/>
            <a:endParaRPr lang="en-GB" altLang="en-US" smtClean="0"/>
          </a:p>
        </p:txBody>
      </p:sp>
    </p:spTree>
    <p:extLst>
      <p:ext uri="{BB962C8B-B14F-4D97-AF65-F5344CB8AC3E}">
        <p14:creationId xmlns:p14="http://schemas.microsoft.com/office/powerpoint/2010/main" val="577448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Example 2</a:t>
            </a:r>
          </a:p>
        </p:txBody>
      </p:sp>
      <p:sp>
        <p:nvSpPr>
          <p:cNvPr id="16387" name="Rectangle 3"/>
          <p:cNvSpPr>
            <a:spLocks noGrp="1" noChangeArrowheads="1"/>
          </p:cNvSpPr>
          <p:nvPr>
            <p:ph type="body" idx="1"/>
          </p:nvPr>
        </p:nvSpPr>
        <p:spPr/>
        <p:txBody>
          <a:bodyPr/>
          <a:lstStyle/>
          <a:p>
            <a:pPr eaLnBrk="1" hangingPunct="1"/>
            <a:r>
              <a:rPr lang="en-GB" altLang="en-US" smtClean="0"/>
              <a:t>Calculate the volume of 1.0g of He at room temperature and pressure. (Molar volume = 24L/mole ).</a:t>
            </a:r>
          </a:p>
        </p:txBody>
      </p:sp>
    </p:spTree>
    <p:extLst>
      <p:ext uri="{BB962C8B-B14F-4D97-AF65-F5344CB8AC3E}">
        <p14:creationId xmlns:p14="http://schemas.microsoft.com/office/powerpoint/2010/main" val="4120674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pPr eaLnBrk="1" hangingPunct="1"/>
            <a:r>
              <a:rPr lang="en-GB" altLang="en-US" smtClean="0"/>
              <a:t>Calculate the volume of 1.0g of He at room temperature and pressure. (Molar volume = 24L/mole).</a:t>
            </a:r>
          </a:p>
          <a:p>
            <a:pPr eaLnBrk="1" hangingPunct="1"/>
            <a:endParaRPr lang="en-GB" altLang="en-US" smtClean="0"/>
          </a:p>
          <a:p>
            <a:pPr eaLnBrk="1" hangingPunct="1"/>
            <a:r>
              <a:rPr lang="en-GB" altLang="en-US" smtClean="0"/>
              <a:t>n = m/FM        </a:t>
            </a:r>
          </a:p>
          <a:p>
            <a:pPr eaLnBrk="1" hangingPunct="1">
              <a:buFontTx/>
              <a:buNone/>
            </a:pPr>
            <a:r>
              <a:rPr lang="en-GB" altLang="en-US" smtClean="0"/>
              <a:t>      = ¼</a:t>
            </a:r>
            <a:br>
              <a:rPr lang="en-GB" altLang="en-US" smtClean="0"/>
            </a:br>
            <a:r>
              <a:rPr lang="en-GB" altLang="en-US" smtClean="0"/>
              <a:t>   = 0.25</a:t>
            </a:r>
          </a:p>
        </p:txBody>
      </p:sp>
      <p:sp>
        <p:nvSpPr>
          <p:cNvPr id="17411" name="Rectangle 2"/>
          <p:cNvSpPr>
            <a:spLocks noGrp="1" noChangeArrowheads="1"/>
          </p:cNvSpPr>
          <p:nvPr>
            <p:ph type="title"/>
          </p:nvPr>
        </p:nvSpPr>
        <p:spPr/>
        <p:txBody>
          <a:bodyPr/>
          <a:lstStyle/>
          <a:p>
            <a:pPr eaLnBrk="1" hangingPunct="1"/>
            <a:r>
              <a:rPr lang="en-GB" altLang="en-US" smtClean="0"/>
              <a:t>Example 2</a:t>
            </a:r>
          </a:p>
        </p:txBody>
      </p:sp>
      <p:sp>
        <p:nvSpPr>
          <p:cNvPr id="17412" name="Text Box 4"/>
          <p:cNvSpPr txBox="1">
            <a:spLocks noChangeArrowheads="1"/>
          </p:cNvSpPr>
          <p:nvPr/>
        </p:nvSpPr>
        <p:spPr bwMode="auto">
          <a:xfrm>
            <a:off x="6311900" y="4076700"/>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7413" name="Text Box 5"/>
          <p:cNvSpPr txBox="1">
            <a:spLocks noChangeArrowheads="1"/>
          </p:cNvSpPr>
          <p:nvPr/>
        </p:nvSpPr>
        <p:spPr bwMode="auto">
          <a:xfrm>
            <a:off x="5519739" y="3789363"/>
            <a:ext cx="50117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a:t>1 Mol = 24 L </a:t>
            </a:r>
          </a:p>
          <a:p>
            <a:pPr eaLnBrk="1" hangingPunct="1">
              <a:spcBef>
                <a:spcPct val="0"/>
              </a:spcBef>
              <a:buFontTx/>
              <a:buNone/>
            </a:pPr>
            <a:r>
              <a:rPr lang="en-GB" altLang="en-US"/>
              <a:t>  0.25 Mol = 24 x 0.25 = 6L</a:t>
            </a:r>
          </a:p>
        </p:txBody>
      </p:sp>
    </p:spTree>
    <p:extLst>
      <p:ext uri="{BB962C8B-B14F-4D97-AF65-F5344CB8AC3E}">
        <p14:creationId xmlns:p14="http://schemas.microsoft.com/office/powerpoint/2010/main" val="324508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smtClean="0"/>
              <a:t>Example 3</a:t>
            </a:r>
          </a:p>
        </p:txBody>
      </p:sp>
      <p:sp>
        <p:nvSpPr>
          <p:cNvPr id="18435" name="Rectangle 3"/>
          <p:cNvSpPr>
            <a:spLocks noGrp="1" noChangeArrowheads="1"/>
          </p:cNvSpPr>
          <p:nvPr>
            <p:ph type="body" idx="1"/>
          </p:nvPr>
        </p:nvSpPr>
        <p:spPr/>
        <p:txBody>
          <a:bodyPr/>
          <a:lstStyle/>
          <a:p>
            <a:pPr eaLnBrk="1" hangingPunct="1"/>
            <a:r>
              <a:rPr lang="en-GB" altLang="en-US" smtClean="0"/>
              <a:t>Calculate</a:t>
            </a:r>
            <a:br>
              <a:rPr lang="en-GB" altLang="en-US" smtClean="0"/>
            </a:br>
            <a:r>
              <a:rPr lang="en-GB" altLang="en-US" smtClean="0"/>
              <a:t>(a) the number of moles in 6.0 litres of oxygen</a:t>
            </a:r>
          </a:p>
          <a:p>
            <a:pPr eaLnBrk="1" hangingPunct="1"/>
            <a:r>
              <a:rPr lang="en-GB" altLang="en-US" smtClean="0"/>
              <a:t>(b) the mass of 0.60 litres of oxygen</a:t>
            </a:r>
          </a:p>
          <a:p>
            <a:pPr eaLnBrk="1" hangingPunct="1"/>
            <a:r>
              <a:rPr lang="en-GB" altLang="en-US" b="1" smtClean="0"/>
              <a:t>(molar volume is 24litres/mole )</a:t>
            </a:r>
          </a:p>
          <a:p>
            <a:pPr eaLnBrk="1" hangingPunct="1"/>
            <a:endParaRPr lang="en-GB" altLang="en-US" smtClean="0"/>
          </a:p>
          <a:p>
            <a:pPr eaLnBrk="1" hangingPunct="1"/>
            <a:endParaRPr lang="en-GB" altLang="en-US" smtClean="0"/>
          </a:p>
        </p:txBody>
      </p:sp>
    </p:spTree>
    <p:extLst>
      <p:ext uri="{BB962C8B-B14F-4D97-AF65-F5344CB8AC3E}">
        <p14:creationId xmlns:p14="http://schemas.microsoft.com/office/powerpoint/2010/main" val="2010465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Reacting volumes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62552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mtClean="0"/>
              <a:t>Reacting Volumes</a:t>
            </a:r>
          </a:p>
        </p:txBody>
      </p:sp>
      <p:sp>
        <p:nvSpPr>
          <p:cNvPr id="19459" name="Rectangle 3"/>
          <p:cNvSpPr>
            <a:spLocks noGrp="1" noChangeArrowheads="1"/>
          </p:cNvSpPr>
          <p:nvPr>
            <p:ph type="body" idx="1"/>
          </p:nvPr>
        </p:nvSpPr>
        <p:spPr/>
        <p:txBody>
          <a:bodyPr/>
          <a:lstStyle/>
          <a:p>
            <a:pPr eaLnBrk="1" hangingPunct="1"/>
            <a:r>
              <a:rPr lang="en-GB" altLang="en-US" smtClean="0"/>
              <a:t>Balanced equations can be used in order to calculate the volumes of reactants or products. </a:t>
            </a:r>
          </a:p>
          <a:p>
            <a:pPr eaLnBrk="1" hangingPunct="1"/>
            <a:endParaRPr lang="en-GB" altLang="en-US" smtClean="0"/>
          </a:p>
          <a:p>
            <a:pPr eaLnBrk="1" hangingPunct="1">
              <a:buFontTx/>
              <a:buNone/>
            </a:pPr>
            <a:endParaRPr lang="en-GB" altLang="en-US" smtClean="0"/>
          </a:p>
        </p:txBody>
      </p:sp>
    </p:spTree>
    <p:extLst>
      <p:ext uri="{BB962C8B-B14F-4D97-AF65-F5344CB8AC3E}">
        <p14:creationId xmlns:p14="http://schemas.microsoft.com/office/powerpoint/2010/main" val="3131228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smtClean="0"/>
              <a:t>Example 1 </a:t>
            </a:r>
          </a:p>
        </p:txBody>
      </p:sp>
      <p:sp>
        <p:nvSpPr>
          <p:cNvPr id="20483" name="Rectangle 3"/>
          <p:cNvSpPr>
            <a:spLocks noGrp="1" noChangeArrowheads="1"/>
          </p:cNvSpPr>
          <p:nvPr>
            <p:ph type="body" idx="1"/>
          </p:nvPr>
        </p:nvSpPr>
        <p:spPr/>
        <p:txBody>
          <a:bodyPr/>
          <a:lstStyle/>
          <a:p>
            <a:pPr eaLnBrk="1" hangingPunct="1"/>
            <a:r>
              <a:rPr lang="en-GB" altLang="en-US" smtClean="0"/>
              <a:t> 2SO</a:t>
            </a:r>
            <a:r>
              <a:rPr lang="en-GB" altLang="en-US" baseline="-25000" smtClean="0"/>
              <a:t>2</a:t>
            </a:r>
            <a:r>
              <a:rPr lang="en-GB" altLang="en-US" smtClean="0"/>
              <a:t>(g) + O</a:t>
            </a:r>
            <a:r>
              <a:rPr lang="en-GB" altLang="en-US" baseline="-25000" smtClean="0"/>
              <a:t>2</a:t>
            </a:r>
            <a:r>
              <a:rPr lang="en-GB" altLang="en-US" smtClean="0"/>
              <a:t> (g) </a:t>
            </a:r>
            <a:r>
              <a:rPr lang="en-GB" altLang="en-US" smtClean="0">
                <a:sym typeface="Wingdings" panose="05000000000000000000" pitchFamily="2" charset="2"/>
              </a:rPr>
              <a:t> 2SO</a:t>
            </a:r>
            <a:r>
              <a:rPr lang="en-GB" altLang="en-US" baseline="-25000" smtClean="0">
                <a:sym typeface="Wingdings" panose="05000000000000000000" pitchFamily="2" charset="2"/>
              </a:rPr>
              <a:t>3</a:t>
            </a:r>
            <a:r>
              <a:rPr lang="en-GB" altLang="en-US" smtClean="0">
                <a:sym typeface="Wingdings" panose="05000000000000000000" pitchFamily="2" charset="2"/>
              </a:rPr>
              <a:t>(g)</a:t>
            </a:r>
          </a:p>
          <a:p>
            <a:pPr eaLnBrk="1" hangingPunct="1"/>
            <a:r>
              <a:rPr lang="en-GB" altLang="en-US" smtClean="0"/>
              <a:t> </a:t>
            </a:r>
            <a:r>
              <a:rPr lang="en-GB" altLang="en-US" b="1" smtClean="0"/>
              <a:t>2 mol      1 mol       2 mol</a:t>
            </a:r>
          </a:p>
          <a:p>
            <a:pPr eaLnBrk="1" hangingPunct="1"/>
            <a:r>
              <a:rPr lang="en-GB" altLang="en-US" b="1" smtClean="0"/>
              <a:t> 2 litre      1 litre       2 litre</a:t>
            </a:r>
          </a:p>
          <a:p>
            <a:pPr eaLnBrk="1" hangingPunct="1"/>
            <a:r>
              <a:rPr lang="en-GB" altLang="en-US" b="1" smtClean="0"/>
              <a:t> 10cm</a:t>
            </a:r>
            <a:r>
              <a:rPr lang="en-GB" altLang="en-US" b="1" baseline="30000" smtClean="0"/>
              <a:t>3        </a:t>
            </a:r>
            <a:r>
              <a:rPr lang="en-GB" altLang="en-US" b="1" smtClean="0"/>
              <a:t>5cm</a:t>
            </a:r>
            <a:r>
              <a:rPr lang="en-GB" altLang="en-US" b="1" baseline="30000" smtClean="0"/>
              <a:t>3</a:t>
            </a:r>
            <a:r>
              <a:rPr lang="en-GB" altLang="en-US" b="1" smtClean="0"/>
              <a:t>           10cm</a:t>
            </a:r>
            <a:r>
              <a:rPr lang="en-GB" altLang="en-US" b="1" baseline="30000" smtClean="0"/>
              <a:t>3</a:t>
            </a:r>
          </a:p>
          <a:p>
            <a:pPr eaLnBrk="1" hangingPunct="1"/>
            <a:r>
              <a:rPr lang="en-GB" altLang="en-US" smtClean="0"/>
              <a:t>2 volume   1 volume   2 volume</a:t>
            </a:r>
          </a:p>
          <a:p>
            <a:pPr eaLnBrk="1" hangingPunct="1"/>
            <a:endParaRPr lang="en-GB" altLang="en-US" smtClean="0"/>
          </a:p>
        </p:txBody>
      </p:sp>
    </p:spTree>
    <p:extLst>
      <p:ext uri="{BB962C8B-B14F-4D97-AF65-F5344CB8AC3E}">
        <p14:creationId xmlns:p14="http://schemas.microsoft.com/office/powerpoint/2010/main" val="3353729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cyclov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3860800"/>
            <a:ext cx="417671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old-s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260351"/>
            <a:ext cx="43211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zovirax-kr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4" y="1700214"/>
            <a:ext cx="3887787"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99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ltLang="en-US" smtClean="0"/>
          </a:p>
        </p:txBody>
      </p:sp>
      <p:sp>
        <p:nvSpPr>
          <p:cNvPr id="21507" name="Rectangle 3"/>
          <p:cNvSpPr>
            <a:spLocks noGrp="1" noChangeArrowheads="1"/>
          </p:cNvSpPr>
          <p:nvPr>
            <p:ph type="body" idx="1"/>
          </p:nvPr>
        </p:nvSpPr>
        <p:spPr/>
        <p:txBody>
          <a:bodyPr/>
          <a:lstStyle/>
          <a:p>
            <a:pPr eaLnBrk="1" hangingPunct="1"/>
            <a:r>
              <a:rPr lang="en-GB" altLang="en-US" b="1" smtClean="0"/>
              <a:t>NB – </a:t>
            </a:r>
            <a:r>
              <a:rPr lang="en-GB" altLang="en-US" smtClean="0"/>
              <a:t>Any reactants or products that are solid or liquid are assumed to have zero volume.</a:t>
            </a:r>
          </a:p>
          <a:p>
            <a:pPr eaLnBrk="1" hangingPunct="1"/>
            <a:r>
              <a:rPr lang="en-GB" altLang="en-US" smtClean="0"/>
              <a:t>E.g</a:t>
            </a:r>
          </a:p>
          <a:p>
            <a:pPr eaLnBrk="1" hangingPunct="1"/>
            <a:r>
              <a:rPr lang="en-GB" altLang="en-US" smtClean="0"/>
              <a:t>2H</a:t>
            </a:r>
            <a:r>
              <a:rPr lang="en-GB" altLang="en-US" baseline="-25000" smtClean="0"/>
              <a:t>2</a:t>
            </a:r>
            <a:r>
              <a:rPr lang="en-GB" altLang="en-US" smtClean="0"/>
              <a:t>(g) + O</a:t>
            </a:r>
            <a:r>
              <a:rPr lang="en-GB" altLang="en-US" baseline="-25000" smtClean="0"/>
              <a:t>2</a:t>
            </a:r>
            <a:r>
              <a:rPr lang="en-GB" altLang="en-US" smtClean="0"/>
              <a:t>(g) </a:t>
            </a:r>
            <a:r>
              <a:rPr lang="en-GB" altLang="en-US" smtClean="0">
                <a:sym typeface="Wingdings" panose="05000000000000000000" pitchFamily="2" charset="2"/>
              </a:rPr>
              <a:t> 2H</a:t>
            </a:r>
            <a:r>
              <a:rPr lang="en-GB" altLang="en-US" baseline="-25000" smtClean="0">
                <a:sym typeface="Wingdings" panose="05000000000000000000" pitchFamily="2" charset="2"/>
              </a:rPr>
              <a:t>2</a:t>
            </a:r>
            <a:r>
              <a:rPr lang="en-GB" altLang="en-US" smtClean="0">
                <a:sym typeface="Wingdings" panose="05000000000000000000" pitchFamily="2" charset="2"/>
              </a:rPr>
              <a:t>O(l)</a:t>
            </a:r>
          </a:p>
          <a:p>
            <a:pPr eaLnBrk="1" hangingPunct="1"/>
            <a:r>
              <a:rPr lang="en-GB" altLang="en-US" smtClean="0">
                <a:sym typeface="Wingdings" panose="05000000000000000000" pitchFamily="2" charset="2"/>
              </a:rPr>
              <a:t>2 mol   1 mol     2 mol</a:t>
            </a:r>
          </a:p>
          <a:p>
            <a:pPr eaLnBrk="1" hangingPunct="1"/>
            <a:r>
              <a:rPr lang="en-GB" altLang="en-US" smtClean="0">
                <a:sym typeface="Wingdings" panose="05000000000000000000" pitchFamily="2" charset="2"/>
              </a:rPr>
              <a:t>2L        1L          0L</a:t>
            </a:r>
          </a:p>
          <a:p>
            <a:pPr eaLnBrk="1" hangingPunct="1"/>
            <a:r>
              <a:rPr lang="en-GB" altLang="en-US" smtClean="0">
                <a:sym typeface="Wingdings" panose="05000000000000000000" pitchFamily="2" charset="2"/>
              </a:rPr>
              <a:t>10ml    5ml      0ml</a:t>
            </a:r>
            <a:endParaRPr lang="en-GB" altLang="en-US" b="1" smtClean="0"/>
          </a:p>
        </p:txBody>
      </p:sp>
    </p:spTree>
    <p:extLst>
      <p:ext uri="{BB962C8B-B14F-4D97-AF65-F5344CB8AC3E}">
        <p14:creationId xmlns:p14="http://schemas.microsoft.com/office/powerpoint/2010/main" val="5934800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z="4000"/>
              <a:t>Calculate the volume of oxygen required for the complete combustion of 100cm</a:t>
            </a:r>
            <a:r>
              <a:rPr lang="en-GB" altLang="en-US" sz="4000" baseline="30000"/>
              <a:t>3</a:t>
            </a:r>
            <a:r>
              <a:rPr lang="en-GB" altLang="en-US" sz="4000"/>
              <a:t> methane. </a:t>
            </a:r>
          </a:p>
        </p:txBody>
      </p:sp>
      <p:sp>
        <p:nvSpPr>
          <p:cNvPr id="22531" name="Rectangle 3"/>
          <p:cNvSpPr>
            <a:spLocks noGrp="1" noChangeArrowheads="1"/>
          </p:cNvSpPr>
          <p:nvPr>
            <p:ph type="body" idx="1"/>
          </p:nvPr>
        </p:nvSpPr>
        <p:spPr>
          <a:xfrm>
            <a:off x="1992313" y="1916113"/>
            <a:ext cx="8229600" cy="4525962"/>
          </a:xfrm>
        </p:spPr>
        <p:txBody>
          <a:bodyPr/>
          <a:lstStyle/>
          <a:p>
            <a:pPr eaLnBrk="1" hangingPunct="1"/>
            <a:r>
              <a:rPr lang="en-GB" altLang="en-US" smtClean="0"/>
              <a:t>CH</a:t>
            </a:r>
            <a:r>
              <a:rPr lang="en-GB" altLang="en-US" baseline="-25000" smtClean="0"/>
              <a:t>4</a:t>
            </a:r>
            <a:r>
              <a:rPr lang="en-GB" altLang="en-US" smtClean="0"/>
              <a:t>(g) + 2O</a:t>
            </a:r>
            <a:r>
              <a:rPr lang="en-GB" altLang="en-US" baseline="-25000" smtClean="0"/>
              <a:t>2</a:t>
            </a:r>
            <a:r>
              <a:rPr lang="en-GB" altLang="en-US" smtClean="0"/>
              <a:t>(g) </a:t>
            </a:r>
            <a:r>
              <a:rPr lang="en-GB" altLang="en-US" smtClean="0">
                <a:sym typeface="Wingdings" panose="05000000000000000000" pitchFamily="2" charset="2"/>
              </a:rPr>
              <a:t> CO</a:t>
            </a:r>
            <a:r>
              <a:rPr lang="en-GB" altLang="en-US" baseline="-25000" smtClean="0">
                <a:sym typeface="Wingdings" panose="05000000000000000000" pitchFamily="2" charset="2"/>
              </a:rPr>
              <a:t>2</a:t>
            </a:r>
            <a:r>
              <a:rPr lang="en-GB" altLang="en-US" smtClean="0">
                <a:sym typeface="Wingdings" panose="05000000000000000000" pitchFamily="2" charset="2"/>
              </a:rPr>
              <a:t> (g) + 2H</a:t>
            </a:r>
            <a:r>
              <a:rPr lang="en-GB" altLang="en-US" baseline="-25000" smtClean="0">
                <a:sym typeface="Wingdings" panose="05000000000000000000" pitchFamily="2" charset="2"/>
              </a:rPr>
              <a:t>2</a:t>
            </a:r>
            <a:r>
              <a:rPr lang="en-GB" altLang="en-US" smtClean="0">
                <a:sym typeface="Wingdings" panose="05000000000000000000" pitchFamily="2" charset="2"/>
              </a:rPr>
              <a:t>O (l)</a:t>
            </a:r>
            <a:endParaRPr lang="en-GB" altLang="en-US" smtClean="0"/>
          </a:p>
        </p:txBody>
      </p:sp>
    </p:spTree>
    <p:extLst>
      <p:ext uri="{BB962C8B-B14F-4D97-AF65-F5344CB8AC3E}">
        <p14:creationId xmlns:p14="http://schemas.microsoft.com/office/powerpoint/2010/main" val="1651109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z="4000" dirty="0"/>
              <a:t>Calculate the volume of oxygen required for the complete combustion of </a:t>
            </a:r>
            <a:r>
              <a:rPr lang="en-GB" altLang="en-US" sz="4000" dirty="0" smtClean="0"/>
              <a:t>500cm</a:t>
            </a:r>
            <a:r>
              <a:rPr lang="en-GB" altLang="en-US" sz="4000" baseline="30000" dirty="0" smtClean="0"/>
              <a:t>3</a:t>
            </a:r>
            <a:r>
              <a:rPr lang="en-GB" altLang="en-US" sz="4000" dirty="0" smtClean="0"/>
              <a:t> </a:t>
            </a:r>
            <a:r>
              <a:rPr lang="en-GB" altLang="en-US" sz="4000" dirty="0"/>
              <a:t>methane. </a:t>
            </a:r>
          </a:p>
        </p:txBody>
      </p:sp>
      <p:sp>
        <p:nvSpPr>
          <p:cNvPr id="22531" name="Rectangle 3"/>
          <p:cNvSpPr>
            <a:spLocks noGrp="1" noChangeArrowheads="1"/>
          </p:cNvSpPr>
          <p:nvPr>
            <p:ph type="body" idx="1"/>
          </p:nvPr>
        </p:nvSpPr>
        <p:spPr>
          <a:xfrm>
            <a:off x="1992313" y="1916113"/>
            <a:ext cx="8229600" cy="4525962"/>
          </a:xfrm>
        </p:spPr>
        <p:txBody>
          <a:bodyPr/>
          <a:lstStyle/>
          <a:p>
            <a:pPr eaLnBrk="1" hangingPunct="1"/>
            <a:r>
              <a:rPr lang="en-GB" altLang="en-US" dirty="0" smtClean="0"/>
              <a:t>CH</a:t>
            </a:r>
            <a:r>
              <a:rPr lang="en-GB" altLang="en-US" baseline="-25000" dirty="0" smtClean="0"/>
              <a:t>4</a:t>
            </a:r>
            <a:r>
              <a:rPr lang="en-GB" altLang="en-US" dirty="0" smtClean="0"/>
              <a:t>(g) + 2O</a:t>
            </a:r>
            <a:r>
              <a:rPr lang="en-GB" altLang="en-US" baseline="-25000" dirty="0" smtClean="0"/>
              <a:t>2</a:t>
            </a:r>
            <a:r>
              <a:rPr lang="en-GB" altLang="en-US" dirty="0" smtClean="0"/>
              <a:t>(g) </a:t>
            </a:r>
            <a:r>
              <a:rPr lang="en-GB" altLang="en-US" dirty="0" smtClean="0">
                <a:sym typeface="Wingdings" panose="05000000000000000000" pitchFamily="2" charset="2"/>
              </a:rPr>
              <a:t> CO</a:t>
            </a:r>
            <a:r>
              <a:rPr lang="en-GB" altLang="en-US" baseline="-25000" dirty="0" smtClean="0">
                <a:sym typeface="Wingdings" panose="05000000000000000000" pitchFamily="2" charset="2"/>
              </a:rPr>
              <a:t>2</a:t>
            </a:r>
            <a:r>
              <a:rPr lang="en-GB" altLang="en-US" dirty="0" smtClean="0">
                <a:sym typeface="Wingdings" panose="05000000000000000000" pitchFamily="2" charset="2"/>
              </a:rPr>
              <a:t> (g) + 2H</a:t>
            </a:r>
            <a:r>
              <a:rPr lang="en-GB" altLang="en-US" baseline="-25000" dirty="0" smtClean="0">
                <a:sym typeface="Wingdings" panose="05000000000000000000" pitchFamily="2" charset="2"/>
              </a:rPr>
              <a:t>2</a:t>
            </a:r>
            <a:r>
              <a:rPr lang="en-GB" altLang="en-US" dirty="0" smtClean="0">
                <a:sym typeface="Wingdings" panose="05000000000000000000" pitchFamily="2" charset="2"/>
              </a:rPr>
              <a:t>O (l)</a:t>
            </a:r>
            <a:endParaRPr lang="en-GB" altLang="en-US" dirty="0" smtClean="0"/>
          </a:p>
        </p:txBody>
      </p:sp>
    </p:spTree>
    <p:extLst>
      <p:ext uri="{BB962C8B-B14F-4D97-AF65-F5344CB8AC3E}">
        <p14:creationId xmlns:p14="http://schemas.microsoft.com/office/powerpoint/2010/main" val="14418582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92313" y="1557338"/>
            <a:ext cx="8229600" cy="1143000"/>
          </a:xfrm>
        </p:spPr>
        <p:txBody>
          <a:bodyPr>
            <a:normAutofit fontScale="90000"/>
          </a:bodyPr>
          <a:lstStyle/>
          <a:p>
            <a:pPr eaLnBrk="1" hangingPunct="1"/>
            <a:r>
              <a:rPr lang="en-GB" altLang="en-US" sz="3600"/>
              <a:t>Calculate the volume of the gas mixture which remains in the reaction vessel when 500cm</a:t>
            </a:r>
            <a:r>
              <a:rPr lang="en-GB" altLang="en-US" sz="3600" baseline="30000"/>
              <a:t>3  </a:t>
            </a:r>
            <a:r>
              <a:rPr lang="en-GB" altLang="en-US" sz="3600"/>
              <a:t>of methane reacts with</a:t>
            </a:r>
            <a:br>
              <a:rPr lang="en-GB" altLang="en-US" sz="3600"/>
            </a:br>
            <a:r>
              <a:rPr lang="en-GB" altLang="en-US" sz="3600"/>
              <a:t>100cm</a:t>
            </a:r>
            <a:r>
              <a:rPr lang="en-GB" altLang="en-US" sz="3600" baseline="30000"/>
              <a:t>3 </a:t>
            </a:r>
            <a:r>
              <a:rPr lang="en-GB" altLang="en-US" sz="3600"/>
              <a:t>of oxygen. </a:t>
            </a:r>
            <a:r>
              <a:rPr lang="en-GB" altLang="en-US" sz="4000"/>
              <a:t/>
            </a:r>
            <a:br>
              <a:rPr lang="en-GB" altLang="en-US" sz="4000"/>
            </a:br>
            <a:r>
              <a:rPr lang="en-GB" altLang="en-US" sz="4000"/>
              <a:t/>
            </a:r>
            <a:br>
              <a:rPr lang="en-GB" altLang="en-US" sz="4000"/>
            </a:br>
            <a:endParaRPr lang="en-GB" altLang="en-US" sz="4000"/>
          </a:p>
        </p:txBody>
      </p:sp>
      <p:sp>
        <p:nvSpPr>
          <p:cNvPr id="23555" name="Rectangle 3"/>
          <p:cNvSpPr>
            <a:spLocks noGrp="1" noChangeArrowheads="1"/>
          </p:cNvSpPr>
          <p:nvPr>
            <p:ph type="body" idx="1"/>
          </p:nvPr>
        </p:nvSpPr>
        <p:spPr>
          <a:xfrm>
            <a:off x="2208213" y="4076701"/>
            <a:ext cx="8229600" cy="4525963"/>
          </a:xfrm>
        </p:spPr>
        <p:txBody>
          <a:bodyPr/>
          <a:lstStyle/>
          <a:p>
            <a:pPr eaLnBrk="1" hangingPunct="1"/>
            <a:r>
              <a:rPr lang="en-GB" altLang="en-US" smtClean="0"/>
              <a:t>CH</a:t>
            </a:r>
            <a:r>
              <a:rPr lang="en-GB" altLang="en-US" baseline="-25000" smtClean="0"/>
              <a:t>4</a:t>
            </a:r>
            <a:r>
              <a:rPr lang="en-GB" altLang="en-US" smtClean="0"/>
              <a:t>(g) + 2O</a:t>
            </a:r>
            <a:r>
              <a:rPr lang="en-GB" altLang="en-US" baseline="-25000" smtClean="0"/>
              <a:t>2</a:t>
            </a:r>
            <a:r>
              <a:rPr lang="en-GB" altLang="en-US" smtClean="0"/>
              <a:t>(g) </a:t>
            </a:r>
            <a:r>
              <a:rPr lang="en-GB" altLang="en-US" smtClean="0">
                <a:sym typeface="Wingdings" panose="05000000000000000000" pitchFamily="2" charset="2"/>
              </a:rPr>
              <a:t> CO</a:t>
            </a:r>
            <a:r>
              <a:rPr lang="en-GB" altLang="en-US" baseline="-25000" smtClean="0">
                <a:sym typeface="Wingdings" panose="05000000000000000000" pitchFamily="2" charset="2"/>
              </a:rPr>
              <a:t>2</a:t>
            </a:r>
            <a:r>
              <a:rPr lang="en-GB" altLang="en-US" smtClean="0">
                <a:sym typeface="Wingdings" panose="05000000000000000000" pitchFamily="2" charset="2"/>
              </a:rPr>
              <a:t> (g) + 2H</a:t>
            </a:r>
            <a:r>
              <a:rPr lang="en-GB" altLang="en-US" baseline="-25000" smtClean="0">
                <a:sym typeface="Wingdings" panose="05000000000000000000" pitchFamily="2" charset="2"/>
              </a:rPr>
              <a:t>2</a:t>
            </a:r>
            <a:r>
              <a:rPr lang="en-GB" altLang="en-US" smtClean="0">
                <a:sym typeface="Wingdings" panose="05000000000000000000" pitchFamily="2" charset="2"/>
              </a:rPr>
              <a:t>O (l)</a:t>
            </a:r>
            <a:endParaRPr lang="en-GB" altLang="en-US" smtClean="0"/>
          </a:p>
        </p:txBody>
      </p:sp>
    </p:spTree>
    <p:extLst>
      <p:ext uri="{BB962C8B-B14F-4D97-AF65-F5344CB8AC3E}">
        <p14:creationId xmlns:p14="http://schemas.microsoft.com/office/powerpoint/2010/main" val="38035772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92313" y="1557338"/>
            <a:ext cx="8229600" cy="1143000"/>
          </a:xfrm>
        </p:spPr>
        <p:txBody>
          <a:bodyPr>
            <a:normAutofit fontScale="90000"/>
          </a:bodyPr>
          <a:lstStyle/>
          <a:p>
            <a:pPr eaLnBrk="1" hangingPunct="1"/>
            <a:r>
              <a:rPr lang="en-GB" altLang="en-US" sz="3600" dirty="0"/>
              <a:t>Calculate the volume of the gas mixture which remains in the reaction vessel when </a:t>
            </a:r>
            <a:r>
              <a:rPr lang="en-GB" altLang="en-US" sz="3600" dirty="0" smtClean="0"/>
              <a:t>700cm</a:t>
            </a:r>
            <a:r>
              <a:rPr lang="en-GB" altLang="en-US" sz="3600" baseline="30000" dirty="0" smtClean="0"/>
              <a:t>3  </a:t>
            </a:r>
            <a:r>
              <a:rPr lang="en-GB" altLang="en-US" sz="3600" dirty="0"/>
              <a:t>of methane reacts with</a:t>
            </a:r>
            <a:br>
              <a:rPr lang="en-GB" altLang="en-US" sz="3600" dirty="0"/>
            </a:br>
            <a:r>
              <a:rPr lang="en-GB" altLang="en-US" sz="3600" dirty="0" smtClean="0"/>
              <a:t>200cm</a:t>
            </a:r>
            <a:r>
              <a:rPr lang="en-GB" altLang="en-US" sz="3600" baseline="30000" dirty="0" smtClean="0"/>
              <a:t>3 </a:t>
            </a:r>
            <a:r>
              <a:rPr lang="en-GB" altLang="en-US" sz="3600" dirty="0"/>
              <a:t>of oxygen. </a:t>
            </a:r>
            <a:r>
              <a:rPr lang="en-GB" altLang="en-US" sz="4000" dirty="0"/>
              <a:t/>
            </a:r>
            <a:br>
              <a:rPr lang="en-GB" altLang="en-US" sz="4000" dirty="0"/>
            </a:br>
            <a:r>
              <a:rPr lang="en-GB" altLang="en-US" sz="4000" dirty="0"/>
              <a:t/>
            </a:r>
            <a:br>
              <a:rPr lang="en-GB" altLang="en-US" sz="4000" dirty="0"/>
            </a:br>
            <a:endParaRPr lang="en-GB" altLang="en-US" sz="4000" dirty="0"/>
          </a:p>
        </p:txBody>
      </p:sp>
      <p:sp>
        <p:nvSpPr>
          <p:cNvPr id="23555" name="Rectangle 3"/>
          <p:cNvSpPr>
            <a:spLocks noGrp="1" noChangeArrowheads="1"/>
          </p:cNvSpPr>
          <p:nvPr>
            <p:ph type="body" idx="1"/>
          </p:nvPr>
        </p:nvSpPr>
        <p:spPr>
          <a:xfrm>
            <a:off x="2208213" y="4076701"/>
            <a:ext cx="8229600" cy="4525963"/>
          </a:xfrm>
        </p:spPr>
        <p:txBody>
          <a:bodyPr/>
          <a:lstStyle/>
          <a:p>
            <a:pPr eaLnBrk="1" hangingPunct="1"/>
            <a:r>
              <a:rPr lang="en-GB" altLang="en-US" smtClean="0"/>
              <a:t>CH</a:t>
            </a:r>
            <a:r>
              <a:rPr lang="en-GB" altLang="en-US" baseline="-25000" smtClean="0"/>
              <a:t>4</a:t>
            </a:r>
            <a:r>
              <a:rPr lang="en-GB" altLang="en-US" smtClean="0"/>
              <a:t>(g) + 2O</a:t>
            </a:r>
            <a:r>
              <a:rPr lang="en-GB" altLang="en-US" baseline="-25000" smtClean="0"/>
              <a:t>2</a:t>
            </a:r>
            <a:r>
              <a:rPr lang="en-GB" altLang="en-US" smtClean="0"/>
              <a:t>(g) </a:t>
            </a:r>
            <a:r>
              <a:rPr lang="en-GB" altLang="en-US" smtClean="0">
                <a:sym typeface="Wingdings" panose="05000000000000000000" pitchFamily="2" charset="2"/>
              </a:rPr>
              <a:t> CO</a:t>
            </a:r>
            <a:r>
              <a:rPr lang="en-GB" altLang="en-US" baseline="-25000" smtClean="0">
                <a:sym typeface="Wingdings" panose="05000000000000000000" pitchFamily="2" charset="2"/>
              </a:rPr>
              <a:t>2</a:t>
            </a:r>
            <a:r>
              <a:rPr lang="en-GB" altLang="en-US" smtClean="0">
                <a:sym typeface="Wingdings" panose="05000000000000000000" pitchFamily="2" charset="2"/>
              </a:rPr>
              <a:t> (g) + 2H</a:t>
            </a:r>
            <a:r>
              <a:rPr lang="en-GB" altLang="en-US" baseline="-25000" smtClean="0">
                <a:sym typeface="Wingdings" panose="05000000000000000000" pitchFamily="2" charset="2"/>
              </a:rPr>
              <a:t>2</a:t>
            </a:r>
            <a:r>
              <a:rPr lang="en-GB" altLang="en-US" smtClean="0">
                <a:sym typeface="Wingdings" panose="05000000000000000000" pitchFamily="2" charset="2"/>
              </a:rPr>
              <a:t>O (l)</a:t>
            </a:r>
            <a:endParaRPr lang="en-GB" altLang="en-US" smtClean="0"/>
          </a:p>
        </p:txBody>
      </p:sp>
    </p:spTree>
    <p:extLst>
      <p:ext uri="{BB962C8B-B14F-4D97-AF65-F5344CB8AC3E}">
        <p14:creationId xmlns:p14="http://schemas.microsoft.com/office/powerpoint/2010/main" val="31598939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Percentage yield and atom economy</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039776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smtClean="0"/>
              <a:t>Percentage Yield</a:t>
            </a:r>
          </a:p>
        </p:txBody>
      </p:sp>
      <p:sp>
        <p:nvSpPr>
          <p:cNvPr id="3075" name="Rectangle 3"/>
          <p:cNvSpPr>
            <a:spLocks noGrp="1" noChangeArrowheads="1"/>
          </p:cNvSpPr>
          <p:nvPr>
            <p:ph type="subTitle" idx="1"/>
          </p:nvPr>
        </p:nvSpPr>
        <p:spPr/>
        <p:txBody>
          <a:bodyPr/>
          <a:lstStyle/>
          <a:p>
            <a:pPr eaLnBrk="1" hangingPunct="1"/>
            <a:endParaRPr lang="en-US" altLang="en-US" smtClean="0"/>
          </a:p>
        </p:txBody>
      </p:sp>
    </p:spTree>
    <p:extLst>
      <p:ext uri="{BB962C8B-B14F-4D97-AF65-F5344CB8AC3E}">
        <p14:creationId xmlns:p14="http://schemas.microsoft.com/office/powerpoint/2010/main" val="38655149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mtClean="0"/>
              <a:t>Learning Outcome</a:t>
            </a:r>
          </a:p>
        </p:txBody>
      </p:sp>
      <p:sp>
        <p:nvSpPr>
          <p:cNvPr id="4099" name="Content Placeholder 2"/>
          <p:cNvSpPr>
            <a:spLocks noGrp="1"/>
          </p:cNvSpPr>
          <p:nvPr>
            <p:ph idx="1"/>
          </p:nvPr>
        </p:nvSpPr>
        <p:spPr/>
        <p:txBody>
          <a:bodyPr/>
          <a:lstStyle/>
          <a:p>
            <a:r>
              <a:rPr lang="en-GB" altLang="en-US" smtClean="0"/>
              <a:t>Percentage yields can be calculated from mass of reactant(s) and product(s) using balanced equations.</a:t>
            </a:r>
          </a:p>
        </p:txBody>
      </p:sp>
    </p:spTree>
    <p:extLst>
      <p:ext uri="{BB962C8B-B14F-4D97-AF65-F5344CB8AC3E}">
        <p14:creationId xmlns:p14="http://schemas.microsoft.com/office/powerpoint/2010/main" val="29360801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mtClean="0"/>
              <a:t>Types of yield</a:t>
            </a:r>
          </a:p>
        </p:txBody>
      </p:sp>
      <p:sp>
        <p:nvSpPr>
          <p:cNvPr id="5123" name="Rectangle 3"/>
          <p:cNvSpPr>
            <a:spLocks noGrp="1" noChangeArrowheads="1"/>
          </p:cNvSpPr>
          <p:nvPr>
            <p:ph type="body" idx="1"/>
          </p:nvPr>
        </p:nvSpPr>
        <p:spPr/>
        <p:txBody>
          <a:bodyPr/>
          <a:lstStyle/>
          <a:p>
            <a:pPr eaLnBrk="1" hangingPunct="1"/>
            <a:r>
              <a:rPr lang="en-GB" altLang="en-US" smtClean="0"/>
              <a:t>The yield of a chemical reaction is the amount of product obtained. There are two types:</a:t>
            </a:r>
          </a:p>
          <a:p>
            <a:pPr eaLnBrk="1" hangingPunct="1"/>
            <a:r>
              <a:rPr lang="en-GB" altLang="en-US" u="sng" smtClean="0"/>
              <a:t>Theoretical yield </a:t>
            </a:r>
            <a:r>
              <a:rPr lang="en-GB" altLang="en-US" smtClean="0"/>
              <a:t>– The maximum amount of product that could be produced if there was 100% conversion.</a:t>
            </a:r>
          </a:p>
          <a:p>
            <a:pPr eaLnBrk="1" hangingPunct="1"/>
            <a:r>
              <a:rPr lang="en-GB" altLang="en-US" u="sng" smtClean="0"/>
              <a:t>Actual yield </a:t>
            </a:r>
            <a:r>
              <a:rPr lang="en-GB" altLang="en-US" smtClean="0"/>
              <a:t>– The amount that is actually obtained. </a:t>
            </a:r>
          </a:p>
        </p:txBody>
      </p:sp>
    </p:spTree>
    <p:extLst>
      <p:ext uri="{BB962C8B-B14F-4D97-AF65-F5344CB8AC3E}">
        <p14:creationId xmlns:p14="http://schemas.microsoft.com/office/powerpoint/2010/main" val="27755606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z="4000"/>
              <a:t>Actual smaller than theoretical – Why?</a:t>
            </a:r>
          </a:p>
        </p:txBody>
      </p:sp>
      <p:sp>
        <p:nvSpPr>
          <p:cNvPr id="5123" name="Rectangle 3"/>
          <p:cNvSpPr>
            <a:spLocks noGrp="1" noChangeArrowheads="1"/>
          </p:cNvSpPr>
          <p:nvPr>
            <p:ph type="body" idx="1"/>
          </p:nvPr>
        </p:nvSpPr>
        <p:spPr>
          <a:xfrm>
            <a:off x="1992313" y="1628776"/>
            <a:ext cx="8229600" cy="4525963"/>
          </a:xfrm>
        </p:spPr>
        <p:txBody>
          <a:bodyPr/>
          <a:lstStyle/>
          <a:p>
            <a:pPr eaLnBrk="1" hangingPunct="1"/>
            <a:r>
              <a:rPr lang="en-GB" altLang="en-US" smtClean="0"/>
              <a:t>Reaction could be reversible</a:t>
            </a:r>
          </a:p>
          <a:p>
            <a:pPr eaLnBrk="1" hangingPunct="1"/>
            <a:r>
              <a:rPr lang="en-GB" altLang="en-US" smtClean="0"/>
              <a:t>Side reactions may occur</a:t>
            </a:r>
          </a:p>
          <a:p>
            <a:pPr eaLnBrk="1" hangingPunct="1"/>
            <a:r>
              <a:rPr lang="en-GB" altLang="en-US" smtClean="0"/>
              <a:t>Some of the product may be lost</a:t>
            </a:r>
          </a:p>
          <a:p>
            <a:pPr eaLnBrk="1" hangingPunct="1"/>
            <a:r>
              <a:rPr lang="en-GB" altLang="en-US" smtClean="0"/>
              <a:t>Reactants may not be 100% pure</a:t>
            </a:r>
          </a:p>
          <a:p>
            <a:pPr eaLnBrk="1" hangingPunct="1"/>
            <a:endParaRPr lang="en-GB" altLang="en-US" smtClean="0"/>
          </a:p>
        </p:txBody>
      </p:sp>
    </p:spTree>
    <p:extLst>
      <p:ext uri="{BB962C8B-B14F-4D97-AF65-F5344CB8AC3E}">
        <p14:creationId xmlns:p14="http://schemas.microsoft.com/office/powerpoint/2010/main" val="697708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llet%20proof%20v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8" y="3762376"/>
            <a:ext cx="178276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nylon%20stock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6" y="1"/>
            <a:ext cx="320357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plas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0"/>
            <a:ext cx="5961063"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2208214" y="6165850"/>
            <a:ext cx="51831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b="1">
                <a:solidFill>
                  <a:srgbClr val="FF0000"/>
                </a:solidFill>
                <a:latin typeface="Comic Sans MS" panose="030F0702030302020204" pitchFamily="66" charset="0"/>
              </a:rPr>
              <a:t>Plastics</a:t>
            </a:r>
          </a:p>
        </p:txBody>
      </p:sp>
    </p:spTree>
    <p:extLst>
      <p:ext uri="{BB962C8B-B14F-4D97-AF65-F5344CB8AC3E}">
        <p14:creationId xmlns:p14="http://schemas.microsoft.com/office/powerpoint/2010/main" val="39512955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9901" y="6007100"/>
            <a:ext cx="6265863"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1" name="Rectangle 2"/>
          <p:cNvSpPr>
            <a:spLocks noGrp="1" noChangeArrowheads="1"/>
          </p:cNvSpPr>
          <p:nvPr>
            <p:ph type="title"/>
          </p:nvPr>
        </p:nvSpPr>
        <p:spPr/>
        <p:txBody>
          <a:bodyPr/>
          <a:lstStyle/>
          <a:p>
            <a:pPr eaLnBrk="1" hangingPunct="1"/>
            <a:r>
              <a:rPr lang="en-US" altLang="en-US" smtClean="0"/>
              <a:t>Example 1</a:t>
            </a:r>
          </a:p>
        </p:txBody>
      </p:sp>
      <p:sp>
        <p:nvSpPr>
          <p:cNvPr id="6147" name="Rectangle 3"/>
          <p:cNvSpPr>
            <a:spLocks noGrp="1" noChangeArrowheads="1"/>
          </p:cNvSpPr>
          <p:nvPr>
            <p:ph type="body" idx="1"/>
          </p:nvPr>
        </p:nvSpPr>
        <p:spPr/>
        <p:txBody>
          <a:bodyPr/>
          <a:lstStyle/>
          <a:p>
            <a:pPr eaLnBrk="1" hangingPunct="1">
              <a:buFontTx/>
              <a:buNone/>
              <a:defRPr/>
            </a:pPr>
            <a:r>
              <a:rPr lang="en-GB" dirty="0" smtClean="0"/>
              <a:t>   </a:t>
            </a:r>
          </a:p>
          <a:p>
            <a:pPr eaLnBrk="1" hangingPunct="1">
              <a:buFontTx/>
              <a:buNone/>
              <a:defRPr/>
            </a:pPr>
            <a:r>
              <a:rPr lang="en-GB" dirty="0" smtClean="0"/>
              <a:t>	C</a:t>
            </a:r>
            <a:r>
              <a:rPr lang="en-GB" baseline="-25000" dirty="0" smtClean="0"/>
              <a:t>2</a:t>
            </a:r>
            <a:r>
              <a:rPr lang="en-GB" dirty="0" smtClean="0"/>
              <a:t>H</a:t>
            </a:r>
            <a:r>
              <a:rPr lang="en-GB" baseline="-25000" dirty="0" smtClean="0"/>
              <a:t>2</a:t>
            </a:r>
            <a:r>
              <a:rPr lang="en-GB" dirty="0" smtClean="0"/>
              <a:t>	   +	2HCl	   </a:t>
            </a:r>
            <a:r>
              <a:rPr lang="en-GB" dirty="0" smtClean="0">
                <a:sym typeface="Wingdings" pitchFamily="2" charset="2"/>
              </a:rPr>
              <a:t>	</a:t>
            </a:r>
            <a:r>
              <a:rPr lang="en-GB" dirty="0" smtClean="0"/>
              <a:t>   C</a:t>
            </a:r>
            <a:r>
              <a:rPr lang="en-GB" baseline="-25000" dirty="0" smtClean="0"/>
              <a:t>2</a:t>
            </a:r>
            <a:r>
              <a:rPr lang="en-GB" dirty="0" smtClean="0"/>
              <a:t>H</a:t>
            </a:r>
            <a:r>
              <a:rPr lang="en-GB" baseline="-25000" dirty="0" smtClean="0"/>
              <a:t>4</a:t>
            </a:r>
            <a:r>
              <a:rPr lang="en-GB" dirty="0" smtClean="0"/>
              <a:t>Cl</a:t>
            </a:r>
            <a:r>
              <a:rPr lang="en-GB" baseline="-25000" dirty="0" smtClean="0"/>
              <a:t>2</a:t>
            </a:r>
            <a:r>
              <a:rPr lang="en-GB" dirty="0" smtClean="0"/>
              <a:t> </a:t>
            </a:r>
          </a:p>
          <a:p>
            <a:pPr eaLnBrk="1" hangingPunct="1">
              <a:buFontTx/>
              <a:buNone/>
              <a:defRPr/>
            </a:pPr>
            <a:endParaRPr lang="en-GB" dirty="0" smtClean="0"/>
          </a:p>
          <a:p>
            <a:pPr marL="514350" indent="-514350">
              <a:buFontTx/>
              <a:buAutoNum type="alphaLcParenR"/>
              <a:defRPr/>
            </a:pPr>
            <a:r>
              <a:rPr lang="en-GB" dirty="0" smtClean="0"/>
              <a:t>What mass of product can theoretically be obtained if 0.1 moles of </a:t>
            </a:r>
            <a:r>
              <a:rPr lang="en-GB" dirty="0" err="1" smtClean="0"/>
              <a:t>HCl</a:t>
            </a:r>
            <a:r>
              <a:rPr lang="en-GB" dirty="0" smtClean="0"/>
              <a:t> is reacted with excess </a:t>
            </a:r>
            <a:r>
              <a:rPr lang="en-GB" dirty="0" err="1" smtClean="0"/>
              <a:t>ethyne</a:t>
            </a:r>
            <a:r>
              <a:rPr lang="en-GB" dirty="0" smtClean="0"/>
              <a:t>?</a:t>
            </a:r>
          </a:p>
          <a:p>
            <a:pPr marL="514350" indent="-514350">
              <a:buFontTx/>
              <a:buAutoNum type="alphaLcParenR"/>
              <a:defRPr/>
            </a:pPr>
            <a:r>
              <a:rPr lang="en-GB" dirty="0" smtClean="0"/>
              <a:t>What is the % yield if only 4.1g of product are obtained</a:t>
            </a:r>
          </a:p>
        </p:txBody>
      </p:sp>
      <p:sp>
        <p:nvSpPr>
          <p:cNvPr id="7173" name="Line 5"/>
          <p:cNvSpPr>
            <a:spLocks noChangeShapeType="1"/>
          </p:cNvSpPr>
          <p:nvPr/>
        </p:nvSpPr>
        <p:spPr bwMode="auto">
          <a:xfrm>
            <a:off x="3810367" y="2586159"/>
            <a:ext cx="792162"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7174" name="Rectangle 1"/>
          <p:cNvSpPr>
            <a:spLocks noChangeArrowheads="1"/>
          </p:cNvSpPr>
          <p:nvPr/>
        </p:nvSpPr>
        <p:spPr bwMode="auto">
          <a:xfrm>
            <a:off x="3009901" y="6007101"/>
            <a:ext cx="6467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rgbClr val="FF0000"/>
                </a:solidFill>
              </a:rPr>
              <a:t>% yield= actual yield/ theoretical yield x100</a:t>
            </a:r>
            <a:endParaRPr lang="en-GB" altLang="en-US" sz="2400"/>
          </a:p>
          <a:p>
            <a:pPr eaLnBrk="1" hangingPunct="1"/>
            <a:endParaRPr lang="en-GB" altLang="en-US" sz="2400" b="1">
              <a:solidFill>
                <a:srgbClr val="FF0000"/>
              </a:solidFill>
            </a:endParaRPr>
          </a:p>
        </p:txBody>
      </p:sp>
    </p:spTree>
    <p:extLst>
      <p:ext uri="{BB962C8B-B14F-4D97-AF65-F5344CB8AC3E}">
        <p14:creationId xmlns:p14="http://schemas.microsoft.com/office/powerpoint/2010/main" val="39927397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Example 2</a:t>
            </a:r>
          </a:p>
        </p:txBody>
      </p:sp>
      <p:sp>
        <p:nvSpPr>
          <p:cNvPr id="6147" name="Rectangle 3"/>
          <p:cNvSpPr>
            <a:spLocks noGrp="1" noChangeArrowheads="1"/>
          </p:cNvSpPr>
          <p:nvPr>
            <p:ph type="body" idx="1"/>
          </p:nvPr>
        </p:nvSpPr>
        <p:spPr/>
        <p:txBody>
          <a:bodyPr/>
          <a:lstStyle/>
          <a:p>
            <a:pPr eaLnBrk="1" hangingPunct="1">
              <a:buFontTx/>
              <a:buNone/>
              <a:defRPr/>
            </a:pPr>
            <a:r>
              <a:rPr lang="en-GB" dirty="0" smtClean="0"/>
              <a:t>   </a:t>
            </a:r>
          </a:p>
          <a:p>
            <a:pPr eaLnBrk="1" hangingPunct="1">
              <a:buFontTx/>
              <a:buNone/>
              <a:defRPr/>
            </a:pPr>
            <a:r>
              <a:rPr lang="en-GB" dirty="0" smtClean="0"/>
              <a:t>	C</a:t>
            </a:r>
            <a:r>
              <a:rPr lang="en-GB" baseline="-25000" dirty="0" smtClean="0"/>
              <a:t>2</a:t>
            </a:r>
            <a:r>
              <a:rPr lang="en-GB" dirty="0" smtClean="0"/>
              <a:t>H</a:t>
            </a:r>
            <a:r>
              <a:rPr lang="en-GB" baseline="-25000" dirty="0" smtClean="0"/>
              <a:t>2</a:t>
            </a:r>
            <a:r>
              <a:rPr lang="en-GB" dirty="0" smtClean="0"/>
              <a:t>	   +	2HCl	   </a:t>
            </a:r>
            <a:r>
              <a:rPr lang="en-GB" dirty="0" smtClean="0">
                <a:sym typeface="Wingdings" pitchFamily="2" charset="2"/>
              </a:rPr>
              <a:t>	</a:t>
            </a:r>
            <a:r>
              <a:rPr lang="en-GB" dirty="0" smtClean="0"/>
              <a:t>   C</a:t>
            </a:r>
            <a:r>
              <a:rPr lang="en-GB" baseline="-25000" dirty="0" smtClean="0"/>
              <a:t>2</a:t>
            </a:r>
            <a:r>
              <a:rPr lang="en-GB" dirty="0" smtClean="0"/>
              <a:t>H</a:t>
            </a:r>
            <a:r>
              <a:rPr lang="en-GB" baseline="-25000" dirty="0" smtClean="0"/>
              <a:t>4</a:t>
            </a:r>
            <a:r>
              <a:rPr lang="en-GB" dirty="0" smtClean="0"/>
              <a:t>Cl</a:t>
            </a:r>
            <a:r>
              <a:rPr lang="en-GB" baseline="-25000" dirty="0" smtClean="0"/>
              <a:t>2</a:t>
            </a:r>
            <a:r>
              <a:rPr lang="en-GB" dirty="0" smtClean="0"/>
              <a:t> </a:t>
            </a:r>
          </a:p>
          <a:p>
            <a:pPr eaLnBrk="1" hangingPunct="1">
              <a:buFontTx/>
              <a:buNone/>
              <a:defRPr/>
            </a:pPr>
            <a:endParaRPr lang="en-GB" dirty="0" smtClean="0"/>
          </a:p>
          <a:p>
            <a:pPr marL="514350" indent="-514350">
              <a:buFontTx/>
              <a:buAutoNum type="alphaLcParenR"/>
              <a:defRPr/>
            </a:pPr>
            <a:r>
              <a:rPr lang="en-GB" dirty="0" smtClean="0"/>
              <a:t>What mass of product can theoretically be obtained if 0.5 moles of </a:t>
            </a:r>
            <a:r>
              <a:rPr lang="en-GB" dirty="0" err="1" smtClean="0"/>
              <a:t>HCl</a:t>
            </a:r>
            <a:r>
              <a:rPr lang="en-GB" dirty="0" smtClean="0"/>
              <a:t> is reacted with excess </a:t>
            </a:r>
            <a:r>
              <a:rPr lang="en-GB" dirty="0" err="1" smtClean="0"/>
              <a:t>ethyne</a:t>
            </a:r>
            <a:r>
              <a:rPr lang="en-GB" dirty="0" smtClean="0"/>
              <a:t>?</a:t>
            </a:r>
          </a:p>
          <a:p>
            <a:pPr marL="514350" indent="-514350">
              <a:buFontTx/>
              <a:buAutoNum type="alphaLcParenR"/>
              <a:defRPr/>
            </a:pPr>
            <a:r>
              <a:rPr lang="en-GB" dirty="0" smtClean="0"/>
              <a:t>What is the % yield if only 20 g of product are obtained</a:t>
            </a:r>
          </a:p>
        </p:txBody>
      </p:sp>
      <p:sp>
        <p:nvSpPr>
          <p:cNvPr id="8196" name="Line 5"/>
          <p:cNvSpPr>
            <a:spLocks noChangeShapeType="1"/>
          </p:cNvSpPr>
          <p:nvPr/>
        </p:nvSpPr>
        <p:spPr bwMode="auto">
          <a:xfrm>
            <a:off x="3786921" y="2586160"/>
            <a:ext cx="792162"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 name="Rectangle 4"/>
          <p:cNvSpPr/>
          <p:nvPr/>
        </p:nvSpPr>
        <p:spPr>
          <a:xfrm>
            <a:off x="3009901" y="6015039"/>
            <a:ext cx="6265863"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8" name="Rectangle 1"/>
          <p:cNvSpPr>
            <a:spLocks noChangeArrowheads="1"/>
          </p:cNvSpPr>
          <p:nvPr/>
        </p:nvSpPr>
        <p:spPr bwMode="auto">
          <a:xfrm>
            <a:off x="3009901" y="6015038"/>
            <a:ext cx="6467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rgbClr val="FF0000"/>
                </a:solidFill>
              </a:rPr>
              <a:t>% yield= actual yield/ theoretical yield x100</a:t>
            </a:r>
            <a:endParaRPr lang="en-GB" altLang="en-US" sz="2400"/>
          </a:p>
          <a:p>
            <a:pPr eaLnBrk="1" hangingPunct="1"/>
            <a:endParaRPr lang="en-GB" altLang="en-US" sz="2400"/>
          </a:p>
        </p:txBody>
      </p:sp>
    </p:spTree>
    <p:extLst>
      <p:ext uri="{BB962C8B-B14F-4D97-AF65-F5344CB8AC3E}">
        <p14:creationId xmlns:p14="http://schemas.microsoft.com/office/powerpoint/2010/main" val="2150044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Example 3</a:t>
            </a:r>
          </a:p>
        </p:txBody>
      </p:sp>
      <p:sp>
        <p:nvSpPr>
          <p:cNvPr id="8195" name="Rectangle 3"/>
          <p:cNvSpPr>
            <a:spLocks noGrp="1" noChangeArrowheads="1"/>
          </p:cNvSpPr>
          <p:nvPr>
            <p:ph type="body" idx="1"/>
          </p:nvPr>
        </p:nvSpPr>
        <p:spPr/>
        <p:txBody>
          <a:bodyPr/>
          <a:lstStyle/>
          <a:p>
            <a:pPr eaLnBrk="1" hangingPunct="1">
              <a:buFontTx/>
              <a:buNone/>
              <a:defRPr/>
            </a:pPr>
            <a:r>
              <a:rPr lang="en-GB" dirty="0" smtClean="0"/>
              <a:t>	Ammonia is made in the Haber process:</a:t>
            </a:r>
          </a:p>
          <a:p>
            <a:pPr eaLnBrk="1" hangingPunct="1">
              <a:buFontTx/>
              <a:buNone/>
              <a:defRPr/>
            </a:pPr>
            <a:r>
              <a:rPr lang="en-GB" dirty="0" smtClean="0"/>
              <a:t>	N</a:t>
            </a:r>
            <a:r>
              <a:rPr lang="en-GB" baseline="-25000" dirty="0" smtClean="0"/>
              <a:t>2</a:t>
            </a:r>
            <a:r>
              <a:rPr lang="en-GB" dirty="0" smtClean="0"/>
              <a:t>(g) + 3H</a:t>
            </a:r>
            <a:r>
              <a:rPr lang="en-GB" baseline="-25000" dirty="0" smtClean="0"/>
              <a:t>2</a:t>
            </a:r>
            <a:r>
              <a:rPr lang="en-GB" dirty="0" smtClean="0"/>
              <a:t>(g) </a:t>
            </a:r>
            <a:r>
              <a:rPr lang="en-GB" dirty="0" smtClean="0">
                <a:sym typeface="Wingdings" pitchFamily="2" charset="2"/>
              </a:rPr>
              <a:t> 2NH</a:t>
            </a:r>
            <a:r>
              <a:rPr lang="en-GB" baseline="-25000" dirty="0" smtClean="0">
                <a:sym typeface="Wingdings" pitchFamily="2" charset="2"/>
              </a:rPr>
              <a:t>3</a:t>
            </a:r>
            <a:r>
              <a:rPr lang="en-GB" dirty="0" smtClean="0">
                <a:sym typeface="Wingdings" pitchFamily="2" charset="2"/>
              </a:rPr>
              <a:t>(g)</a:t>
            </a:r>
          </a:p>
          <a:p>
            <a:pPr eaLnBrk="1" hangingPunct="1">
              <a:buFontTx/>
              <a:buNone/>
              <a:defRPr/>
            </a:pPr>
            <a:endParaRPr lang="en-GB" dirty="0" smtClean="0">
              <a:sym typeface="Wingdings" pitchFamily="2" charset="2"/>
            </a:endParaRPr>
          </a:p>
          <a:p>
            <a:pPr marL="514350" indent="-514350">
              <a:buFontTx/>
              <a:buAutoNum type="alphaLcParenR"/>
              <a:defRPr/>
            </a:pPr>
            <a:r>
              <a:rPr lang="en-GB" dirty="0" smtClean="0"/>
              <a:t>What mass of product can theoretically be obtained if 0.15 moles of H</a:t>
            </a:r>
            <a:r>
              <a:rPr lang="en-GB" baseline="-25000" dirty="0" smtClean="0"/>
              <a:t>2</a:t>
            </a:r>
            <a:r>
              <a:rPr lang="en-GB" dirty="0" smtClean="0"/>
              <a:t> is reacted with excess Nitrogen?</a:t>
            </a:r>
          </a:p>
          <a:p>
            <a:pPr marL="514350" indent="-514350">
              <a:buFontTx/>
              <a:buAutoNum type="alphaLcParenR"/>
              <a:defRPr/>
            </a:pPr>
            <a:r>
              <a:rPr lang="en-GB" dirty="0" smtClean="0"/>
              <a:t>What is the % yield if only 1g of product is  obtained</a:t>
            </a:r>
          </a:p>
          <a:p>
            <a:pPr eaLnBrk="1" hangingPunct="1">
              <a:buFontTx/>
              <a:buNone/>
              <a:defRPr/>
            </a:pPr>
            <a:endParaRPr lang="en-GB" dirty="0" smtClean="0"/>
          </a:p>
        </p:txBody>
      </p:sp>
      <p:sp>
        <p:nvSpPr>
          <p:cNvPr id="4" name="Rectangle 3"/>
          <p:cNvSpPr/>
          <p:nvPr/>
        </p:nvSpPr>
        <p:spPr>
          <a:xfrm>
            <a:off x="2986089" y="6007100"/>
            <a:ext cx="6264275"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1" name="Rectangle 1"/>
          <p:cNvSpPr>
            <a:spLocks noChangeArrowheads="1"/>
          </p:cNvSpPr>
          <p:nvPr/>
        </p:nvSpPr>
        <p:spPr bwMode="auto">
          <a:xfrm>
            <a:off x="2979739" y="6027738"/>
            <a:ext cx="6465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rgbClr val="FF0000"/>
                </a:solidFill>
              </a:rPr>
              <a:t>% yield= actual yield/ theoretical yield x100</a:t>
            </a:r>
            <a:endParaRPr lang="en-GB" altLang="en-US" sz="2400"/>
          </a:p>
          <a:p>
            <a:pPr eaLnBrk="1" hangingPunct="1"/>
            <a:endParaRPr lang="en-GB" altLang="en-US" sz="2400"/>
          </a:p>
        </p:txBody>
      </p:sp>
    </p:spTree>
    <p:extLst>
      <p:ext uri="{BB962C8B-B14F-4D97-AF65-F5344CB8AC3E}">
        <p14:creationId xmlns:p14="http://schemas.microsoft.com/office/powerpoint/2010/main" val="42930869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Example 4</a:t>
            </a:r>
          </a:p>
        </p:txBody>
      </p:sp>
      <p:sp>
        <p:nvSpPr>
          <p:cNvPr id="10243" name="Rectangle 3"/>
          <p:cNvSpPr>
            <a:spLocks noGrp="1" noChangeArrowheads="1"/>
          </p:cNvSpPr>
          <p:nvPr>
            <p:ph type="body" idx="1"/>
          </p:nvPr>
        </p:nvSpPr>
        <p:spPr/>
        <p:txBody>
          <a:bodyPr/>
          <a:lstStyle/>
          <a:p>
            <a:pPr eaLnBrk="1" hangingPunct="1">
              <a:buFontTx/>
              <a:buNone/>
            </a:pPr>
            <a:r>
              <a:rPr lang="en-GB" altLang="en-US" smtClean="0"/>
              <a:t>	A sample of methyl ethanoate (6.9g) was obtained when 9g ethanoic acid was added to excess methanol. Calculate the % yield of the ester.</a:t>
            </a:r>
          </a:p>
          <a:p>
            <a:pPr eaLnBrk="1" hangingPunct="1">
              <a:buFontTx/>
              <a:buNone/>
            </a:pPr>
            <a:endParaRPr lang="en-GB" altLang="en-US" smtClean="0"/>
          </a:p>
          <a:p>
            <a:pPr eaLnBrk="1" hangingPunct="1">
              <a:buFontTx/>
              <a:buNone/>
            </a:pPr>
            <a:r>
              <a:rPr lang="en-GB" altLang="en-US" smtClean="0"/>
              <a:t> Write a balanced chemical equation.</a:t>
            </a:r>
          </a:p>
        </p:txBody>
      </p:sp>
      <p:sp>
        <p:nvSpPr>
          <p:cNvPr id="4" name="Rectangle 3"/>
          <p:cNvSpPr/>
          <p:nvPr/>
        </p:nvSpPr>
        <p:spPr>
          <a:xfrm>
            <a:off x="3009901" y="6007100"/>
            <a:ext cx="6265863"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5" name="Rectangle 1"/>
          <p:cNvSpPr>
            <a:spLocks noChangeArrowheads="1"/>
          </p:cNvSpPr>
          <p:nvPr/>
        </p:nvSpPr>
        <p:spPr bwMode="auto">
          <a:xfrm>
            <a:off x="3009901" y="6062663"/>
            <a:ext cx="6467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rgbClr val="FF0000"/>
                </a:solidFill>
              </a:rPr>
              <a:t>% yield= actual yield/ theoretical yield x100</a:t>
            </a:r>
            <a:endParaRPr lang="en-GB" altLang="en-US" sz="2400"/>
          </a:p>
        </p:txBody>
      </p:sp>
    </p:spTree>
    <p:extLst>
      <p:ext uri="{BB962C8B-B14F-4D97-AF65-F5344CB8AC3E}">
        <p14:creationId xmlns:p14="http://schemas.microsoft.com/office/powerpoint/2010/main" val="11765854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dirty="0" smtClean="0"/>
              <a:t>Atom Economy</a:t>
            </a:r>
          </a:p>
        </p:txBody>
      </p:sp>
      <p:sp>
        <p:nvSpPr>
          <p:cNvPr id="3075" name="Rectangle 3"/>
          <p:cNvSpPr>
            <a:spLocks noGrp="1" noChangeArrowheads="1"/>
          </p:cNvSpPr>
          <p:nvPr>
            <p:ph type="subTitle" idx="1"/>
          </p:nvPr>
        </p:nvSpPr>
        <p:spPr/>
        <p:txBody>
          <a:bodyPr/>
          <a:lstStyle/>
          <a:p>
            <a:pPr eaLnBrk="1" hangingPunct="1"/>
            <a:endParaRPr lang="en-US" altLang="en-US" smtClean="0"/>
          </a:p>
        </p:txBody>
      </p:sp>
    </p:spTree>
    <p:extLst>
      <p:ext uri="{BB962C8B-B14F-4D97-AF65-F5344CB8AC3E}">
        <p14:creationId xmlns:p14="http://schemas.microsoft.com/office/powerpoint/2010/main" val="5405825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3110"/>
            <a:ext cx="10515600" cy="4893853"/>
          </a:xfrm>
        </p:spPr>
        <p:txBody>
          <a:bodyPr>
            <a:normAutofit/>
          </a:bodyPr>
          <a:lstStyle/>
          <a:p>
            <a:r>
              <a:rPr lang="en-GB" sz="3200" dirty="0" smtClean="0"/>
              <a:t>% yield gives us information about how successful the reaction is at converting reactants into products</a:t>
            </a:r>
          </a:p>
          <a:p>
            <a:pPr marL="0" indent="0">
              <a:buNone/>
            </a:pPr>
            <a:endParaRPr lang="en-GB" sz="3200" dirty="0" smtClean="0"/>
          </a:p>
          <a:p>
            <a:r>
              <a:rPr lang="en-GB" sz="3200" dirty="0" smtClean="0"/>
              <a:t>Doesn’t give us information on by products</a:t>
            </a:r>
          </a:p>
          <a:p>
            <a:endParaRPr lang="en-GB" sz="3200" dirty="0" smtClean="0"/>
          </a:p>
          <a:p>
            <a:r>
              <a:rPr lang="en-GB" sz="3200" dirty="0" smtClean="0"/>
              <a:t>Atom economy allows us to examine the proportion of reactant converted into desired product.</a:t>
            </a:r>
          </a:p>
        </p:txBody>
      </p:sp>
    </p:spTree>
    <p:extLst>
      <p:ext uri="{BB962C8B-B14F-4D97-AF65-F5344CB8AC3E}">
        <p14:creationId xmlns:p14="http://schemas.microsoft.com/office/powerpoint/2010/main" val="9913823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sz="3200" dirty="0"/>
              <a:t>	</a:t>
            </a:r>
            <a:r>
              <a:rPr lang="en-GB" sz="3200" dirty="0" smtClean="0"/>
              <a:t>Atom economy = mass of desired product(s)</a:t>
            </a:r>
          </a:p>
          <a:p>
            <a:pPr marL="0" indent="0">
              <a:buNone/>
            </a:pPr>
            <a:r>
              <a:rPr lang="en-GB" sz="3200" dirty="0"/>
              <a:t>	</a:t>
            </a:r>
            <a:r>
              <a:rPr lang="en-GB" sz="3200" dirty="0" smtClean="0"/>
              <a:t>								  x100	</a:t>
            </a:r>
          </a:p>
          <a:p>
            <a:pPr marL="0" indent="0">
              <a:buNone/>
            </a:pPr>
            <a:r>
              <a:rPr lang="en-GB" sz="3200" dirty="0"/>
              <a:t>	</a:t>
            </a:r>
            <a:r>
              <a:rPr lang="en-GB" sz="3200" dirty="0" smtClean="0"/>
              <a:t>			  total mass of reactants</a:t>
            </a:r>
            <a:endParaRPr lang="en-GB" sz="3200" dirty="0"/>
          </a:p>
        </p:txBody>
      </p:sp>
      <p:cxnSp>
        <p:nvCxnSpPr>
          <p:cNvPr id="5" name="Straight Connector 4"/>
          <p:cNvCxnSpPr/>
          <p:nvPr/>
        </p:nvCxnSpPr>
        <p:spPr>
          <a:xfrm flipV="1">
            <a:off x="4689986" y="3170903"/>
            <a:ext cx="4277033" cy="1474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023339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Atom economy</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5383863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075557"/>
            <a:ext cx="10515600" cy="2852737"/>
          </a:xfrm>
        </p:spPr>
        <p:txBody>
          <a:bodyPr/>
          <a:lstStyle/>
          <a:p>
            <a:pPr algn="ctr"/>
            <a:r>
              <a:rPr lang="en-GB" dirty="0" smtClean="0"/>
              <a:t>Equilibria</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4634748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GB" altLang="en-US" smtClean="0">
                <a:latin typeface="Comic Sans MS" panose="030F0702030302020204" pitchFamily="66" charset="0"/>
              </a:rPr>
              <a:t>Learning Outcomes</a:t>
            </a:r>
          </a:p>
        </p:txBody>
      </p:sp>
      <p:sp>
        <p:nvSpPr>
          <p:cNvPr id="2051" name="Content Placeholder 2"/>
          <p:cNvSpPr>
            <a:spLocks noGrp="1"/>
          </p:cNvSpPr>
          <p:nvPr>
            <p:ph idx="1"/>
          </p:nvPr>
        </p:nvSpPr>
        <p:spPr/>
        <p:txBody>
          <a:bodyPr/>
          <a:lstStyle/>
          <a:p>
            <a:pPr eaLnBrk="1" hangingPunct="1">
              <a:buFont typeface="Arial" panose="020B0604020202020204" pitchFamily="34" charset="0"/>
              <a:buNone/>
            </a:pPr>
            <a:endParaRPr lang="en-GB" altLang="en-US" sz="3000" u="sng">
              <a:latin typeface="Comic Sans MS" panose="030F0702030302020204" pitchFamily="66" charset="0"/>
            </a:endParaRPr>
          </a:p>
          <a:p>
            <a:pPr eaLnBrk="1" hangingPunct="1">
              <a:buFont typeface="Arial" panose="020B0604020202020204" pitchFamily="34" charset="0"/>
              <a:buNone/>
            </a:pPr>
            <a:r>
              <a:rPr lang="en-GB" altLang="en-US" sz="3000" u="sng">
                <a:latin typeface="Comic Sans MS" panose="030F0702030302020204" pitchFamily="66" charset="0"/>
              </a:rPr>
              <a:t>Shifting the equilibrium position</a:t>
            </a:r>
          </a:p>
          <a:p>
            <a:pPr eaLnBrk="1" hangingPunct="1">
              <a:buFont typeface="Arial" panose="020B0604020202020204" pitchFamily="34" charset="0"/>
              <a:buNone/>
            </a:pPr>
            <a:endParaRPr lang="en-GB" altLang="en-US" sz="3000">
              <a:latin typeface="Comic Sans MS" panose="030F0702030302020204" pitchFamily="66" charset="0"/>
            </a:endParaRPr>
          </a:p>
          <a:p>
            <a:pPr eaLnBrk="1" hangingPunct="1"/>
            <a:r>
              <a:rPr lang="en-GB" altLang="en-US" sz="3000">
                <a:latin typeface="Comic Sans MS" panose="030F0702030302020204" pitchFamily="66" charset="0"/>
              </a:rPr>
              <a:t>Effect of changing concentration of reactants/products, pressure and temperature on the position of the equilibrium.</a:t>
            </a:r>
          </a:p>
        </p:txBody>
      </p:sp>
    </p:spTree>
    <p:extLst>
      <p:ext uri="{BB962C8B-B14F-4D97-AF65-F5344CB8AC3E}">
        <p14:creationId xmlns:p14="http://schemas.microsoft.com/office/powerpoint/2010/main" val="3691019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19288" y="3860800"/>
            <a:ext cx="8229600" cy="1143000"/>
          </a:xfrm>
        </p:spPr>
        <p:txBody>
          <a:bodyPr/>
          <a:lstStyle/>
          <a:p>
            <a:pPr eaLnBrk="1" hangingPunct="1"/>
            <a:r>
              <a:rPr lang="en-GB" altLang="en-US" sz="3200">
                <a:solidFill>
                  <a:srgbClr val="FF0000"/>
                </a:solidFill>
                <a:latin typeface="Tahoma" panose="020B0604030504040204" pitchFamily="34" charset="0"/>
              </a:rPr>
              <a:t>Explosives</a:t>
            </a:r>
          </a:p>
        </p:txBody>
      </p:sp>
      <p:sp>
        <p:nvSpPr>
          <p:cNvPr id="6147" name="Rectangle 3"/>
          <p:cNvSpPr>
            <a:spLocks noGrp="1" noChangeArrowheads="1"/>
          </p:cNvSpPr>
          <p:nvPr>
            <p:ph type="body" idx="1"/>
          </p:nvPr>
        </p:nvSpPr>
        <p:spPr>
          <a:xfrm>
            <a:off x="1919288" y="4797426"/>
            <a:ext cx="8229600" cy="1757363"/>
          </a:xfrm>
        </p:spPr>
        <p:txBody>
          <a:bodyPr/>
          <a:lstStyle/>
          <a:p>
            <a:pPr eaLnBrk="1" hangingPunct="1">
              <a:buFontTx/>
              <a:buNone/>
            </a:pPr>
            <a:r>
              <a:rPr lang="en-GB" altLang="en-US" smtClean="0">
                <a:latin typeface="Tahoma" panose="020B0604030504040204" pitchFamily="34" charset="0"/>
              </a:rPr>
              <a:t>Lots of explosives rely on Nitrogen compounds e.g. TNT, nitroglycerine, HMX, and RDX. </a:t>
            </a:r>
          </a:p>
        </p:txBody>
      </p:sp>
      <p:sp>
        <p:nvSpPr>
          <p:cNvPr id="6148" name="AutoShape 4" descr="career-1"/>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9" name="AutoShape 5" descr="career-1"/>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0" name="AutoShape 6" descr="career-1"/>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6151" name="Picture 7" descr="ching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89242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350_airbag_f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58674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8134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ctrTitle"/>
          </p:nvPr>
        </p:nvSpPr>
        <p:spPr>
          <a:xfrm>
            <a:off x="2208213" y="1341439"/>
            <a:ext cx="7772400" cy="1470025"/>
          </a:xfrm>
        </p:spPr>
        <p:txBody>
          <a:bodyPr/>
          <a:lstStyle/>
          <a:p>
            <a:pPr eaLnBrk="1" hangingPunct="1"/>
            <a:endParaRPr lang="en-GB" altLang="en-US" sz="5400" b="1"/>
          </a:p>
        </p:txBody>
      </p:sp>
      <p:sp>
        <p:nvSpPr>
          <p:cNvPr id="2" name="Subtitle 1"/>
          <p:cNvSpPr>
            <a:spLocks noGrp="1"/>
          </p:cNvSpPr>
          <p:nvPr>
            <p:ph type="subTitle" idx="1"/>
          </p:nvPr>
        </p:nvSpPr>
        <p:spPr/>
        <p:txBody>
          <a:bodyPr rtlCol="0">
            <a:normAutofit/>
          </a:bodyPr>
          <a:lstStyle/>
          <a:p>
            <a:pPr>
              <a:defRPr/>
            </a:pPr>
            <a:endParaRPr lang="en-GB" dirty="0"/>
          </a:p>
        </p:txBody>
      </p:sp>
      <p:pic>
        <p:nvPicPr>
          <p:cNvPr id="3076" name="Picture 5" descr="LeChatelier"/>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5519739" y="3429001"/>
            <a:ext cx="1552575" cy="2295525"/>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077" name="Rectangle 4"/>
          <p:cNvSpPr>
            <a:spLocks noChangeArrowheads="1"/>
          </p:cNvSpPr>
          <p:nvPr/>
        </p:nvSpPr>
        <p:spPr bwMode="auto">
          <a:xfrm>
            <a:off x="4656138" y="5949950"/>
            <a:ext cx="342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Henri Le Chatelier (1850-1936) </a:t>
            </a:r>
            <a:endParaRPr lang="en-GB" altLang="en-US">
              <a:latin typeface="Calibri" panose="020F0502020204030204" pitchFamily="34" charset="0"/>
            </a:endParaRPr>
          </a:p>
        </p:txBody>
      </p:sp>
      <p:pic>
        <p:nvPicPr>
          <p:cNvPr id="3078" name="Picture 2" descr="http://library.thinkquest.org/10429/media/equil/lechatpr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125538"/>
            <a:ext cx="83518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8054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92313" y="0"/>
            <a:ext cx="8229600" cy="1143000"/>
          </a:xfrm>
        </p:spPr>
        <p:txBody>
          <a:bodyPr/>
          <a:lstStyle/>
          <a:p>
            <a:pPr eaLnBrk="1" hangingPunct="1"/>
            <a:r>
              <a:rPr lang="en-GB" altLang="en-US" b="1" smtClean="0">
                <a:latin typeface="Comic Sans MS" panose="030F0702030302020204" pitchFamily="66" charset="0"/>
              </a:rPr>
              <a:t>Stress Relief</a:t>
            </a:r>
          </a:p>
        </p:txBody>
      </p:sp>
      <p:sp>
        <p:nvSpPr>
          <p:cNvPr id="4099" name="Content Placeholder 2"/>
          <p:cNvSpPr>
            <a:spLocks noGrp="1"/>
          </p:cNvSpPr>
          <p:nvPr>
            <p:ph idx="1"/>
          </p:nvPr>
        </p:nvSpPr>
        <p:spPr>
          <a:xfrm>
            <a:off x="1992313" y="1125538"/>
            <a:ext cx="8229600" cy="4525962"/>
          </a:xfrm>
        </p:spPr>
        <p:txBody>
          <a:bodyPr/>
          <a:lstStyle/>
          <a:p>
            <a:pPr eaLnBrk="1" hangingPunct="1">
              <a:buFont typeface="Arial" panose="020B0604020202020204" pitchFamily="34" charset="0"/>
              <a:buNone/>
            </a:pPr>
            <a:r>
              <a:rPr lang="en-GB" altLang="en-US" sz="3000">
                <a:latin typeface="Comic Sans MS" panose="030F0702030302020204" pitchFamily="66" charset="0"/>
              </a:rPr>
              <a:t>•	Imagine you squeeze a balloon on one side.</a:t>
            </a:r>
          </a:p>
          <a:p>
            <a:pPr eaLnBrk="1" hangingPunct="1">
              <a:buFont typeface="Arial" panose="020B0604020202020204" pitchFamily="34" charset="0"/>
              <a:buNone/>
            </a:pPr>
            <a:r>
              <a:rPr lang="en-GB" altLang="en-US" sz="3000">
                <a:latin typeface="Comic Sans MS" panose="030F0702030302020204" pitchFamily="66" charset="0"/>
              </a:rPr>
              <a:t>•	Air moves toward the other side of the balloon causing the it to bulge. </a:t>
            </a:r>
          </a:p>
          <a:p>
            <a:pPr eaLnBrk="1" hangingPunct="1">
              <a:buFont typeface="Arial" panose="020B0604020202020204" pitchFamily="34" charset="0"/>
              <a:buNone/>
            </a:pPr>
            <a:r>
              <a:rPr lang="en-GB" altLang="en-US" sz="3000">
                <a:latin typeface="Comic Sans MS" panose="030F0702030302020204" pitchFamily="66" charset="0"/>
              </a:rPr>
              <a:t>•	As a result, the pressure is reduced on the side where you are squeezing. </a:t>
            </a:r>
          </a:p>
          <a:p>
            <a:pPr eaLnBrk="1" hangingPunct="1">
              <a:buFont typeface="Arial" panose="020B0604020202020204" pitchFamily="34" charset="0"/>
              <a:buNone/>
            </a:pPr>
            <a:r>
              <a:rPr lang="en-GB" altLang="en-US" sz="3000" b="1">
                <a:solidFill>
                  <a:srgbClr val="FF0000"/>
                </a:solidFill>
                <a:latin typeface="Comic Sans MS" panose="030F0702030302020204" pitchFamily="66" charset="0"/>
              </a:rPr>
              <a:t>•	The air moves in a way that relieves the stress caused by the increased pressure.</a:t>
            </a:r>
          </a:p>
          <a:p>
            <a:pPr eaLnBrk="1" hangingPunct="1"/>
            <a:endParaRPr lang="en-GB" altLang="en-US" sz="3000">
              <a:latin typeface="Comic Sans MS" panose="030F0702030302020204" pitchFamily="66" charset="0"/>
            </a:endParaRPr>
          </a:p>
        </p:txBody>
      </p:sp>
      <p:pic>
        <p:nvPicPr>
          <p:cNvPr id="4100" name="Picture 2" descr="http://i.techrepublic.com.com/blogs/br02-as-ballo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1" y="5013326"/>
            <a:ext cx="244951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 name="Group 6"/>
          <p:cNvGrpSpPr>
            <a:grpSpLocks/>
          </p:cNvGrpSpPr>
          <p:nvPr/>
        </p:nvGrpSpPr>
        <p:grpSpPr bwMode="auto">
          <a:xfrm>
            <a:off x="2424113" y="5661026"/>
            <a:ext cx="2303462" cy="576263"/>
            <a:chOff x="1187624" y="6093296"/>
            <a:chExt cx="1584176" cy="360040"/>
          </a:xfrm>
        </p:grpSpPr>
        <p:sp>
          <p:nvSpPr>
            <p:cNvPr id="6" name="Isosceles Triangle 5"/>
            <p:cNvSpPr/>
            <p:nvPr/>
          </p:nvSpPr>
          <p:spPr>
            <a:xfrm rot="5400000">
              <a:off x="1188095" y="6165230"/>
              <a:ext cx="215230" cy="216173"/>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p:cNvSpPr/>
            <p:nvPr/>
          </p:nvSpPr>
          <p:spPr>
            <a:xfrm>
              <a:off x="1331739" y="6093296"/>
              <a:ext cx="1440061" cy="3600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9" name="Straight Arrow Connector 8"/>
          <p:cNvCxnSpPr/>
          <p:nvPr/>
        </p:nvCxnSpPr>
        <p:spPr>
          <a:xfrm>
            <a:off x="5087939" y="5876925"/>
            <a:ext cx="1584325"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20502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GB" altLang="en-US" smtClean="0"/>
          </a:p>
        </p:txBody>
      </p:sp>
      <p:sp>
        <p:nvSpPr>
          <p:cNvPr id="3" name="Content Placeholder 2"/>
          <p:cNvSpPr>
            <a:spLocks noGrp="1"/>
          </p:cNvSpPr>
          <p:nvPr>
            <p:ph idx="1"/>
          </p:nvPr>
        </p:nvSpPr>
        <p:spPr>
          <a:xfrm>
            <a:off x="1524001" y="1600201"/>
            <a:ext cx="8964613" cy="4525963"/>
          </a:xfrm>
        </p:spPr>
        <p:txBody>
          <a:bodyPr/>
          <a:lstStyle/>
          <a:p>
            <a:pPr eaLnBrk="1" hangingPunct="1"/>
            <a:r>
              <a:rPr lang="en-GB" altLang="en-US" sz="3000" b="1">
                <a:latin typeface="Comic Sans MS" panose="030F0702030302020204" pitchFamily="66" charset="0"/>
              </a:rPr>
              <a:t>Le Chatelier’s principle = when stress is applied to a system in </a:t>
            </a:r>
            <a:r>
              <a:rPr lang="en-GB" altLang="en-US" sz="3000" b="1">
                <a:solidFill>
                  <a:srgbClr val="FF0000"/>
                </a:solidFill>
                <a:latin typeface="Comic Sans MS" panose="030F0702030302020204" pitchFamily="66" charset="0"/>
              </a:rPr>
              <a:t>equilibrium</a:t>
            </a:r>
            <a:r>
              <a:rPr lang="en-GB" altLang="en-US" sz="3000" b="1">
                <a:latin typeface="Comic Sans MS" panose="030F0702030302020204" pitchFamily="66" charset="0"/>
              </a:rPr>
              <a:t>, the reaction will shift in a direction that relieves the stress, and a new </a:t>
            </a:r>
            <a:r>
              <a:rPr lang="en-GB" altLang="en-US" sz="3000" b="1">
                <a:solidFill>
                  <a:srgbClr val="FF0000"/>
                </a:solidFill>
                <a:latin typeface="Comic Sans MS" panose="030F0702030302020204" pitchFamily="66" charset="0"/>
              </a:rPr>
              <a:t>equilibrium</a:t>
            </a:r>
            <a:r>
              <a:rPr lang="en-GB" altLang="en-US" sz="3000" b="1">
                <a:latin typeface="Comic Sans MS" panose="030F0702030302020204" pitchFamily="66" charset="0"/>
              </a:rPr>
              <a:t> will be established.</a:t>
            </a:r>
          </a:p>
          <a:p>
            <a:pPr eaLnBrk="1" hangingPunct="1"/>
            <a:endParaRPr lang="en-GB" altLang="en-US" sz="3000">
              <a:latin typeface="Comic Sans MS" panose="030F0702030302020204" pitchFamily="66" charset="0"/>
            </a:endParaRPr>
          </a:p>
          <a:p>
            <a:pPr eaLnBrk="1" hangingPunct="1"/>
            <a:r>
              <a:rPr lang="en-GB" altLang="en-US" sz="3000">
                <a:latin typeface="Comic Sans MS" panose="030F0702030302020204" pitchFamily="66" charset="0"/>
              </a:rPr>
              <a:t>(At equilibrium, the concentrations of reactants and products remain constant, although not necessarily equal.)</a:t>
            </a:r>
          </a:p>
          <a:p>
            <a:pPr eaLnBrk="1" hangingPunct="1"/>
            <a:endParaRPr lang="en-GB" altLang="en-US" sz="3000" b="1">
              <a:latin typeface="Comic Sans MS" panose="030F0702030302020204" pitchFamily="66" charset="0"/>
            </a:endParaRPr>
          </a:p>
          <a:p>
            <a:pPr eaLnBrk="1" hangingPunct="1"/>
            <a:endParaRPr lang="en-GB" altLang="en-US" sz="3000">
              <a:latin typeface="Comic Sans MS" panose="030F0702030302020204" pitchFamily="66" charset="0"/>
            </a:endParaRPr>
          </a:p>
        </p:txBody>
      </p:sp>
    </p:spTree>
    <p:extLst>
      <p:ext uri="{BB962C8B-B14F-4D97-AF65-F5344CB8AC3E}">
        <p14:creationId xmlns:p14="http://schemas.microsoft.com/office/powerpoint/2010/main" val="2256118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smtClean="0">
                <a:latin typeface="Comic Sans MS" panose="030F0702030302020204" pitchFamily="66" charset="0"/>
              </a:rPr>
              <a:t>Changing the Equilibrium</a:t>
            </a:r>
          </a:p>
        </p:txBody>
      </p:sp>
      <p:sp>
        <p:nvSpPr>
          <p:cNvPr id="6147" name="Content Placeholder 2"/>
          <p:cNvSpPr>
            <a:spLocks noGrp="1"/>
          </p:cNvSpPr>
          <p:nvPr>
            <p:ph idx="1"/>
          </p:nvPr>
        </p:nvSpPr>
        <p:spPr/>
        <p:txBody>
          <a:bodyPr/>
          <a:lstStyle/>
          <a:p>
            <a:pPr eaLnBrk="1" hangingPunct="1">
              <a:buFont typeface="Arial" panose="020B0604020202020204" pitchFamily="34" charset="0"/>
              <a:buNone/>
            </a:pPr>
            <a:r>
              <a:rPr lang="en-GB" altLang="en-US" b="1" smtClean="0">
                <a:latin typeface="Comic Sans MS" panose="030F0702030302020204" pitchFamily="66" charset="0"/>
              </a:rPr>
              <a:t>Applied stresses </a:t>
            </a:r>
          </a:p>
          <a:p>
            <a:pPr eaLnBrk="1" hangingPunct="1">
              <a:buFont typeface="Arial" panose="020B0604020202020204" pitchFamily="34" charset="0"/>
              <a:buNone/>
            </a:pPr>
            <a:endParaRPr lang="en-GB" altLang="en-US" b="1" smtClean="0">
              <a:latin typeface="Comic Sans MS" panose="030F0702030302020204" pitchFamily="66" charset="0"/>
            </a:endParaRPr>
          </a:p>
          <a:p>
            <a:pPr eaLnBrk="1" hangingPunct="1"/>
            <a:r>
              <a:rPr lang="en-GB" altLang="en-US" smtClean="0">
                <a:latin typeface="Comic Sans MS" panose="030F0702030302020204" pitchFamily="66" charset="0"/>
              </a:rPr>
              <a:t>changes in concentration,</a:t>
            </a:r>
          </a:p>
          <a:p>
            <a:pPr eaLnBrk="1" hangingPunct="1"/>
            <a:r>
              <a:rPr lang="en-GB" altLang="en-US" smtClean="0">
                <a:latin typeface="Comic Sans MS" panose="030F0702030302020204" pitchFamily="66" charset="0"/>
              </a:rPr>
              <a:t>changes in temperature</a:t>
            </a:r>
          </a:p>
          <a:p>
            <a:pPr eaLnBrk="1" hangingPunct="1"/>
            <a:r>
              <a:rPr lang="en-GB" altLang="en-US" smtClean="0">
                <a:latin typeface="Comic Sans MS" panose="030F0702030302020204" pitchFamily="66" charset="0"/>
              </a:rPr>
              <a:t>changes in pressure</a:t>
            </a:r>
          </a:p>
          <a:p>
            <a:pPr eaLnBrk="1" hangingPunct="1"/>
            <a:endParaRPr lang="en-GB" altLang="en-US" smtClean="0">
              <a:latin typeface="Comic Sans MS" panose="030F0702030302020204" pitchFamily="66" charset="0"/>
            </a:endParaRPr>
          </a:p>
          <a:p>
            <a:pPr eaLnBrk="1" hangingPunct="1">
              <a:buFont typeface="Arial" panose="020B0604020202020204" pitchFamily="34" charset="0"/>
              <a:buNone/>
            </a:pPr>
            <a:endParaRPr lang="en-GB" altLang="en-US" smtClean="0">
              <a:latin typeface="Comic Sans MS" panose="030F0702030302020204" pitchFamily="66" charset="0"/>
            </a:endParaRPr>
          </a:p>
        </p:txBody>
      </p:sp>
    </p:spTree>
    <p:extLst>
      <p:ext uri="{BB962C8B-B14F-4D97-AF65-F5344CB8AC3E}">
        <p14:creationId xmlns:p14="http://schemas.microsoft.com/office/powerpoint/2010/main" val="11895354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03389" y="274638"/>
            <a:ext cx="8785225" cy="1143000"/>
          </a:xfrm>
        </p:spPr>
        <p:txBody>
          <a:bodyPr/>
          <a:lstStyle/>
          <a:p>
            <a:pPr eaLnBrk="1" hangingPunct="1"/>
            <a:r>
              <a:rPr lang="en-GB" altLang="en-US" sz="3600">
                <a:latin typeface="Comic Sans MS" panose="030F0702030302020204" pitchFamily="66" charset="0"/>
              </a:rPr>
              <a:t>Increasing concentration of a reactant.</a:t>
            </a:r>
            <a:br>
              <a:rPr lang="en-GB" altLang="en-US" sz="3600">
                <a:latin typeface="Comic Sans MS" panose="030F0702030302020204" pitchFamily="66" charset="0"/>
              </a:rPr>
            </a:br>
            <a:endParaRPr lang="en-GB" altLang="en-US" sz="3600">
              <a:latin typeface="Comic Sans MS" panose="030F0702030302020204" pitchFamily="66" charset="0"/>
            </a:endParaRPr>
          </a:p>
        </p:txBody>
      </p:sp>
      <p:sp>
        <p:nvSpPr>
          <p:cNvPr id="3" name="Content Placeholder 2"/>
          <p:cNvSpPr>
            <a:spLocks noGrp="1"/>
          </p:cNvSpPr>
          <p:nvPr>
            <p:ph idx="1"/>
          </p:nvPr>
        </p:nvSpPr>
        <p:spPr>
          <a:xfrm>
            <a:off x="1524000" y="1989138"/>
            <a:ext cx="9144000" cy="4525962"/>
          </a:xfrm>
        </p:spPr>
        <p:txBody>
          <a:bodyPr/>
          <a:lstStyle/>
          <a:p>
            <a:pPr eaLnBrk="1" hangingPunct="1">
              <a:buFont typeface="Arial" panose="020B0604020202020204" pitchFamily="34" charset="0"/>
              <a:buNone/>
            </a:pPr>
            <a:r>
              <a:rPr lang="en-GB" altLang="en-US" sz="3000">
                <a:latin typeface="Comic Sans MS" panose="030F0702030302020204" pitchFamily="66" charset="0"/>
              </a:rPr>
              <a:t>	If the concentration of a reactant is increased, the reaction will shift in a way that reduces it’s concentration.</a:t>
            </a:r>
          </a:p>
          <a:p>
            <a:pPr eaLnBrk="1" hangingPunct="1"/>
            <a:endParaRPr lang="en-GB" altLang="en-US">
              <a:latin typeface="Comic Sans MS" panose="030F0702030302020204" pitchFamily="66" charset="0"/>
            </a:endParaRPr>
          </a:p>
        </p:txBody>
      </p:sp>
      <p:sp>
        <p:nvSpPr>
          <p:cNvPr id="7172" name="TextBox 5"/>
          <p:cNvSpPr txBox="1">
            <a:spLocks noChangeArrowheads="1"/>
          </p:cNvSpPr>
          <p:nvPr/>
        </p:nvSpPr>
        <p:spPr bwMode="auto">
          <a:xfrm>
            <a:off x="3863976" y="4868864"/>
            <a:ext cx="38211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latin typeface="Calibri" panose="020F0502020204030204" pitchFamily="34" charset="0"/>
              </a:rPr>
              <a:t>A + B			C + D</a:t>
            </a:r>
          </a:p>
        </p:txBody>
      </p:sp>
      <p:pic>
        <p:nvPicPr>
          <p:cNvPr id="7173" name="Picture 5" descr="http://www.citycollegiate.com/reversible_arr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5013325"/>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rved Down Arrow 17"/>
          <p:cNvSpPr/>
          <p:nvPr/>
        </p:nvSpPr>
        <p:spPr>
          <a:xfrm>
            <a:off x="4655840" y="4005064"/>
            <a:ext cx="2160240" cy="936104"/>
          </a:xfrm>
          <a:prstGeom prst="curved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solidFill>
                <a:srgbClr val="FF0000"/>
              </a:solidFill>
            </a:endParaRPr>
          </a:p>
        </p:txBody>
      </p:sp>
      <p:sp>
        <p:nvSpPr>
          <p:cNvPr id="19" name="TextBox 18"/>
          <p:cNvSpPr txBox="1">
            <a:spLocks noChangeArrowheads="1"/>
          </p:cNvSpPr>
          <p:nvPr/>
        </p:nvSpPr>
        <p:spPr bwMode="auto">
          <a:xfrm>
            <a:off x="5375275" y="3357564"/>
            <a:ext cx="776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latin typeface="Calibri" panose="020F0502020204030204" pitchFamily="34" charset="0"/>
              </a:rPr>
              <a:t>Shift</a:t>
            </a:r>
          </a:p>
        </p:txBody>
      </p:sp>
      <p:sp>
        <p:nvSpPr>
          <p:cNvPr id="20" name="TextBox 19"/>
          <p:cNvSpPr txBox="1">
            <a:spLocks noChangeArrowheads="1"/>
          </p:cNvSpPr>
          <p:nvPr/>
        </p:nvSpPr>
        <p:spPr bwMode="auto">
          <a:xfrm>
            <a:off x="3863975" y="5373689"/>
            <a:ext cx="4333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solidFill>
                  <a:srgbClr val="FF0000"/>
                </a:solidFill>
                <a:latin typeface="Calibri" panose="020F0502020204030204" pitchFamily="34" charset="0"/>
              </a:rPr>
              <a:t>+</a:t>
            </a:r>
          </a:p>
          <a:p>
            <a:pPr eaLnBrk="1" hangingPunct="1"/>
            <a:r>
              <a:rPr lang="en-GB" altLang="en-US" sz="3200" b="1">
                <a:solidFill>
                  <a:srgbClr val="FF0000"/>
                </a:solidFill>
                <a:latin typeface="Calibri" panose="020F0502020204030204" pitchFamily="34" charset="0"/>
              </a:rPr>
              <a:t>A</a:t>
            </a:r>
          </a:p>
        </p:txBody>
      </p:sp>
    </p:spTree>
    <p:extLst>
      <p:ext uri="{BB962C8B-B14F-4D97-AF65-F5344CB8AC3E}">
        <p14:creationId xmlns:p14="http://schemas.microsoft.com/office/powerpoint/2010/main" val="2328850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2000"/>
                                        <p:tgtEl>
                                          <p:spTgt spid="2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2000"/>
                                        <p:tgtEl>
                                          <p:spTgt spid="2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9" grpId="0"/>
      <p:bldP spid="20"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248525" y="4724400"/>
            <a:ext cx="647700" cy="64928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8195" name="Title 1"/>
          <p:cNvSpPr>
            <a:spLocks noGrp="1"/>
          </p:cNvSpPr>
          <p:nvPr>
            <p:ph type="title"/>
          </p:nvPr>
        </p:nvSpPr>
        <p:spPr>
          <a:xfrm>
            <a:off x="1703388" y="274638"/>
            <a:ext cx="8507412" cy="1143000"/>
          </a:xfrm>
        </p:spPr>
        <p:txBody>
          <a:bodyPr/>
          <a:lstStyle/>
          <a:p>
            <a:pPr eaLnBrk="1" hangingPunct="1"/>
            <a:r>
              <a:rPr lang="en-GB" altLang="en-US" sz="3600">
                <a:latin typeface="Comic Sans MS" panose="030F0702030302020204" pitchFamily="66" charset="0"/>
              </a:rPr>
              <a:t>Decreasing concentration of a product </a:t>
            </a:r>
            <a:br>
              <a:rPr lang="en-GB" altLang="en-US" sz="3600">
                <a:latin typeface="Comic Sans MS" panose="030F0702030302020204" pitchFamily="66" charset="0"/>
              </a:rPr>
            </a:br>
            <a:endParaRPr lang="en-GB" altLang="en-US" sz="3600">
              <a:latin typeface="Comic Sans MS" panose="030F0702030302020204" pitchFamily="66" charset="0"/>
            </a:endParaRPr>
          </a:p>
        </p:txBody>
      </p:sp>
      <p:sp>
        <p:nvSpPr>
          <p:cNvPr id="3" name="Content Placeholder 2"/>
          <p:cNvSpPr>
            <a:spLocks noGrp="1"/>
          </p:cNvSpPr>
          <p:nvPr>
            <p:ph idx="1"/>
          </p:nvPr>
        </p:nvSpPr>
        <p:spPr>
          <a:xfrm>
            <a:off x="1524000" y="1600201"/>
            <a:ext cx="9144000" cy="4525963"/>
          </a:xfrm>
        </p:spPr>
        <p:txBody>
          <a:bodyPr/>
          <a:lstStyle/>
          <a:p>
            <a:pPr eaLnBrk="1" hangingPunct="1">
              <a:buFont typeface="Arial" panose="020B0604020202020204" pitchFamily="34" charset="0"/>
              <a:buNone/>
            </a:pPr>
            <a:r>
              <a:rPr lang="en-GB" altLang="en-US" sz="3000">
                <a:latin typeface="Comic Sans MS" panose="030F0702030302020204" pitchFamily="66" charset="0"/>
              </a:rPr>
              <a:t>	If the concentration of a product is decreased, the reaction will shift in a way that increases it’s concentration.</a:t>
            </a:r>
          </a:p>
        </p:txBody>
      </p:sp>
      <p:sp>
        <p:nvSpPr>
          <p:cNvPr id="8197" name="TextBox 5"/>
          <p:cNvSpPr txBox="1">
            <a:spLocks noChangeArrowheads="1"/>
          </p:cNvSpPr>
          <p:nvPr/>
        </p:nvSpPr>
        <p:spPr bwMode="auto">
          <a:xfrm>
            <a:off x="3935414" y="4724400"/>
            <a:ext cx="39147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latin typeface="Calibri" panose="020F0502020204030204" pitchFamily="34" charset="0"/>
              </a:rPr>
              <a:t>A + B			C +  D</a:t>
            </a:r>
          </a:p>
        </p:txBody>
      </p:sp>
      <p:pic>
        <p:nvPicPr>
          <p:cNvPr id="8198" name="Picture 5" descr="http://www.citycollegiate.com/reversible_arr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75" y="4941888"/>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rved Down Arrow 17"/>
          <p:cNvSpPr/>
          <p:nvPr/>
        </p:nvSpPr>
        <p:spPr>
          <a:xfrm>
            <a:off x="4799856" y="3861048"/>
            <a:ext cx="2160240" cy="936104"/>
          </a:xfrm>
          <a:prstGeom prst="curved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solidFill>
                <a:srgbClr val="FF0000"/>
              </a:solidFill>
            </a:endParaRPr>
          </a:p>
        </p:txBody>
      </p:sp>
      <p:sp>
        <p:nvSpPr>
          <p:cNvPr id="19" name="TextBox 18"/>
          <p:cNvSpPr txBox="1">
            <a:spLocks noChangeArrowheads="1"/>
          </p:cNvSpPr>
          <p:nvPr/>
        </p:nvSpPr>
        <p:spPr bwMode="auto">
          <a:xfrm>
            <a:off x="5375275" y="3429001"/>
            <a:ext cx="776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latin typeface="Calibri" panose="020F0502020204030204" pitchFamily="34" charset="0"/>
              </a:rPr>
              <a:t>Shift</a:t>
            </a:r>
          </a:p>
        </p:txBody>
      </p:sp>
      <p:cxnSp>
        <p:nvCxnSpPr>
          <p:cNvPr id="10" name="Curved Connector 9"/>
          <p:cNvCxnSpPr>
            <a:stCxn id="8" idx="4"/>
          </p:cNvCxnSpPr>
          <p:nvPr/>
        </p:nvCxnSpPr>
        <p:spPr>
          <a:xfrm rot="16200000" flipH="1">
            <a:off x="7482682" y="5463382"/>
            <a:ext cx="358775" cy="179388"/>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1039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allAtOnce"/>
      <p:bldP spid="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Increasing temperature</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endParaRPr lang="en-GB" altLang="en-US" sz="3600">
              <a:latin typeface="Comic Sans MS" panose="030F0702030302020204" pitchFamily="66" charset="0"/>
            </a:endParaRPr>
          </a:p>
        </p:txBody>
      </p:sp>
      <p:sp>
        <p:nvSpPr>
          <p:cNvPr id="3" name="Content Placeholder 2"/>
          <p:cNvSpPr>
            <a:spLocks noGrp="1"/>
          </p:cNvSpPr>
          <p:nvPr>
            <p:ph idx="1"/>
          </p:nvPr>
        </p:nvSpPr>
        <p:spPr>
          <a:xfrm>
            <a:off x="1524000" y="1600201"/>
            <a:ext cx="8686800" cy="4525963"/>
          </a:xfrm>
        </p:spPr>
        <p:txBody>
          <a:bodyPr/>
          <a:lstStyle/>
          <a:p>
            <a:pPr eaLnBrk="1" hangingPunct="1">
              <a:buFont typeface="Arial" panose="020B0604020202020204" pitchFamily="34" charset="0"/>
              <a:buNone/>
            </a:pPr>
            <a:r>
              <a:rPr lang="en-GB" altLang="en-US" sz="3000">
                <a:latin typeface="Comic Sans MS" panose="030F0702030302020204" pitchFamily="66" charset="0"/>
              </a:rPr>
              <a:t>	If the temperature increases, the reaction will shift in a way that uses heat.</a:t>
            </a:r>
          </a:p>
          <a:p>
            <a:pPr eaLnBrk="1" hangingPunct="1">
              <a:buFont typeface="Arial" panose="020B0604020202020204" pitchFamily="34" charset="0"/>
              <a:buNone/>
            </a:pPr>
            <a:endParaRPr lang="en-GB" altLang="en-US" sz="3000">
              <a:latin typeface="Comic Sans MS" panose="030F0702030302020204" pitchFamily="66" charset="0"/>
            </a:endParaRPr>
          </a:p>
          <a:p>
            <a:pPr eaLnBrk="1" hangingPunct="1">
              <a:buFont typeface="Arial" panose="020B0604020202020204" pitchFamily="34" charset="0"/>
              <a:buNone/>
            </a:pPr>
            <a:endParaRPr lang="en-GB" altLang="en-US" sz="3000">
              <a:latin typeface="Comic Sans MS" panose="030F0702030302020204" pitchFamily="66" charset="0"/>
            </a:endParaRPr>
          </a:p>
        </p:txBody>
      </p:sp>
      <p:sp>
        <p:nvSpPr>
          <p:cNvPr id="9220" name="TextBox 5"/>
          <p:cNvSpPr txBox="1">
            <a:spLocks noChangeArrowheads="1"/>
          </p:cNvSpPr>
          <p:nvPr/>
        </p:nvSpPr>
        <p:spPr bwMode="auto">
          <a:xfrm>
            <a:off x="3863976" y="4076700"/>
            <a:ext cx="39147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latin typeface="Calibri" panose="020F0502020204030204" pitchFamily="34" charset="0"/>
              </a:rPr>
              <a:t>A + B			C +  D</a:t>
            </a:r>
          </a:p>
        </p:txBody>
      </p:sp>
      <p:pic>
        <p:nvPicPr>
          <p:cNvPr id="9221" name="Picture 5" descr="http://www.citycollegiate.com/reversible_arr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4221164"/>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rved Down Arrow 17"/>
          <p:cNvSpPr/>
          <p:nvPr/>
        </p:nvSpPr>
        <p:spPr>
          <a:xfrm rot="10800000">
            <a:off x="4727848" y="4797152"/>
            <a:ext cx="2160240" cy="936104"/>
          </a:xfrm>
          <a:prstGeom prst="curved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solidFill>
                <a:srgbClr val="FF0000"/>
              </a:solidFill>
            </a:endParaRPr>
          </a:p>
        </p:txBody>
      </p:sp>
      <p:sp>
        <p:nvSpPr>
          <p:cNvPr id="19" name="TextBox 18"/>
          <p:cNvSpPr txBox="1">
            <a:spLocks noChangeArrowheads="1"/>
          </p:cNvSpPr>
          <p:nvPr/>
        </p:nvSpPr>
        <p:spPr bwMode="auto">
          <a:xfrm>
            <a:off x="5519739" y="5876926"/>
            <a:ext cx="776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latin typeface="Calibri" panose="020F0502020204030204" pitchFamily="34" charset="0"/>
              </a:rPr>
              <a:t>Shift</a:t>
            </a:r>
          </a:p>
        </p:txBody>
      </p:sp>
      <p:sp>
        <p:nvSpPr>
          <p:cNvPr id="9226" name="TextBox 10"/>
          <p:cNvSpPr txBox="1">
            <a:spLocks noChangeArrowheads="1"/>
          </p:cNvSpPr>
          <p:nvPr/>
        </p:nvSpPr>
        <p:spPr bwMode="auto">
          <a:xfrm>
            <a:off x="5087938" y="3644901"/>
            <a:ext cx="14081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b="1">
              <a:latin typeface="Calibri" panose="020F0502020204030204" pitchFamily="34" charset="0"/>
            </a:endParaRPr>
          </a:p>
          <a:p>
            <a:pPr eaLnBrk="1" hangingPunct="1"/>
            <a:r>
              <a:rPr lang="en-GB" altLang="en-US" b="1">
                <a:latin typeface="Calibri" panose="020F0502020204030204" pitchFamily="34" charset="0"/>
              </a:rPr>
              <a:t>Exothermic</a:t>
            </a:r>
          </a:p>
          <a:p>
            <a:pPr eaLnBrk="1" hangingPunct="1"/>
            <a:endParaRPr lang="en-GB" altLang="en-US" b="1">
              <a:latin typeface="Calibri" panose="020F0502020204030204" pitchFamily="34" charset="0"/>
            </a:endParaRPr>
          </a:p>
          <a:p>
            <a:pPr eaLnBrk="1" hangingPunct="1"/>
            <a:r>
              <a:rPr lang="en-GB" altLang="en-US" b="1">
                <a:latin typeface="Calibri" panose="020F0502020204030204" pitchFamily="34" charset="0"/>
              </a:rPr>
              <a:t>Endothermic</a:t>
            </a:r>
          </a:p>
          <a:p>
            <a:pPr eaLnBrk="1" hangingPunct="1"/>
            <a:endParaRPr lang="en-GB" altLang="en-US" b="1">
              <a:latin typeface="Calibri" panose="020F0502020204030204" pitchFamily="34" charset="0"/>
            </a:endParaRPr>
          </a:p>
        </p:txBody>
      </p:sp>
      <p:sp>
        <p:nvSpPr>
          <p:cNvPr id="9227" name="TextBox 11"/>
          <p:cNvSpPr txBox="1">
            <a:spLocks noChangeArrowheads="1"/>
          </p:cNvSpPr>
          <p:nvPr/>
        </p:nvSpPr>
        <p:spPr bwMode="auto">
          <a:xfrm>
            <a:off x="5448300" y="18446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Tree>
    <p:extLst>
      <p:ext uri="{BB962C8B-B14F-4D97-AF65-F5344CB8AC3E}">
        <p14:creationId xmlns:p14="http://schemas.microsoft.com/office/powerpoint/2010/main" val="827574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03388" y="274638"/>
            <a:ext cx="8640762" cy="1143000"/>
          </a:xfrm>
        </p:spPr>
        <p:txBody>
          <a:bodyPr>
            <a:normAutofit fontScale="90000"/>
          </a:bodyPr>
          <a:lstStyle/>
          <a:p>
            <a:pPr eaLnBrk="1" hangingPunct="1"/>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Decreasing temperature</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endParaRPr lang="en-GB" altLang="en-US" sz="3600">
              <a:latin typeface="Comic Sans MS" panose="030F0702030302020204" pitchFamily="66" charset="0"/>
            </a:endParaRPr>
          </a:p>
        </p:txBody>
      </p:sp>
      <p:sp>
        <p:nvSpPr>
          <p:cNvPr id="3" name="Content Placeholder 2"/>
          <p:cNvSpPr>
            <a:spLocks noGrp="1"/>
          </p:cNvSpPr>
          <p:nvPr>
            <p:ph idx="1"/>
          </p:nvPr>
        </p:nvSpPr>
        <p:spPr>
          <a:xfrm>
            <a:off x="1524001" y="1600201"/>
            <a:ext cx="8964613" cy="4525963"/>
          </a:xfrm>
        </p:spPr>
        <p:txBody>
          <a:bodyPr/>
          <a:lstStyle/>
          <a:p>
            <a:pPr eaLnBrk="1" hangingPunct="1">
              <a:buFont typeface="Arial" panose="020B0604020202020204" pitchFamily="34" charset="0"/>
              <a:buNone/>
            </a:pPr>
            <a:r>
              <a:rPr lang="en-GB" altLang="en-US" sz="3000">
                <a:latin typeface="Comic Sans MS" panose="030F0702030302020204" pitchFamily="66" charset="0"/>
              </a:rPr>
              <a:t>	If the temperature decreases, the reaction will shift in a way that releases heat.</a:t>
            </a:r>
          </a:p>
          <a:p>
            <a:pPr eaLnBrk="1" hangingPunct="1">
              <a:buFont typeface="Arial" panose="020B0604020202020204" pitchFamily="34" charset="0"/>
              <a:buNone/>
            </a:pPr>
            <a:endParaRPr lang="en-GB" altLang="en-US" sz="3000">
              <a:latin typeface="Comic Sans MS" panose="030F0702030302020204" pitchFamily="66" charset="0"/>
            </a:endParaRPr>
          </a:p>
        </p:txBody>
      </p:sp>
      <p:sp>
        <p:nvSpPr>
          <p:cNvPr id="10244" name="TextBox 5"/>
          <p:cNvSpPr txBox="1">
            <a:spLocks noChangeArrowheads="1"/>
          </p:cNvSpPr>
          <p:nvPr/>
        </p:nvSpPr>
        <p:spPr bwMode="auto">
          <a:xfrm>
            <a:off x="3863976" y="4365625"/>
            <a:ext cx="3914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latin typeface="Calibri" panose="020F0502020204030204" pitchFamily="34" charset="0"/>
              </a:rPr>
              <a:t>A + B			C +  D</a:t>
            </a:r>
          </a:p>
        </p:txBody>
      </p:sp>
      <p:pic>
        <p:nvPicPr>
          <p:cNvPr id="10245" name="Picture 5" descr="http://www.citycollegiate.com/reversible_arr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4508500"/>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rved Down Arrow 17"/>
          <p:cNvSpPr/>
          <p:nvPr/>
        </p:nvSpPr>
        <p:spPr>
          <a:xfrm>
            <a:off x="4655840" y="3501008"/>
            <a:ext cx="2160240" cy="936104"/>
          </a:xfrm>
          <a:prstGeom prst="curved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solidFill>
                <a:srgbClr val="FF0000"/>
              </a:solidFill>
            </a:endParaRPr>
          </a:p>
        </p:txBody>
      </p:sp>
      <p:sp>
        <p:nvSpPr>
          <p:cNvPr id="19" name="TextBox 18"/>
          <p:cNvSpPr txBox="1">
            <a:spLocks noChangeArrowheads="1"/>
          </p:cNvSpPr>
          <p:nvPr/>
        </p:nvSpPr>
        <p:spPr bwMode="auto">
          <a:xfrm>
            <a:off x="5375275" y="3068638"/>
            <a:ext cx="776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latin typeface="Calibri" panose="020F0502020204030204" pitchFamily="34" charset="0"/>
              </a:rPr>
              <a:t>Shift</a:t>
            </a:r>
          </a:p>
        </p:txBody>
      </p:sp>
      <p:sp>
        <p:nvSpPr>
          <p:cNvPr id="10250" name="TextBox 10"/>
          <p:cNvSpPr txBox="1">
            <a:spLocks noChangeArrowheads="1"/>
          </p:cNvSpPr>
          <p:nvPr/>
        </p:nvSpPr>
        <p:spPr bwMode="auto">
          <a:xfrm>
            <a:off x="5087938" y="3933826"/>
            <a:ext cx="14081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b="1">
              <a:latin typeface="Calibri" panose="020F0502020204030204" pitchFamily="34" charset="0"/>
            </a:endParaRPr>
          </a:p>
          <a:p>
            <a:pPr eaLnBrk="1" hangingPunct="1"/>
            <a:r>
              <a:rPr lang="en-GB" altLang="en-US" b="1">
                <a:latin typeface="Calibri" panose="020F0502020204030204" pitchFamily="34" charset="0"/>
              </a:rPr>
              <a:t>Exothermic</a:t>
            </a:r>
          </a:p>
          <a:p>
            <a:pPr eaLnBrk="1" hangingPunct="1"/>
            <a:endParaRPr lang="en-GB" altLang="en-US" b="1">
              <a:latin typeface="Calibri" panose="020F0502020204030204" pitchFamily="34" charset="0"/>
            </a:endParaRPr>
          </a:p>
          <a:p>
            <a:pPr eaLnBrk="1" hangingPunct="1"/>
            <a:r>
              <a:rPr lang="en-GB" altLang="en-US" b="1">
                <a:latin typeface="Calibri" panose="020F0502020204030204" pitchFamily="34" charset="0"/>
              </a:rPr>
              <a:t>Endothermic</a:t>
            </a:r>
          </a:p>
          <a:p>
            <a:pPr eaLnBrk="1" hangingPunct="1"/>
            <a:endParaRPr lang="en-GB" altLang="en-US" b="1">
              <a:latin typeface="Calibri" panose="020F0502020204030204" pitchFamily="34" charset="0"/>
            </a:endParaRPr>
          </a:p>
        </p:txBody>
      </p:sp>
      <p:sp>
        <p:nvSpPr>
          <p:cNvPr id="10251" name="TextBox 11"/>
          <p:cNvSpPr txBox="1">
            <a:spLocks noChangeArrowheads="1"/>
          </p:cNvSpPr>
          <p:nvPr/>
        </p:nvSpPr>
        <p:spPr bwMode="auto">
          <a:xfrm>
            <a:off x="5448300" y="18446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Tree>
    <p:extLst>
      <p:ext uri="{BB962C8B-B14F-4D97-AF65-F5344CB8AC3E}">
        <p14:creationId xmlns:p14="http://schemas.microsoft.com/office/powerpoint/2010/main" val="367434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t>
            </a:r>
            <a:br>
              <a:rPr lang="en-GB" altLang="en-US" sz="3600">
                <a:latin typeface="Comic Sans MS" panose="030F0702030302020204" pitchFamily="66" charset="0"/>
              </a:rPr>
            </a:br>
            <a:r>
              <a:rPr lang="en-GB" altLang="en-US" sz="3600">
                <a:latin typeface="Comic Sans MS" panose="030F0702030302020204" pitchFamily="66" charset="0"/>
              </a:rPr>
              <a:t>Increasing pressure (gas only)</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endParaRPr lang="en-GB" altLang="en-US" sz="3600">
              <a:latin typeface="Comic Sans MS" panose="030F0702030302020204" pitchFamily="66" charset="0"/>
            </a:endParaRPr>
          </a:p>
        </p:txBody>
      </p:sp>
      <p:sp>
        <p:nvSpPr>
          <p:cNvPr id="3" name="Content Placeholder 2"/>
          <p:cNvSpPr>
            <a:spLocks noGrp="1"/>
          </p:cNvSpPr>
          <p:nvPr>
            <p:ph idx="1"/>
          </p:nvPr>
        </p:nvSpPr>
        <p:spPr>
          <a:xfrm>
            <a:off x="1524000" y="1628776"/>
            <a:ext cx="9144000" cy="4525963"/>
          </a:xfrm>
        </p:spPr>
        <p:txBody>
          <a:bodyPr/>
          <a:lstStyle/>
          <a:p>
            <a:pPr eaLnBrk="1" hangingPunct="1">
              <a:buFont typeface="Arial" panose="020B0604020202020204" pitchFamily="34" charset="0"/>
              <a:buNone/>
            </a:pPr>
            <a:r>
              <a:rPr lang="en-GB" altLang="en-US" sz="2900" dirty="0">
                <a:latin typeface="Comic Sans MS" panose="030F0702030302020204" pitchFamily="66" charset="0"/>
              </a:rPr>
              <a:t> 	If the pressure increases, the reaction will shift in a way that reduces pressure by decreasing the number of </a:t>
            </a:r>
            <a:r>
              <a:rPr lang="en-GB" altLang="en-US" sz="2900" dirty="0" smtClean="0">
                <a:latin typeface="Comic Sans MS" panose="030F0702030302020204" pitchFamily="66" charset="0"/>
              </a:rPr>
              <a:t>particles (less moles of gas)</a:t>
            </a:r>
            <a:endParaRPr lang="en-GB" altLang="en-US" sz="2900" dirty="0">
              <a:latin typeface="Comic Sans MS" panose="030F0702030302020204" pitchFamily="66" charset="0"/>
            </a:endParaRPr>
          </a:p>
          <a:p>
            <a:pPr eaLnBrk="1" hangingPunct="1">
              <a:buFont typeface="Arial" panose="020B0604020202020204" pitchFamily="34" charset="0"/>
              <a:buNone/>
            </a:pPr>
            <a:endParaRPr lang="en-GB" altLang="en-US" sz="3000" dirty="0">
              <a:latin typeface="Comic Sans MS" panose="030F0702030302020204" pitchFamily="66" charset="0"/>
            </a:endParaRPr>
          </a:p>
          <a:p>
            <a:pPr eaLnBrk="1" hangingPunct="1">
              <a:buFont typeface="Arial" panose="020B0604020202020204" pitchFamily="34" charset="0"/>
              <a:buNone/>
            </a:pPr>
            <a:endParaRPr lang="en-GB" altLang="en-US" sz="3000" dirty="0">
              <a:latin typeface="Comic Sans MS" panose="030F0702030302020204" pitchFamily="66" charset="0"/>
            </a:endParaRPr>
          </a:p>
        </p:txBody>
      </p:sp>
      <p:sp>
        <p:nvSpPr>
          <p:cNvPr id="11268" name="TextBox 5"/>
          <p:cNvSpPr txBox="1">
            <a:spLocks noChangeArrowheads="1"/>
          </p:cNvSpPr>
          <p:nvPr/>
        </p:nvSpPr>
        <p:spPr bwMode="auto">
          <a:xfrm>
            <a:off x="3143250" y="4076701"/>
            <a:ext cx="568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latin typeface="Calibri" panose="020F0502020204030204" pitchFamily="34" charset="0"/>
              </a:rPr>
              <a:t>N</a:t>
            </a:r>
            <a:r>
              <a:rPr lang="en-GB" altLang="en-US" sz="2000" b="1">
                <a:latin typeface="Calibri" panose="020F0502020204030204" pitchFamily="34" charset="0"/>
              </a:rPr>
              <a:t>2</a:t>
            </a:r>
            <a:r>
              <a:rPr lang="en-GB" altLang="en-US" sz="3200" b="1">
                <a:latin typeface="Calibri" panose="020F0502020204030204" pitchFamily="34" charset="0"/>
              </a:rPr>
              <a:t>O</a:t>
            </a:r>
            <a:r>
              <a:rPr lang="en-GB" altLang="en-US" sz="2000" b="1">
                <a:latin typeface="Calibri" panose="020F0502020204030204" pitchFamily="34" charset="0"/>
              </a:rPr>
              <a:t>4</a:t>
            </a:r>
            <a:r>
              <a:rPr lang="en-GB" altLang="en-US" sz="3200" b="1">
                <a:latin typeface="Calibri" panose="020F0502020204030204" pitchFamily="34" charset="0"/>
              </a:rPr>
              <a:t>(g)			2NO</a:t>
            </a:r>
            <a:r>
              <a:rPr lang="en-GB" altLang="en-US" sz="2000" b="1">
                <a:latin typeface="Calibri" panose="020F0502020204030204" pitchFamily="34" charset="0"/>
              </a:rPr>
              <a:t>2</a:t>
            </a:r>
            <a:r>
              <a:rPr lang="en-GB" altLang="en-US" sz="3200" b="1">
                <a:latin typeface="Calibri" panose="020F0502020204030204" pitchFamily="34" charset="0"/>
              </a:rPr>
              <a:t>(g)</a:t>
            </a:r>
          </a:p>
          <a:p>
            <a:pPr eaLnBrk="1" hangingPunct="1"/>
            <a:r>
              <a:rPr lang="en-GB" altLang="en-US" sz="3200" b="1">
                <a:latin typeface="Calibri" panose="020F0502020204030204" pitchFamily="34" charset="0"/>
              </a:rPr>
              <a:t>1 mole			2 moles</a:t>
            </a:r>
          </a:p>
        </p:txBody>
      </p:sp>
      <p:pic>
        <p:nvPicPr>
          <p:cNvPr id="11269" name="Picture 5" descr="http://www.citycollegiate.com/reversible_arr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4221164"/>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rved Down Arrow 17"/>
          <p:cNvSpPr/>
          <p:nvPr/>
        </p:nvSpPr>
        <p:spPr>
          <a:xfrm rot="10800000">
            <a:off x="4583832" y="4869160"/>
            <a:ext cx="2160240" cy="936104"/>
          </a:xfrm>
          <a:prstGeom prst="curved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solidFill>
                <a:srgbClr val="FF0000"/>
              </a:solidFill>
            </a:endParaRPr>
          </a:p>
        </p:txBody>
      </p:sp>
      <p:sp>
        <p:nvSpPr>
          <p:cNvPr id="19" name="TextBox 18"/>
          <p:cNvSpPr txBox="1">
            <a:spLocks noChangeArrowheads="1"/>
          </p:cNvSpPr>
          <p:nvPr/>
        </p:nvSpPr>
        <p:spPr bwMode="auto">
          <a:xfrm>
            <a:off x="5519739" y="6021388"/>
            <a:ext cx="776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latin typeface="Calibri" panose="020F0502020204030204" pitchFamily="34" charset="0"/>
              </a:rPr>
              <a:t>Shift</a:t>
            </a:r>
          </a:p>
        </p:txBody>
      </p:sp>
      <p:sp>
        <p:nvSpPr>
          <p:cNvPr id="11274" name="TextBox 11"/>
          <p:cNvSpPr txBox="1">
            <a:spLocks noChangeArrowheads="1"/>
          </p:cNvSpPr>
          <p:nvPr/>
        </p:nvSpPr>
        <p:spPr bwMode="auto">
          <a:xfrm>
            <a:off x="5448300" y="18446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Tree>
    <p:extLst>
      <p:ext uri="{BB962C8B-B14F-4D97-AF65-F5344CB8AC3E}">
        <p14:creationId xmlns:p14="http://schemas.microsoft.com/office/powerpoint/2010/main" val="4004361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t>
            </a:r>
            <a:br>
              <a:rPr lang="en-GB" altLang="en-US" sz="3600">
                <a:latin typeface="Comic Sans MS" panose="030F0702030302020204" pitchFamily="66" charset="0"/>
              </a:rPr>
            </a:br>
            <a:r>
              <a:rPr lang="en-GB" altLang="en-US" sz="3600">
                <a:latin typeface="Comic Sans MS" panose="030F0702030302020204" pitchFamily="66" charset="0"/>
              </a:rPr>
              <a:t>Decreasing pressure (gas only!!)</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r>
              <a:rPr lang="en-GB" altLang="en-US" sz="3600">
                <a:latin typeface="Comic Sans MS" panose="030F0702030302020204" pitchFamily="66" charset="0"/>
              </a:rPr>
              <a:t/>
            </a:r>
            <a:br>
              <a:rPr lang="en-GB" altLang="en-US" sz="3600">
                <a:latin typeface="Comic Sans MS" panose="030F0702030302020204" pitchFamily="66" charset="0"/>
              </a:rPr>
            </a:br>
            <a:endParaRPr lang="en-GB" altLang="en-US" sz="3600">
              <a:latin typeface="Comic Sans MS" panose="030F0702030302020204" pitchFamily="66" charset="0"/>
            </a:endParaRPr>
          </a:p>
        </p:txBody>
      </p:sp>
      <p:sp>
        <p:nvSpPr>
          <p:cNvPr id="3" name="Content Placeholder 2"/>
          <p:cNvSpPr>
            <a:spLocks noGrp="1"/>
          </p:cNvSpPr>
          <p:nvPr>
            <p:ph idx="1"/>
          </p:nvPr>
        </p:nvSpPr>
        <p:spPr>
          <a:xfrm>
            <a:off x="1703389" y="1412876"/>
            <a:ext cx="8785225" cy="4525963"/>
          </a:xfrm>
        </p:spPr>
        <p:txBody>
          <a:bodyPr/>
          <a:lstStyle/>
          <a:p>
            <a:pPr eaLnBrk="1" hangingPunct="1">
              <a:buFont typeface="Arial" panose="020B0604020202020204" pitchFamily="34" charset="0"/>
              <a:buNone/>
            </a:pPr>
            <a:r>
              <a:rPr lang="en-GB" altLang="en-US" sz="3000" dirty="0">
                <a:latin typeface="Comic Sans MS" panose="030F0702030302020204" pitchFamily="66" charset="0"/>
              </a:rPr>
              <a:t> 	If the pressure decreases, the reaction will shift in a way that increases pressure by increasing the number of </a:t>
            </a:r>
            <a:r>
              <a:rPr lang="en-GB" altLang="en-US" sz="3000" dirty="0" smtClean="0">
                <a:latin typeface="Comic Sans MS" panose="030F0702030302020204" pitchFamily="66" charset="0"/>
              </a:rPr>
              <a:t>particles (more moles of gas)</a:t>
            </a:r>
            <a:endParaRPr lang="en-GB" altLang="en-US" sz="3000" dirty="0">
              <a:latin typeface="Comic Sans MS" panose="030F0702030302020204" pitchFamily="66" charset="0"/>
            </a:endParaRPr>
          </a:p>
          <a:p>
            <a:pPr eaLnBrk="1" hangingPunct="1">
              <a:buFont typeface="Arial" panose="020B0604020202020204" pitchFamily="34" charset="0"/>
              <a:buNone/>
            </a:pPr>
            <a:endParaRPr lang="en-GB" altLang="en-US" sz="3000" dirty="0">
              <a:latin typeface="Comic Sans MS" panose="030F0702030302020204" pitchFamily="66" charset="0"/>
            </a:endParaRPr>
          </a:p>
          <a:p>
            <a:pPr eaLnBrk="1" hangingPunct="1">
              <a:buFont typeface="Arial" panose="020B0604020202020204" pitchFamily="34" charset="0"/>
              <a:buNone/>
            </a:pPr>
            <a:endParaRPr lang="en-GB" altLang="en-US" sz="3000" dirty="0">
              <a:latin typeface="Comic Sans MS" panose="030F0702030302020204" pitchFamily="66" charset="0"/>
            </a:endParaRPr>
          </a:p>
        </p:txBody>
      </p:sp>
      <p:sp>
        <p:nvSpPr>
          <p:cNvPr id="12292" name="TextBox 5"/>
          <p:cNvSpPr txBox="1">
            <a:spLocks noChangeArrowheads="1"/>
          </p:cNvSpPr>
          <p:nvPr/>
        </p:nvSpPr>
        <p:spPr bwMode="auto">
          <a:xfrm>
            <a:off x="3143250" y="4581526"/>
            <a:ext cx="5689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latin typeface="Calibri" panose="020F0502020204030204" pitchFamily="34" charset="0"/>
              </a:rPr>
              <a:t>N</a:t>
            </a:r>
            <a:r>
              <a:rPr lang="en-GB" altLang="en-US" sz="2000" b="1">
                <a:latin typeface="Calibri" panose="020F0502020204030204" pitchFamily="34" charset="0"/>
              </a:rPr>
              <a:t>2</a:t>
            </a:r>
            <a:r>
              <a:rPr lang="en-GB" altLang="en-US" sz="3200" b="1">
                <a:latin typeface="Calibri" panose="020F0502020204030204" pitchFamily="34" charset="0"/>
              </a:rPr>
              <a:t>O</a:t>
            </a:r>
            <a:r>
              <a:rPr lang="en-GB" altLang="en-US" sz="2000" b="1">
                <a:latin typeface="Calibri" panose="020F0502020204030204" pitchFamily="34" charset="0"/>
              </a:rPr>
              <a:t>4</a:t>
            </a:r>
            <a:r>
              <a:rPr lang="en-GB" altLang="en-US" sz="3200" b="1">
                <a:latin typeface="Calibri" panose="020F0502020204030204" pitchFamily="34" charset="0"/>
              </a:rPr>
              <a:t>(g)			2NO</a:t>
            </a:r>
            <a:r>
              <a:rPr lang="en-GB" altLang="en-US" sz="2000" b="1">
                <a:latin typeface="Calibri" panose="020F0502020204030204" pitchFamily="34" charset="0"/>
              </a:rPr>
              <a:t>2</a:t>
            </a:r>
            <a:r>
              <a:rPr lang="en-GB" altLang="en-US" sz="3200" b="1">
                <a:latin typeface="Calibri" panose="020F0502020204030204" pitchFamily="34" charset="0"/>
              </a:rPr>
              <a:t>(g)</a:t>
            </a:r>
          </a:p>
          <a:p>
            <a:pPr eaLnBrk="1" hangingPunct="1"/>
            <a:r>
              <a:rPr lang="en-GB" altLang="en-US" sz="3200" b="1">
                <a:latin typeface="Calibri" panose="020F0502020204030204" pitchFamily="34" charset="0"/>
              </a:rPr>
              <a:t>1 mole			2 moles</a:t>
            </a:r>
          </a:p>
        </p:txBody>
      </p:sp>
      <p:pic>
        <p:nvPicPr>
          <p:cNvPr id="12293" name="Picture 5" descr="http://www.citycollegiate.com/reversible_arr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4724400"/>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rved Down Arrow 17"/>
          <p:cNvSpPr/>
          <p:nvPr/>
        </p:nvSpPr>
        <p:spPr>
          <a:xfrm>
            <a:off x="4655840" y="3789040"/>
            <a:ext cx="2160240" cy="936104"/>
          </a:xfrm>
          <a:prstGeom prst="curved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solidFill>
                <a:srgbClr val="FF0000"/>
              </a:solidFill>
            </a:endParaRPr>
          </a:p>
        </p:txBody>
      </p:sp>
      <p:sp>
        <p:nvSpPr>
          <p:cNvPr id="19" name="TextBox 18"/>
          <p:cNvSpPr txBox="1">
            <a:spLocks noChangeArrowheads="1"/>
          </p:cNvSpPr>
          <p:nvPr/>
        </p:nvSpPr>
        <p:spPr bwMode="auto">
          <a:xfrm>
            <a:off x="5303839" y="3284538"/>
            <a:ext cx="776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latin typeface="Calibri" panose="020F0502020204030204" pitchFamily="34" charset="0"/>
              </a:rPr>
              <a:t>Shift</a:t>
            </a:r>
          </a:p>
        </p:txBody>
      </p:sp>
      <p:sp>
        <p:nvSpPr>
          <p:cNvPr id="12298" name="TextBox 11"/>
          <p:cNvSpPr txBox="1">
            <a:spLocks noChangeArrowheads="1"/>
          </p:cNvSpPr>
          <p:nvPr/>
        </p:nvSpPr>
        <p:spPr bwMode="auto">
          <a:xfrm>
            <a:off x="5448300" y="18446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Tree>
    <p:extLst>
      <p:ext uri="{BB962C8B-B14F-4D97-AF65-F5344CB8AC3E}">
        <p14:creationId xmlns:p14="http://schemas.microsoft.com/office/powerpoint/2010/main" val="3981557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mtClean="0"/>
              <a:t>The UK Industry</a:t>
            </a:r>
          </a:p>
        </p:txBody>
      </p:sp>
      <p:sp>
        <p:nvSpPr>
          <p:cNvPr id="7171" name="Rectangle 3"/>
          <p:cNvSpPr>
            <a:spLocks noGrp="1" noChangeArrowheads="1"/>
          </p:cNvSpPr>
          <p:nvPr>
            <p:ph type="body" idx="1"/>
          </p:nvPr>
        </p:nvSpPr>
        <p:spPr/>
        <p:txBody>
          <a:bodyPr/>
          <a:lstStyle/>
          <a:p>
            <a:pPr eaLnBrk="1" hangingPunct="1"/>
            <a:r>
              <a:rPr lang="en-GB" altLang="en-US"/>
              <a:t>Contributes to the quality of everyday life</a:t>
            </a:r>
            <a:br>
              <a:rPr lang="en-GB" altLang="en-US"/>
            </a:br>
            <a:r>
              <a:rPr lang="en-GB" altLang="en-US"/>
              <a:t>e.g. plastics, synthetic fibres, detergents, pharmaceuticals, fuels, paints etc.</a:t>
            </a:r>
          </a:p>
          <a:p>
            <a:pPr eaLnBrk="1" hangingPunct="1"/>
            <a:r>
              <a:rPr lang="en-GB" altLang="en-US"/>
              <a:t>Plays an important role in the national economy </a:t>
            </a:r>
          </a:p>
          <a:p>
            <a:pPr eaLnBrk="1" hangingPunct="1"/>
            <a:r>
              <a:rPr lang="en-GB" altLang="en-US"/>
              <a:t>Provides direct employment for roughly 250 000 people</a:t>
            </a:r>
          </a:p>
          <a:p>
            <a:pPr eaLnBrk="1" hangingPunct="1"/>
            <a:r>
              <a:rPr lang="en-GB" altLang="en-US"/>
              <a:t>First established in Scotland and the North of England close to sources of raw materials and in locations with good transport links. </a:t>
            </a:r>
          </a:p>
        </p:txBody>
      </p:sp>
    </p:spTree>
    <p:extLst>
      <p:ext uri="{BB962C8B-B14F-4D97-AF65-F5344CB8AC3E}">
        <p14:creationId xmlns:p14="http://schemas.microsoft.com/office/powerpoint/2010/main" val="6417852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1703388" y="3284539"/>
            <a:ext cx="91440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Comic Sans MS" panose="030F0702030302020204" pitchFamily="66" charset="0"/>
              </a:rPr>
              <a:t> Adding a Catalyst</a:t>
            </a:r>
          </a:p>
          <a:p>
            <a:pPr eaLnBrk="1" hangingPunct="1"/>
            <a:endParaRPr lang="en-US" altLang="en-US" sz="2800">
              <a:latin typeface="Comic Sans MS" panose="030F0702030302020204" pitchFamily="66" charset="0"/>
            </a:endParaRPr>
          </a:p>
          <a:p>
            <a:pPr lvl="1" eaLnBrk="1" hangingPunct="1">
              <a:buFontTx/>
              <a:buChar char="•"/>
            </a:pPr>
            <a:r>
              <a:rPr lang="en-US" altLang="en-US" sz="2700">
                <a:latin typeface="Comic Sans MS" panose="030F0702030302020204" pitchFamily="66" charset="0"/>
              </a:rPr>
              <a:t>does not shift the position of an equilibrium system</a:t>
            </a:r>
          </a:p>
          <a:p>
            <a:pPr lvl="1" eaLnBrk="1" hangingPunct="1">
              <a:buFontTx/>
              <a:buChar char="•"/>
            </a:pPr>
            <a:r>
              <a:rPr lang="en-US" altLang="en-US" sz="2700">
                <a:latin typeface="Comic Sans MS" panose="030F0702030302020204" pitchFamily="66" charset="0"/>
              </a:rPr>
              <a:t> system will reach equilibrium sooner</a:t>
            </a:r>
          </a:p>
        </p:txBody>
      </p:sp>
      <p:sp>
        <p:nvSpPr>
          <p:cNvPr id="13315" name="Text Box 5"/>
          <p:cNvSpPr txBox="1">
            <a:spLocks noChangeArrowheads="1"/>
          </p:cNvSpPr>
          <p:nvPr/>
        </p:nvSpPr>
        <p:spPr bwMode="auto">
          <a:xfrm>
            <a:off x="3962401" y="609601"/>
            <a:ext cx="4119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latin typeface="Comic Sans MS" panose="030F0702030302020204" pitchFamily="66" charset="0"/>
              </a:rPr>
              <a:t>Le Châtelier’s Principle</a:t>
            </a:r>
          </a:p>
        </p:txBody>
      </p:sp>
      <p:sp>
        <p:nvSpPr>
          <p:cNvPr id="4" name="TextBox 3"/>
          <p:cNvSpPr txBox="1">
            <a:spLocks noChangeArrowheads="1"/>
          </p:cNvSpPr>
          <p:nvPr/>
        </p:nvSpPr>
        <p:spPr bwMode="auto">
          <a:xfrm>
            <a:off x="1524000" y="1989139"/>
            <a:ext cx="89868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300" b="1">
                <a:solidFill>
                  <a:srgbClr val="FF0000"/>
                </a:solidFill>
                <a:latin typeface="Comic Sans MS" panose="030F0702030302020204" pitchFamily="66" charset="0"/>
              </a:rPr>
              <a:t>What effect does adding a catalyst have on the equilibrium?</a:t>
            </a:r>
          </a:p>
        </p:txBody>
      </p:sp>
    </p:spTree>
    <p:extLst>
      <p:ext uri="{BB962C8B-B14F-4D97-AF65-F5344CB8AC3E}">
        <p14:creationId xmlns:p14="http://schemas.microsoft.com/office/powerpoint/2010/main" val="3607359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6">
                                            <p:txEl>
                                              <p:pRg st="0" end="0"/>
                                            </p:txEl>
                                          </p:spTgt>
                                        </p:tgtEl>
                                        <p:attrNameLst>
                                          <p:attrName>style.visibility</p:attrName>
                                        </p:attrNameLst>
                                      </p:cBhvr>
                                      <p:to>
                                        <p:strVal val="visible"/>
                                      </p:to>
                                    </p:set>
                                    <p:animEffect transition="in" filter="fade">
                                      <p:cBhvr>
                                        <p:cTn id="12" dur="2000"/>
                                        <p:tgtEl>
                                          <p:spTgt spid="5427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animEffect transition="in" filter="fade">
                                      <p:cBhvr>
                                        <p:cTn id="15" dur="2000"/>
                                        <p:tgtEl>
                                          <p:spTgt spid="5427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276">
                                            <p:txEl>
                                              <p:pRg st="3" end="3"/>
                                            </p:txEl>
                                          </p:spTgt>
                                        </p:tgtEl>
                                        <p:attrNameLst>
                                          <p:attrName>style.visibility</p:attrName>
                                        </p:attrNameLst>
                                      </p:cBhvr>
                                      <p:to>
                                        <p:strVal val="visible"/>
                                      </p:to>
                                    </p:set>
                                    <p:animEffect transition="in" filter="fade">
                                      <p:cBhvr>
                                        <p:cTn id="18" dur="2000"/>
                                        <p:tgtEl>
                                          <p:spTgt spid="542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P spid="4"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rtlCol="0">
            <a:normAutofit/>
          </a:bodyPr>
          <a:lstStyle/>
          <a:p>
            <a:pPr>
              <a:defRPr/>
            </a:pPr>
            <a:r>
              <a:rPr lang="en-US" sz="4000" b="1" i="1" dirty="0">
                <a:latin typeface="Comic Sans MS" pitchFamily="66" charset="0"/>
              </a:rPr>
              <a:t>Le </a:t>
            </a:r>
            <a:r>
              <a:rPr lang="en-US" sz="4000" b="1" i="1" dirty="0" err="1">
                <a:latin typeface="Comic Sans MS" pitchFamily="66" charset="0"/>
              </a:rPr>
              <a:t>Châtelier’s</a:t>
            </a:r>
            <a:r>
              <a:rPr lang="en-US" sz="4000" b="1" i="1" dirty="0">
                <a:latin typeface="Comic Sans MS" pitchFamily="66" charset="0"/>
              </a:rPr>
              <a:t> Principle</a:t>
            </a:r>
            <a:br>
              <a:rPr lang="en-US" sz="4000" b="1" i="1" dirty="0">
                <a:latin typeface="Comic Sans MS" pitchFamily="66" charset="0"/>
              </a:rPr>
            </a:br>
            <a:endParaRPr lang="en-US" sz="4000" b="1" i="1" dirty="0">
              <a:latin typeface="Comic Sans MS" pitchFamily="66" charset="0"/>
            </a:endParaRPr>
          </a:p>
        </p:txBody>
      </p:sp>
      <p:sp>
        <p:nvSpPr>
          <p:cNvPr id="58371" name="Rectangle 3"/>
          <p:cNvSpPr>
            <a:spLocks noGrp="1" noChangeArrowheads="1"/>
          </p:cNvSpPr>
          <p:nvPr>
            <p:ph type="body" idx="1"/>
          </p:nvPr>
        </p:nvSpPr>
        <p:spPr>
          <a:xfrm>
            <a:off x="1703389" y="1447800"/>
            <a:ext cx="8713787" cy="4648200"/>
          </a:xfrm>
        </p:spPr>
        <p:txBody>
          <a:bodyPr/>
          <a:lstStyle/>
          <a:p>
            <a:pPr marL="609600" indent="-609600">
              <a:buFontTx/>
              <a:buAutoNum type="arabicPeriod"/>
            </a:pPr>
            <a:r>
              <a:rPr lang="en-US" altLang="en-US" smtClean="0">
                <a:latin typeface="Comic Sans MS" panose="030F0702030302020204" pitchFamily="66" charset="0"/>
              </a:rPr>
              <a:t>System </a:t>
            </a:r>
            <a:r>
              <a:rPr lang="en-US" altLang="en-US" b="1" u="sng" smtClean="0">
                <a:latin typeface="Comic Sans MS" panose="030F0702030302020204" pitchFamily="66" charset="0"/>
              </a:rPr>
              <a:t>starts</a:t>
            </a:r>
            <a:r>
              <a:rPr lang="en-US" altLang="en-US" smtClean="0">
                <a:latin typeface="Comic Sans MS" panose="030F0702030302020204" pitchFamily="66" charset="0"/>
              </a:rPr>
              <a:t> at equilibrium.</a:t>
            </a:r>
          </a:p>
          <a:p>
            <a:pPr marL="609600" indent="-609600">
              <a:buFontTx/>
              <a:buAutoNum type="arabicPeriod"/>
            </a:pPr>
            <a:r>
              <a:rPr lang="en-US" altLang="en-US" smtClean="0">
                <a:latin typeface="Comic Sans MS" panose="030F0702030302020204" pitchFamily="66" charset="0"/>
              </a:rPr>
              <a:t>A change/stress is then made to system at equilibrium.</a:t>
            </a:r>
          </a:p>
          <a:p>
            <a:pPr marL="609600" indent="-609600">
              <a:buNone/>
            </a:pPr>
            <a:endParaRPr lang="en-US" altLang="en-US" smtClean="0">
              <a:latin typeface="Comic Sans MS" panose="030F0702030302020204" pitchFamily="66" charset="0"/>
            </a:endParaRPr>
          </a:p>
          <a:p>
            <a:pPr marL="1371600" lvl="2" indent="-457200"/>
            <a:r>
              <a:rPr lang="en-US" altLang="en-US" smtClean="0">
                <a:latin typeface="Comic Sans MS" panose="030F0702030302020204" pitchFamily="66" charset="0"/>
              </a:rPr>
              <a:t>Change in concentration</a:t>
            </a:r>
          </a:p>
          <a:p>
            <a:pPr marL="1371600" lvl="2" indent="-457200"/>
            <a:r>
              <a:rPr lang="en-US" altLang="en-US" smtClean="0">
                <a:latin typeface="Comic Sans MS" panose="030F0702030302020204" pitchFamily="66" charset="0"/>
              </a:rPr>
              <a:t>Change in pressure</a:t>
            </a:r>
          </a:p>
          <a:p>
            <a:pPr marL="1371600" lvl="2" indent="-457200"/>
            <a:r>
              <a:rPr lang="en-US" altLang="en-US" smtClean="0">
                <a:latin typeface="Comic Sans MS" panose="030F0702030302020204" pitchFamily="66" charset="0"/>
              </a:rPr>
              <a:t>Change in Temperature</a:t>
            </a:r>
          </a:p>
          <a:p>
            <a:pPr marL="1371600" lvl="2" indent="-457200"/>
            <a:endParaRPr lang="en-US" altLang="en-US" smtClean="0">
              <a:latin typeface="Comic Sans MS" panose="030F0702030302020204" pitchFamily="66" charset="0"/>
            </a:endParaRPr>
          </a:p>
          <a:p>
            <a:pPr marL="609600" indent="-609600">
              <a:buNone/>
            </a:pPr>
            <a:r>
              <a:rPr lang="en-US" altLang="en-US" smtClean="0">
                <a:latin typeface="Comic Sans MS" panose="030F0702030302020204" pitchFamily="66" charset="0"/>
              </a:rPr>
              <a:t>3.	System responds by shifting to reactant or product side to </a:t>
            </a:r>
            <a:r>
              <a:rPr lang="en-US" altLang="en-US" b="1" u="sng" smtClean="0">
                <a:latin typeface="Comic Sans MS" panose="030F0702030302020204" pitchFamily="66" charset="0"/>
              </a:rPr>
              <a:t>restore</a:t>
            </a:r>
            <a:r>
              <a:rPr lang="en-US" altLang="en-US" smtClean="0">
                <a:latin typeface="Comic Sans MS" panose="030F0702030302020204" pitchFamily="66" charset="0"/>
              </a:rPr>
              <a:t> equilibrium.</a:t>
            </a:r>
          </a:p>
          <a:p>
            <a:pPr marL="609600" indent="-609600">
              <a:buFontTx/>
              <a:buAutoNum type="arabicPeriod"/>
            </a:pPr>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423201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2000"/>
                                        <p:tgtEl>
                                          <p:spTgt spid="5837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animEffect transition="in" filter="fade">
                                      <p:cBhvr>
                                        <p:cTn id="15" dur="2000"/>
                                        <p:tgtEl>
                                          <p:spTgt spid="5837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371">
                                            <p:txEl>
                                              <p:pRg st="4" end="4"/>
                                            </p:txEl>
                                          </p:spTgt>
                                        </p:tgtEl>
                                        <p:attrNameLst>
                                          <p:attrName>style.visibility</p:attrName>
                                        </p:attrNameLst>
                                      </p:cBhvr>
                                      <p:to>
                                        <p:strVal val="visible"/>
                                      </p:to>
                                    </p:set>
                                    <p:animEffect transition="in" filter="fade">
                                      <p:cBhvr>
                                        <p:cTn id="18" dur="2000"/>
                                        <p:tgtEl>
                                          <p:spTgt spid="58371">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8371">
                                            <p:txEl>
                                              <p:pRg st="5" end="5"/>
                                            </p:txEl>
                                          </p:spTgt>
                                        </p:tgtEl>
                                        <p:attrNameLst>
                                          <p:attrName>style.visibility</p:attrName>
                                        </p:attrNameLst>
                                      </p:cBhvr>
                                      <p:to>
                                        <p:strVal val="visible"/>
                                      </p:to>
                                    </p:set>
                                    <p:animEffect transition="in" filter="fade">
                                      <p:cBhvr>
                                        <p:cTn id="21" dur="2000"/>
                                        <p:tgtEl>
                                          <p:spTgt spid="58371">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8371">
                                            <p:txEl>
                                              <p:pRg st="7" end="7"/>
                                            </p:txEl>
                                          </p:spTgt>
                                        </p:tgtEl>
                                        <p:attrNameLst>
                                          <p:attrName>style.visibility</p:attrName>
                                        </p:attrNameLst>
                                      </p:cBhvr>
                                      <p:to>
                                        <p:strVal val="visible"/>
                                      </p:to>
                                    </p:set>
                                    <p:animEffect transition="in" filter="fade">
                                      <p:cBhvr>
                                        <p:cTn id="26" dur="2000"/>
                                        <p:tgtEl>
                                          <p:spTgt spid="583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altLang="en-US" sz="3600">
                <a:latin typeface="Comic Sans MS" panose="030F0702030302020204" pitchFamily="66" charset="0"/>
              </a:rPr>
              <a:t>Equilibrium and the Haber Process</a:t>
            </a:r>
          </a:p>
        </p:txBody>
      </p:sp>
      <p:sp>
        <p:nvSpPr>
          <p:cNvPr id="3" name="Content Placeholder 2"/>
          <p:cNvSpPr>
            <a:spLocks noGrp="1"/>
          </p:cNvSpPr>
          <p:nvPr>
            <p:ph idx="1"/>
          </p:nvPr>
        </p:nvSpPr>
        <p:spPr>
          <a:xfrm>
            <a:off x="1524000" y="1700213"/>
            <a:ext cx="9144000" cy="1181100"/>
          </a:xfrm>
        </p:spPr>
        <p:txBody>
          <a:bodyPr/>
          <a:lstStyle/>
          <a:p>
            <a:pPr eaLnBrk="1" hangingPunct="1">
              <a:buFont typeface="Arial" panose="020B0604020202020204" pitchFamily="34" charset="0"/>
              <a:buNone/>
            </a:pPr>
            <a:r>
              <a:rPr lang="en-GB" altLang="en-US" b="1">
                <a:latin typeface="Comic Sans MS" panose="030F0702030302020204" pitchFamily="66" charset="0"/>
              </a:rPr>
              <a:t>N</a:t>
            </a:r>
            <a:r>
              <a:rPr lang="en-GB" altLang="en-US" sz="1800" b="1">
                <a:latin typeface="Comic Sans MS" panose="030F0702030302020204" pitchFamily="66" charset="0"/>
              </a:rPr>
              <a:t>2</a:t>
            </a:r>
            <a:r>
              <a:rPr lang="en-GB" altLang="en-US" b="1">
                <a:latin typeface="Comic Sans MS" panose="030F0702030302020204" pitchFamily="66" charset="0"/>
              </a:rPr>
              <a:t>(g) + 3H</a:t>
            </a:r>
            <a:r>
              <a:rPr lang="en-GB" altLang="en-US" sz="1800" b="1">
                <a:latin typeface="Comic Sans MS" panose="030F0702030302020204" pitchFamily="66" charset="0"/>
              </a:rPr>
              <a:t>2</a:t>
            </a:r>
            <a:r>
              <a:rPr lang="en-GB" altLang="en-US" b="1">
                <a:latin typeface="Comic Sans MS" panose="030F0702030302020204" pitchFamily="66" charset="0"/>
              </a:rPr>
              <a:t>(g)			2NH</a:t>
            </a:r>
            <a:r>
              <a:rPr lang="en-GB" altLang="en-US" sz="1800" b="1">
                <a:latin typeface="Comic Sans MS" panose="030F0702030302020204" pitchFamily="66" charset="0"/>
              </a:rPr>
              <a:t>3</a:t>
            </a:r>
            <a:r>
              <a:rPr lang="en-GB" altLang="en-US" b="1">
                <a:latin typeface="Comic Sans MS" panose="030F0702030302020204" pitchFamily="66" charset="0"/>
              </a:rPr>
              <a:t>(g)	</a:t>
            </a:r>
            <a:r>
              <a:rPr lang="el-GR" altLang="en-US"/>
              <a:t> </a:t>
            </a:r>
            <a:r>
              <a:rPr lang="en-GB" altLang="en-US"/>
              <a:t>	</a:t>
            </a:r>
            <a:r>
              <a:rPr lang="el-GR" altLang="en-US"/>
              <a:t>Δ</a:t>
            </a:r>
            <a:r>
              <a:rPr lang="en-GB" altLang="en-US" i="1"/>
              <a:t>H</a:t>
            </a:r>
            <a:r>
              <a:rPr lang="en-GB" altLang="en-US"/>
              <a:t> = -92kJ</a:t>
            </a:r>
            <a:endParaRPr lang="en-GB" altLang="en-US" b="1">
              <a:latin typeface="Comic Sans MS" panose="030F0702030302020204" pitchFamily="66" charset="0"/>
            </a:endParaRPr>
          </a:p>
        </p:txBody>
      </p:sp>
      <p:pic>
        <p:nvPicPr>
          <p:cNvPr id="4" name="Picture 5" descr="http://www.citycollegiate.com/reversible_arr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8" y="1844675"/>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919289" y="3141664"/>
            <a:ext cx="84978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solidFill>
                  <a:srgbClr val="FF0000"/>
                </a:solidFill>
                <a:latin typeface="Comic Sans MS" panose="030F0702030302020204" pitchFamily="66" charset="0"/>
              </a:rPr>
              <a:t>How can we use Le </a:t>
            </a:r>
            <a:r>
              <a:rPr lang="en-US" altLang="en-US" sz="3200" b="1">
                <a:solidFill>
                  <a:srgbClr val="FF0000"/>
                </a:solidFill>
                <a:latin typeface="Comic Sans MS" panose="030F0702030302020204" pitchFamily="66" charset="0"/>
              </a:rPr>
              <a:t>Châtelier’s principle to produce more ammonia?</a:t>
            </a:r>
            <a:endParaRPr lang="en-GB" altLang="en-US" sz="3200" b="1">
              <a:solidFill>
                <a:srgbClr val="FF0000"/>
              </a:solidFill>
              <a:latin typeface="Comic Sans MS" panose="030F0702030302020204" pitchFamily="66" charset="0"/>
            </a:endParaRPr>
          </a:p>
        </p:txBody>
      </p:sp>
      <p:sp>
        <p:nvSpPr>
          <p:cNvPr id="6" name="TextBox 5"/>
          <p:cNvSpPr txBox="1">
            <a:spLocks noChangeArrowheads="1"/>
          </p:cNvSpPr>
          <p:nvPr/>
        </p:nvSpPr>
        <p:spPr bwMode="auto">
          <a:xfrm>
            <a:off x="2279651" y="4652963"/>
            <a:ext cx="7648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en-GB" altLang="en-US" sz="2800" b="1">
                <a:latin typeface="Comic Sans MS" panose="030F0702030302020204" pitchFamily="66" charset="0"/>
              </a:rPr>
              <a:t>Decrease the concentration of ammonia</a:t>
            </a:r>
          </a:p>
          <a:p>
            <a:pPr eaLnBrk="1" hangingPunct="1">
              <a:buFontTx/>
              <a:buAutoNum type="arabicPeriod"/>
            </a:pPr>
            <a:r>
              <a:rPr lang="en-GB" altLang="en-US" sz="2800" b="1">
                <a:latin typeface="Comic Sans MS" panose="030F0702030302020204" pitchFamily="66" charset="0"/>
              </a:rPr>
              <a:t>Increase the concentration of N2 or H2</a:t>
            </a:r>
          </a:p>
          <a:p>
            <a:pPr eaLnBrk="1" hangingPunct="1">
              <a:buFontTx/>
              <a:buAutoNum type="arabicPeriod"/>
            </a:pPr>
            <a:r>
              <a:rPr lang="en-GB" altLang="en-US" sz="2800" b="1">
                <a:latin typeface="Comic Sans MS" panose="030F0702030302020204" pitchFamily="66" charset="0"/>
              </a:rPr>
              <a:t>Decreasing temperature</a:t>
            </a:r>
          </a:p>
          <a:p>
            <a:pPr eaLnBrk="1" hangingPunct="1">
              <a:buFontTx/>
              <a:buAutoNum type="arabicPeriod"/>
            </a:pPr>
            <a:r>
              <a:rPr lang="en-GB" altLang="en-US" sz="2800" b="1">
                <a:latin typeface="Comic Sans MS" panose="030F0702030302020204" pitchFamily="66" charset="0"/>
              </a:rPr>
              <a:t>Increasing pressure</a:t>
            </a:r>
          </a:p>
        </p:txBody>
      </p:sp>
    </p:spTree>
    <p:extLst>
      <p:ext uri="{BB962C8B-B14F-4D97-AF65-F5344CB8AC3E}">
        <p14:creationId xmlns:p14="http://schemas.microsoft.com/office/powerpoint/2010/main" val="1433829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2000"/>
                                        <p:tgtEl>
                                          <p:spTgt spid="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2000"/>
                                        <p:tgtEl>
                                          <p:spTgt spid="6">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2000"/>
                                        <p:tgtEl>
                                          <p:spTgt spid="6">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736344"/>
            <a:ext cx="10515600" cy="2852737"/>
          </a:xfrm>
        </p:spPr>
        <p:txBody>
          <a:bodyPr/>
          <a:lstStyle/>
          <a:p>
            <a:pPr algn="ctr"/>
            <a:r>
              <a:rPr lang="en-GB" dirty="0" smtClean="0"/>
              <a:t>Chemical Energy</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6350800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z="4000"/>
              <a:t>Experimental Measurement of Enthalpy Changes</a:t>
            </a:r>
          </a:p>
        </p:txBody>
      </p:sp>
      <p:sp>
        <p:nvSpPr>
          <p:cNvPr id="4099" name="Rectangle 3"/>
          <p:cNvSpPr>
            <a:spLocks noGrp="1" noChangeArrowheads="1"/>
          </p:cNvSpPr>
          <p:nvPr>
            <p:ph type="body" idx="1"/>
          </p:nvPr>
        </p:nvSpPr>
        <p:spPr/>
        <p:txBody>
          <a:bodyPr/>
          <a:lstStyle/>
          <a:p>
            <a:pPr eaLnBrk="1" hangingPunct="1">
              <a:lnSpc>
                <a:spcPct val="90000"/>
              </a:lnSpc>
            </a:pPr>
            <a:r>
              <a:rPr lang="en-GB" altLang="en-US" u="sng" dirty="0" smtClean="0"/>
              <a:t>Enthalpy of Combustion </a:t>
            </a:r>
            <a:r>
              <a:rPr lang="en-US" altLang="en-US" i="1" u="sng" dirty="0" smtClean="0"/>
              <a:t>“</a:t>
            </a:r>
            <a:r>
              <a:rPr lang="en-US" altLang="en-US" b="1" i="1" u="sng" dirty="0" smtClean="0"/>
              <a:t>the enthalpy change when 1mole of a substance is burned completely in oxygen.”</a:t>
            </a:r>
          </a:p>
          <a:p>
            <a:pPr eaLnBrk="1" hangingPunct="1">
              <a:lnSpc>
                <a:spcPct val="90000"/>
              </a:lnSpc>
            </a:pPr>
            <a:endParaRPr lang="en-US" altLang="en-US" b="1" i="1" u="sng" dirty="0" smtClean="0"/>
          </a:p>
        </p:txBody>
      </p:sp>
    </p:spTree>
    <p:extLst>
      <p:ext uri="{BB962C8B-B14F-4D97-AF65-F5344CB8AC3E}">
        <p14:creationId xmlns:p14="http://schemas.microsoft.com/office/powerpoint/2010/main" val="1700075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altLang="en-US" i="1" dirty="0" smtClean="0"/>
              <a:t>calculate </a:t>
            </a:r>
            <a:r>
              <a:rPr lang="en-US" altLang="en-US" i="1" dirty="0"/>
              <a:t>the heat released when 4g of methane is </a:t>
            </a:r>
            <a:r>
              <a:rPr lang="en-US" altLang="en-US" i="1" dirty="0" smtClean="0"/>
              <a:t>burned</a:t>
            </a:r>
          </a:p>
          <a:p>
            <a:pPr marL="0" indent="0">
              <a:buNone/>
            </a:pPr>
            <a:endParaRPr lang="en-US" altLang="en-US" i="1" dirty="0"/>
          </a:p>
          <a:p>
            <a:r>
              <a:rPr lang="en-US" altLang="en-US" i="1" dirty="0"/>
              <a:t>16g </a:t>
            </a:r>
            <a:r>
              <a:rPr lang="en-US" altLang="en-US" i="1" dirty="0">
                <a:sym typeface="Wingdings" panose="05000000000000000000" pitchFamily="2" charset="2"/>
              </a:rPr>
              <a:t></a:t>
            </a:r>
            <a:r>
              <a:rPr lang="en-US" altLang="en-US" i="1" dirty="0"/>
              <a:t>  -891 kJ</a:t>
            </a:r>
          </a:p>
          <a:p>
            <a:r>
              <a:rPr lang="en-US" altLang="en-US" i="1" dirty="0"/>
              <a:t>1g  </a:t>
            </a:r>
            <a:r>
              <a:rPr lang="en-US" altLang="en-US" i="1" dirty="0">
                <a:sym typeface="Wingdings" panose="05000000000000000000" pitchFamily="2" charset="2"/>
              </a:rPr>
              <a:t></a:t>
            </a:r>
            <a:r>
              <a:rPr lang="en-US" altLang="en-US" i="1" dirty="0"/>
              <a:t>   -891/16 = -55.69kJ</a:t>
            </a:r>
          </a:p>
          <a:p>
            <a:r>
              <a:rPr lang="en-US" altLang="en-US" i="1" dirty="0"/>
              <a:t>4g  </a:t>
            </a:r>
            <a:r>
              <a:rPr lang="en-US" altLang="en-US" i="1" dirty="0">
                <a:sym typeface="Wingdings" panose="05000000000000000000" pitchFamily="2" charset="2"/>
              </a:rPr>
              <a:t></a:t>
            </a:r>
            <a:r>
              <a:rPr lang="en-US" altLang="en-US" i="1" dirty="0"/>
              <a:t>  4x -55.69 = -222.75 kJ</a:t>
            </a:r>
            <a:endParaRPr lang="en-GB" altLang="en-US" i="1" dirty="0"/>
          </a:p>
          <a:p>
            <a:endParaRPr lang="en-GB" dirty="0"/>
          </a:p>
        </p:txBody>
      </p:sp>
    </p:spTree>
    <p:extLst>
      <p:ext uri="{BB962C8B-B14F-4D97-AF65-F5344CB8AC3E}">
        <p14:creationId xmlns:p14="http://schemas.microsoft.com/office/powerpoint/2010/main" val="12871164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mtClean="0"/>
              <a:t>Examples</a:t>
            </a:r>
          </a:p>
        </p:txBody>
      </p:sp>
      <p:sp>
        <p:nvSpPr>
          <p:cNvPr id="4099" name="Rectangle 3"/>
          <p:cNvSpPr>
            <a:spLocks noGrp="1" noChangeArrowheads="1"/>
          </p:cNvSpPr>
          <p:nvPr>
            <p:ph type="body" idx="1"/>
          </p:nvPr>
        </p:nvSpPr>
        <p:spPr/>
        <p:txBody>
          <a:bodyPr/>
          <a:lstStyle/>
          <a:p>
            <a:pPr eaLnBrk="1" hangingPunct="1"/>
            <a:r>
              <a:rPr lang="en-US" altLang="en-US" smtClean="0"/>
              <a:t>Using the data book values for the enthalpy of combustion, calculate the heat released when the following are burned</a:t>
            </a:r>
          </a:p>
          <a:p>
            <a:pPr eaLnBrk="1" hangingPunct="1"/>
            <a:r>
              <a:rPr lang="en-US" altLang="en-US" smtClean="0"/>
              <a:t>(a) 640g of Sulphur                      </a:t>
            </a:r>
            <a:br>
              <a:rPr lang="en-US" altLang="en-US" smtClean="0"/>
            </a:br>
            <a:r>
              <a:rPr lang="en-US" altLang="en-US" smtClean="0"/>
              <a:t>(b) 10g of propane (C</a:t>
            </a:r>
            <a:r>
              <a:rPr lang="en-US" altLang="en-US" baseline="-25000" smtClean="0"/>
              <a:t>3</a:t>
            </a:r>
            <a:r>
              <a:rPr lang="en-US" altLang="en-US" smtClean="0"/>
              <a:t>H</a:t>
            </a:r>
            <a:r>
              <a:rPr lang="en-US" altLang="en-US" baseline="-25000" smtClean="0"/>
              <a:t>8</a:t>
            </a:r>
            <a:r>
              <a:rPr lang="en-US" altLang="en-US" smtClean="0"/>
              <a:t>)</a:t>
            </a:r>
          </a:p>
          <a:p>
            <a:pPr eaLnBrk="1" hangingPunct="1"/>
            <a:endParaRPr lang="en-US" altLang="en-US" smtClean="0"/>
          </a:p>
          <a:p>
            <a:pPr eaLnBrk="1" hangingPunct="1"/>
            <a:r>
              <a:rPr lang="en-GB" altLang="en-US" i="1" smtClean="0"/>
              <a:t>Will it be a +’ve or a –’ve sign?!?!?!?!</a:t>
            </a:r>
          </a:p>
        </p:txBody>
      </p:sp>
    </p:spTree>
    <p:extLst>
      <p:ext uri="{BB962C8B-B14F-4D97-AF65-F5344CB8AC3E}">
        <p14:creationId xmlns:p14="http://schemas.microsoft.com/office/powerpoint/2010/main" val="5862387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mtClean="0"/>
              <a:t>Examples</a:t>
            </a:r>
          </a:p>
        </p:txBody>
      </p:sp>
      <p:sp>
        <p:nvSpPr>
          <p:cNvPr id="5123" name="Rectangle 3"/>
          <p:cNvSpPr>
            <a:spLocks noGrp="1" noChangeArrowheads="1"/>
          </p:cNvSpPr>
          <p:nvPr>
            <p:ph type="body" idx="1"/>
          </p:nvPr>
        </p:nvSpPr>
        <p:spPr/>
        <p:txBody>
          <a:bodyPr/>
          <a:lstStyle/>
          <a:p>
            <a:pPr eaLnBrk="1" hangingPunct="1"/>
            <a:r>
              <a:rPr lang="en-US" altLang="en-US" smtClean="0"/>
              <a:t>Write equations showing the combustion of each of the following and write the appropriate ΔH value from the data booklet.</a:t>
            </a:r>
          </a:p>
          <a:p>
            <a:pPr eaLnBrk="1" hangingPunct="1"/>
            <a:r>
              <a:rPr lang="en-US" altLang="en-US" smtClean="0"/>
              <a:t>Methane</a:t>
            </a:r>
            <a:br>
              <a:rPr lang="en-US" altLang="en-US" smtClean="0"/>
            </a:br>
            <a:r>
              <a:rPr lang="en-US" altLang="en-US" smtClean="0"/>
              <a:t>Propane</a:t>
            </a:r>
            <a:br>
              <a:rPr lang="en-US" altLang="en-US" smtClean="0"/>
            </a:br>
            <a:r>
              <a:rPr lang="en-US" altLang="en-US" smtClean="0"/>
              <a:t>Ethanol, C</a:t>
            </a:r>
            <a:r>
              <a:rPr lang="en-US" altLang="en-US" baseline="-25000" smtClean="0"/>
              <a:t>2</a:t>
            </a:r>
            <a:r>
              <a:rPr lang="en-US" altLang="en-US" smtClean="0"/>
              <a:t>H</a:t>
            </a:r>
            <a:r>
              <a:rPr lang="en-US" altLang="en-US" baseline="-25000" smtClean="0"/>
              <a:t>5</a:t>
            </a:r>
            <a:r>
              <a:rPr lang="en-US" altLang="en-US" smtClean="0"/>
              <a:t>OH</a:t>
            </a:r>
          </a:p>
          <a:p>
            <a:pPr eaLnBrk="1" hangingPunct="1">
              <a:buFontTx/>
              <a:buNone/>
            </a:pPr>
            <a:r>
              <a:rPr lang="en-US" altLang="en-US" smtClean="0"/>
              <a:t>	Propanol, C</a:t>
            </a:r>
            <a:r>
              <a:rPr lang="en-US" altLang="en-US" baseline="-25000" smtClean="0"/>
              <a:t>3</a:t>
            </a:r>
            <a:r>
              <a:rPr lang="en-US" altLang="en-US" smtClean="0"/>
              <a:t>H</a:t>
            </a:r>
            <a:r>
              <a:rPr lang="en-US" altLang="en-US" baseline="-25000" smtClean="0"/>
              <a:t>7</a:t>
            </a:r>
            <a:r>
              <a:rPr lang="en-US" altLang="en-US" smtClean="0"/>
              <a:t>OH</a:t>
            </a:r>
            <a:r>
              <a:rPr lang="en-GB" altLang="en-US" smtClean="0"/>
              <a:t> </a:t>
            </a:r>
          </a:p>
        </p:txBody>
      </p:sp>
    </p:spTree>
    <p:extLst>
      <p:ext uri="{BB962C8B-B14F-4D97-AF65-F5344CB8AC3E}">
        <p14:creationId xmlns:p14="http://schemas.microsoft.com/office/powerpoint/2010/main" val="14144489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Examples</a:t>
            </a:r>
          </a:p>
        </p:txBody>
      </p:sp>
      <p:sp>
        <p:nvSpPr>
          <p:cNvPr id="6147" name="Rectangle 3"/>
          <p:cNvSpPr>
            <a:spLocks noGrp="1" noChangeArrowheads="1"/>
          </p:cNvSpPr>
          <p:nvPr>
            <p:ph type="body" idx="1"/>
          </p:nvPr>
        </p:nvSpPr>
        <p:spPr/>
        <p:txBody>
          <a:bodyPr/>
          <a:lstStyle/>
          <a:p>
            <a:pPr eaLnBrk="1" hangingPunct="1">
              <a:lnSpc>
                <a:spcPct val="90000"/>
              </a:lnSpc>
            </a:pPr>
            <a:r>
              <a:rPr lang="en-US" altLang="en-US" smtClean="0"/>
              <a:t>You can also use given values of heat released to calculate the enthalpy of combustion of a substance. </a:t>
            </a:r>
          </a:p>
          <a:p>
            <a:pPr eaLnBrk="1" hangingPunct="1">
              <a:lnSpc>
                <a:spcPct val="90000"/>
              </a:lnSpc>
            </a:pPr>
            <a:r>
              <a:rPr lang="en-US" altLang="en-US" smtClean="0"/>
              <a:t>E.g. 4g of ethene released 200kJ of energy. Calculate the enthalpy of combustion of ethene.</a:t>
            </a:r>
          </a:p>
          <a:p>
            <a:pPr eaLnBrk="1" hangingPunct="1">
              <a:lnSpc>
                <a:spcPct val="90000"/>
              </a:lnSpc>
            </a:pPr>
            <a:r>
              <a:rPr lang="en-US" altLang="en-US" smtClean="0"/>
              <a:t>4g  </a:t>
            </a:r>
            <a:r>
              <a:rPr lang="en-US" altLang="en-US" smtClean="0">
                <a:sym typeface="Wingdings" panose="05000000000000000000" pitchFamily="2" charset="2"/>
              </a:rPr>
              <a:t></a:t>
            </a:r>
            <a:r>
              <a:rPr lang="en-US" altLang="en-US" smtClean="0"/>
              <a:t>   -200 kJ</a:t>
            </a:r>
          </a:p>
          <a:p>
            <a:pPr eaLnBrk="1" hangingPunct="1">
              <a:lnSpc>
                <a:spcPct val="90000"/>
              </a:lnSpc>
            </a:pPr>
            <a:r>
              <a:rPr lang="en-US" altLang="en-US" smtClean="0"/>
              <a:t>1g  </a:t>
            </a:r>
            <a:r>
              <a:rPr lang="en-US" altLang="en-US" smtClean="0">
                <a:sym typeface="Wingdings" panose="05000000000000000000" pitchFamily="2" charset="2"/>
              </a:rPr>
              <a:t></a:t>
            </a:r>
            <a:r>
              <a:rPr lang="en-US" altLang="en-US" smtClean="0"/>
              <a:t>   -200/4 = -50kJ</a:t>
            </a:r>
          </a:p>
          <a:p>
            <a:pPr eaLnBrk="1" hangingPunct="1">
              <a:lnSpc>
                <a:spcPct val="90000"/>
              </a:lnSpc>
            </a:pPr>
            <a:r>
              <a:rPr lang="en-US" altLang="en-US" smtClean="0"/>
              <a:t>28g </a:t>
            </a:r>
            <a:r>
              <a:rPr lang="en-US" altLang="en-US" smtClean="0">
                <a:sym typeface="Wingdings" panose="05000000000000000000" pitchFamily="2" charset="2"/>
              </a:rPr>
              <a:t></a:t>
            </a:r>
            <a:r>
              <a:rPr lang="en-US" altLang="en-US" smtClean="0"/>
              <a:t>  -50 x 28 = -1400kJ mol-1</a:t>
            </a:r>
            <a:endParaRPr lang="en-GB" altLang="en-US" smtClean="0"/>
          </a:p>
        </p:txBody>
      </p:sp>
    </p:spTree>
    <p:extLst>
      <p:ext uri="{BB962C8B-B14F-4D97-AF65-F5344CB8AC3E}">
        <p14:creationId xmlns:p14="http://schemas.microsoft.com/office/powerpoint/2010/main" val="25551355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mtClean="0"/>
              <a:t>Examples</a:t>
            </a:r>
          </a:p>
        </p:txBody>
      </p:sp>
      <p:sp>
        <p:nvSpPr>
          <p:cNvPr id="7171" name="Rectangle 3"/>
          <p:cNvSpPr>
            <a:spLocks noGrp="1" noChangeArrowheads="1"/>
          </p:cNvSpPr>
          <p:nvPr>
            <p:ph type="body" idx="1"/>
          </p:nvPr>
        </p:nvSpPr>
        <p:spPr/>
        <p:txBody>
          <a:bodyPr/>
          <a:lstStyle/>
          <a:p>
            <a:pPr eaLnBrk="1" hangingPunct="1"/>
            <a:r>
              <a:rPr lang="en-US" altLang="en-US" smtClean="0"/>
              <a:t>Calculate the enthalpy of combustion for the following compounds.</a:t>
            </a:r>
          </a:p>
          <a:p>
            <a:pPr eaLnBrk="1" hangingPunct="1"/>
            <a:r>
              <a:rPr lang="en-US" altLang="en-US" smtClean="0"/>
              <a:t>(a) 3g of methane released 160kJ  </a:t>
            </a:r>
            <a:br>
              <a:rPr lang="en-US" altLang="en-US" smtClean="0"/>
            </a:br>
            <a:r>
              <a:rPr lang="en-US" altLang="en-US" smtClean="0"/>
              <a:t>(b) 4g of carbon released 130kJ.</a:t>
            </a:r>
            <a:endParaRPr lang="en-GB" altLang="en-US" smtClean="0"/>
          </a:p>
        </p:txBody>
      </p:sp>
    </p:spTree>
    <p:extLst>
      <p:ext uri="{BB962C8B-B14F-4D97-AF65-F5344CB8AC3E}">
        <p14:creationId xmlns:p14="http://schemas.microsoft.com/office/powerpoint/2010/main" val="755854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Chemical industry</a:t>
            </a:r>
            <a:endParaRPr lang="en-GB" dirty="0"/>
          </a:p>
        </p:txBody>
      </p:sp>
      <p:sp>
        <p:nvSpPr>
          <p:cNvPr id="3" name="Content Placeholder 2"/>
          <p:cNvSpPr>
            <a:spLocks noGrp="1"/>
          </p:cNvSpPr>
          <p:nvPr>
            <p:ph sz="quarter" idx="1"/>
          </p:nvPr>
        </p:nvSpPr>
        <p:spPr/>
        <p:txBody>
          <a:bodyPr/>
          <a:lstStyle/>
          <a:p>
            <a:r>
              <a:rPr lang="en-GB" dirty="0" smtClean="0"/>
              <a:t>These chemicals are made on an industrial scale – large amounts!</a:t>
            </a:r>
          </a:p>
          <a:p>
            <a:r>
              <a:rPr lang="en-GB" dirty="0" smtClean="0"/>
              <a:t>Needs to be done with minimum waste, and maximum profit</a:t>
            </a:r>
          </a:p>
          <a:p>
            <a:endParaRPr lang="en-GB" dirty="0" smtClean="0"/>
          </a:p>
          <a:p>
            <a:endParaRPr lang="en-GB" dirty="0"/>
          </a:p>
        </p:txBody>
      </p:sp>
      <p:pic>
        <p:nvPicPr>
          <p:cNvPr id="3074" name="Picture 2" descr="http://cdn.phys.org/newman/gfx/news/hires/2012/multital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766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ages.rapgenius.com/f118e4c6b3d6eda175c1117eab7fbf8a.205x240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290455"/>
            <a:ext cx="2362200" cy="276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3450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ltLang="en-US" smtClean="0"/>
          </a:p>
        </p:txBody>
      </p:sp>
      <p:sp>
        <p:nvSpPr>
          <p:cNvPr id="8195" name="Rectangle 3"/>
          <p:cNvSpPr>
            <a:spLocks noGrp="1" noChangeArrowheads="1"/>
          </p:cNvSpPr>
          <p:nvPr>
            <p:ph type="body" idx="1"/>
          </p:nvPr>
        </p:nvSpPr>
        <p:spPr/>
        <p:txBody>
          <a:bodyPr/>
          <a:lstStyle/>
          <a:p>
            <a:pPr eaLnBrk="1" hangingPunct="1">
              <a:lnSpc>
                <a:spcPct val="90000"/>
              </a:lnSpc>
            </a:pPr>
            <a:r>
              <a:rPr lang="en-US" altLang="en-US" smtClean="0"/>
              <a:t>When performing experiments, water is used to “capture” the heat released by substances reacting as it is known how much energy is needed to cause the temperature of water to rise.</a:t>
            </a:r>
          </a:p>
          <a:p>
            <a:pPr eaLnBrk="1" hangingPunct="1">
              <a:lnSpc>
                <a:spcPct val="90000"/>
              </a:lnSpc>
            </a:pPr>
            <a:r>
              <a:rPr lang="en-US" altLang="en-US" smtClean="0"/>
              <a:t>This is known as the specific heat capacity of water (symbol </a:t>
            </a:r>
            <a:r>
              <a:rPr lang="en-US" altLang="en-US" b="1" smtClean="0"/>
              <a:t>c)</a:t>
            </a:r>
            <a:r>
              <a:rPr lang="en-US" altLang="en-US" smtClean="0"/>
              <a:t> and has a value of </a:t>
            </a:r>
            <a:r>
              <a:rPr lang="en-GB" altLang="en-US" smtClean="0"/>
              <a:t>4·18 kJ kg</a:t>
            </a:r>
            <a:r>
              <a:rPr lang="en-GB" altLang="en-US" baseline="30000" smtClean="0"/>
              <a:t>–1</a:t>
            </a:r>
            <a:r>
              <a:rPr lang="en-GB" altLang="en-US" smtClean="0"/>
              <a:t> °C</a:t>
            </a:r>
            <a:r>
              <a:rPr lang="en-GB" altLang="en-US" baseline="30000" smtClean="0"/>
              <a:t>–1</a:t>
            </a:r>
            <a:r>
              <a:rPr lang="en-GB" altLang="en-US" smtClean="0"/>
              <a:t> (see page 19 of the data booklet)</a:t>
            </a:r>
          </a:p>
        </p:txBody>
      </p:sp>
    </p:spTree>
    <p:extLst>
      <p:ext uri="{BB962C8B-B14F-4D97-AF65-F5344CB8AC3E}">
        <p14:creationId xmlns:p14="http://schemas.microsoft.com/office/powerpoint/2010/main" val="15585993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smtClean="0"/>
          </a:p>
        </p:txBody>
      </p:sp>
      <p:sp>
        <p:nvSpPr>
          <p:cNvPr id="9219" name="Rectangle 3"/>
          <p:cNvSpPr>
            <a:spLocks noGrp="1" noChangeArrowheads="1"/>
          </p:cNvSpPr>
          <p:nvPr>
            <p:ph type="body" idx="1"/>
          </p:nvPr>
        </p:nvSpPr>
        <p:spPr/>
        <p:txBody>
          <a:bodyPr/>
          <a:lstStyle/>
          <a:p>
            <a:pPr eaLnBrk="1" hangingPunct="1">
              <a:lnSpc>
                <a:spcPct val="90000"/>
              </a:lnSpc>
            </a:pPr>
            <a:r>
              <a:rPr lang="en-GB" altLang="en-US" smtClean="0"/>
              <a:t>“</a:t>
            </a:r>
            <a:r>
              <a:rPr lang="en-GB" altLang="en-US" b="1" smtClean="0"/>
              <a:t>to raise the temperature of 1 kg of water by 1</a:t>
            </a:r>
            <a:r>
              <a:rPr lang="en-GB" altLang="en-US" b="1" baseline="30000" smtClean="0"/>
              <a:t>o</a:t>
            </a:r>
            <a:r>
              <a:rPr lang="en-GB" altLang="en-US" b="1" smtClean="0"/>
              <a:t>C requires 4.18kJ</a:t>
            </a:r>
            <a:r>
              <a:rPr lang="en-GB" altLang="en-US" smtClean="0"/>
              <a:t>” </a:t>
            </a:r>
            <a:r>
              <a:rPr lang="en-GB" altLang="en-US" b="1" smtClean="0"/>
              <a:t>= Specific heat capacity of water =  c</a:t>
            </a:r>
          </a:p>
          <a:p>
            <a:pPr eaLnBrk="1" hangingPunct="1">
              <a:lnSpc>
                <a:spcPct val="90000"/>
              </a:lnSpc>
            </a:pPr>
            <a:r>
              <a:rPr lang="en-GB" altLang="en-US" b="1" smtClean="0"/>
              <a:t>We can use the equation: </a:t>
            </a:r>
            <a:r>
              <a:rPr lang="en-US" altLang="en-US" b="1" smtClean="0"/>
              <a:t>E= c m</a:t>
            </a:r>
            <a:r>
              <a:rPr lang="en-US" altLang="en-US" b="1" baseline="-25000" smtClean="0"/>
              <a:t>w</a:t>
            </a:r>
            <a:r>
              <a:rPr lang="en-US" altLang="en-US" b="1" smtClean="0"/>
              <a:t> ΔT</a:t>
            </a:r>
          </a:p>
          <a:p>
            <a:pPr eaLnBrk="1" hangingPunct="1">
              <a:lnSpc>
                <a:spcPct val="90000"/>
              </a:lnSpc>
            </a:pPr>
            <a:r>
              <a:rPr lang="en-US" altLang="en-US" smtClean="0"/>
              <a:t>C = </a:t>
            </a:r>
            <a:r>
              <a:rPr lang="en-GB" altLang="en-US" smtClean="0"/>
              <a:t>4·18 kJ kg</a:t>
            </a:r>
            <a:r>
              <a:rPr lang="en-GB" altLang="en-US" baseline="30000" smtClean="0"/>
              <a:t>–1</a:t>
            </a:r>
            <a:r>
              <a:rPr lang="en-GB" altLang="en-US" smtClean="0"/>
              <a:t> °C</a:t>
            </a:r>
            <a:r>
              <a:rPr lang="en-GB" altLang="en-US" baseline="30000" smtClean="0"/>
              <a:t>–1</a:t>
            </a:r>
            <a:endParaRPr lang="en-US" altLang="en-US" smtClean="0"/>
          </a:p>
          <a:p>
            <a:pPr eaLnBrk="1" hangingPunct="1">
              <a:lnSpc>
                <a:spcPct val="90000"/>
              </a:lnSpc>
            </a:pPr>
            <a:r>
              <a:rPr lang="en-US" altLang="en-US" smtClean="0"/>
              <a:t>m</a:t>
            </a:r>
            <a:r>
              <a:rPr lang="en-US" altLang="en-US" baseline="-25000" smtClean="0"/>
              <a:t>w </a:t>
            </a:r>
            <a:r>
              <a:rPr lang="en-US" altLang="en-US" smtClean="0"/>
              <a:t>= mass of water heated (since the answer is in kJ, this must be in kg. Use the conversion that 1 litre of water= 1kg)</a:t>
            </a:r>
          </a:p>
          <a:p>
            <a:pPr eaLnBrk="1" hangingPunct="1">
              <a:lnSpc>
                <a:spcPct val="90000"/>
              </a:lnSpc>
            </a:pPr>
            <a:r>
              <a:rPr lang="en-US" altLang="en-US" smtClean="0"/>
              <a:t>ΔT = the temperature change</a:t>
            </a:r>
            <a:endParaRPr lang="en-GB" altLang="en-US" smtClean="0"/>
          </a:p>
        </p:txBody>
      </p:sp>
    </p:spTree>
    <p:extLst>
      <p:ext uri="{BB962C8B-B14F-4D97-AF65-F5344CB8AC3E}">
        <p14:creationId xmlns:p14="http://schemas.microsoft.com/office/powerpoint/2010/main" val="7494422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Examples</a:t>
            </a:r>
          </a:p>
        </p:txBody>
      </p:sp>
      <p:sp>
        <p:nvSpPr>
          <p:cNvPr id="10243" name="Rectangle 3"/>
          <p:cNvSpPr>
            <a:spLocks noGrp="1" noChangeArrowheads="1"/>
          </p:cNvSpPr>
          <p:nvPr>
            <p:ph type="body" idx="1"/>
          </p:nvPr>
        </p:nvSpPr>
        <p:spPr/>
        <p:txBody>
          <a:bodyPr/>
          <a:lstStyle/>
          <a:p>
            <a:pPr eaLnBrk="1" hangingPunct="1"/>
            <a:r>
              <a:rPr lang="en-US" altLang="en-US" smtClean="0"/>
              <a:t>Calculate the energy needed to heat</a:t>
            </a:r>
          </a:p>
          <a:p>
            <a:pPr eaLnBrk="1" hangingPunct="1"/>
            <a:r>
              <a:rPr lang="en-US" altLang="en-US" smtClean="0"/>
              <a:t>(a)	2 kg water by 5</a:t>
            </a:r>
            <a:r>
              <a:rPr lang="en-US" altLang="en-US" baseline="30000" smtClean="0"/>
              <a:t>o</a:t>
            </a:r>
            <a:r>
              <a:rPr lang="en-US" altLang="en-US" smtClean="0"/>
              <a:t>C</a:t>
            </a:r>
          </a:p>
          <a:p>
            <a:pPr eaLnBrk="1" hangingPunct="1"/>
            <a:r>
              <a:rPr lang="en-US" altLang="en-US" smtClean="0"/>
              <a:t>(b)	100 g water by 25</a:t>
            </a:r>
            <a:r>
              <a:rPr lang="en-US" altLang="en-US" baseline="30000" smtClean="0"/>
              <a:t>o</a:t>
            </a:r>
            <a:r>
              <a:rPr lang="en-US" altLang="en-US" smtClean="0"/>
              <a:t>C</a:t>
            </a:r>
          </a:p>
          <a:p>
            <a:pPr eaLnBrk="1" hangingPunct="1"/>
            <a:endParaRPr lang="en-GB" altLang="en-US" smtClean="0"/>
          </a:p>
          <a:p>
            <a:pPr eaLnBrk="1" hangingPunct="1"/>
            <a:endParaRPr lang="en-GB" altLang="en-US" smtClean="0"/>
          </a:p>
          <a:p>
            <a:pPr eaLnBrk="1" hangingPunct="1">
              <a:buFontTx/>
              <a:buNone/>
            </a:pPr>
            <a:r>
              <a:rPr lang="en-GB" altLang="en-US" smtClean="0"/>
              <a:t>“</a:t>
            </a:r>
            <a:r>
              <a:rPr lang="en-GB" altLang="en-US" b="1" smtClean="0"/>
              <a:t>to raise the temperature of 1 kg of water by 1</a:t>
            </a:r>
            <a:r>
              <a:rPr lang="en-GB" altLang="en-US" b="1" baseline="30000" smtClean="0"/>
              <a:t>o</a:t>
            </a:r>
            <a:r>
              <a:rPr lang="en-GB" altLang="en-US" b="1" smtClean="0"/>
              <a:t>C requires 4.18kJ</a:t>
            </a:r>
            <a:r>
              <a:rPr lang="en-GB" altLang="en-US" smtClean="0"/>
              <a:t>”</a:t>
            </a:r>
          </a:p>
        </p:txBody>
      </p:sp>
    </p:spTree>
    <p:extLst>
      <p:ext uri="{BB962C8B-B14F-4D97-AF65-F5344CB8AC3E}">
        <p14:creationId xmlns:p14="http://schemas.microsoft.com/office/powerpoint/2010/main" val="32600643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mtClean="0"/>
              <a:t>Examples</a:t>
            </a:r>
          </a:p>
        </p:txBody>
      </p:sp>
      <p:sp>
        <p:nvSpPr>
          <p:cNvPr id="11267" name="Rectangle 3"/>
          <p:cNvSpPr>
            <a:spLocks noGrp="1" noChangeArrowheads="1"/>
          </p:cNvSpPr>
          <p:nvPr>
            <p:ph type="body" idx="1"/>
          </p:nvPr>
        </p:nvSpPr>
        <p:spPr/>
        <p:txBody>
          <a:bodyPr/>
          <a:lstStyle/>
          <a:p>
            <a:pPr eaLnBrk="1" hangingPunct="1"/>
            <a:r>
              <a:rPr lang="en-US" altLang="en-US" smtClean="0"/>
              <a:t>When 20g of calcium was heated, it raised the temperature of 200cm</a:t>
            </a:r>
            <a:r>
              <a:rPr lang="en-US" altLang="en-US" baseline="30000" smtClean="0"/>
              <a:t>3</a:t>
            </a:r>
            <a:r>
              <a:rPr lang="en-US" altLang="en-US" smtClean="0"/>
              <a:t> of water by 14</a:t>
            </a:r>
            <a:r>
              <a:rPr lang="en-US" altLang="en-US" baseline="30000" smtClean="0"/>
              <a:t>o</a:t>
            </a:r>
            <a:r>
              <a:rPr lang="en-US" altLang="en-US" smtClean="0"/>
              <a:t>C. Calculate the enthalpy of combustion of calcium.</a:t>
            </a:r>
          </a:p>
          <a:p>
            <a:pPr eaLnBrk="1" hangingPunct="1"/>
            <a:r>
              <a:rPr lang="en-US" altLang="en-US" smtClean="0"/>
              <a:t>When 5g of methanol (CH</a:t>
            </a:r>
            <a:r>
              <a:rPr lang="en-US" altLang="en-US" baseline="-25000" smtClean="0"/>
              <a:t>3</a:t>
            </a:r>
            <a:r>
              <a:rPr lang="en-US" altLang="en-US" smtClean="0"/>
              <a:t>OH) was burned, it raised the temperature of 50cm</a:t>
            </a:r>
            <a:r>
              <a:rPr lang="en-US" altLang="en-US" baseline="30000" smtClean="0"/>
              <a:t>3</a:t>
            </a:r>
            <a:r>
              <a:rPr lang="en-US" altLang="en-US" smtClean="0"/>
              <a:t> of water from 20</a:t>
            </a:r>
            <a:r>
              <a:rPr lang="en-US" altLang="en-US" baseline="30000" smtClean="0"/>
              <a:t>o</a:t>
            </a:r>
            <a:r>
              <a:rPr lang="en-US" altLang="en-US" smtClean="0"/>
              <a:t>C to 25</a:t>
            </a:r>
            <a:r>
              <a:rPr lang="en-US" altLang="en-US" baseline="30000" smtClean="0"/>
              <a:t>o</a:t>
            </a:r>
            <a:r>
              <a:rPr lang="en-US" altLang="en-US" smtClean="0"/>
              <a:t>C. Calculate the enthalpy of combustion of the methanol.</a:t>
            </a:r>
            <a:endParaRPr lang="en-GB" altLang="en-US" smtClean="0"/>
          </a:p>
        </p:txBody>
      </p:sp>
    </p:spTree>
    <p:extLst>
      <p:ext uri="{BB962C8B-B14F-4D97-AF65-F5344CB8AC3E}">
        <p14:creationId xmlns:p14="http://schemas.microsoft.com/office/powerpoint/2010/main" val="31239395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GB" altLang="en-US" dirty="0" smtClean="0"/>
          </a:p>
        </p:txBody>
      </p:sp>
      <p:graphicFrame>
        <p:nvGraphicFramePr>
          <p:cNvPr id="12291" name="Object 4"/>
          <p:cNvGraphicFramePr>
            <a:graphicFrameLocks noGrp="1" noChangeAspect="1"/>
          </p:cNvGraphicFramePr>
          <p:nvPr>
            <p:ph sz="half" idx="2"/>
          </p:nvPr>
        </p:nvGraphicFramePr>
        <p:xfrm>
          <a:off x="3216275" y="1341438"/>
          <a:ext cx="5976938" cy="5035550"/>
        </p:xfrm>
        <a:graphic>
          <a:graphicData uri="http://schemas.openxmlformats.org/presentationml/2006/ole">
            <mc:AlternateContent xmlns:mc="http://schemas.openxmlformats.org/markup-compatibility/2006">
              <mc:Choice xmlns:v="urn:schemas-microsoft-com:vml" Requires="v">
                <p:oleObj spid="_x0000_s1030" name="Image" r:id="rId3" imgW="3739587" imgH="3151371" progId="">
                  <p:embed/>
                </p:oleObj>
              </mc:Choice>
              <mc:Fallback>
                <p:oleObj name="Image" r:id="rId3" imgW="3739587" imgH="315137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1341438"/>
                        <a:ext cx="5976938"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401124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nthalp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
            <a:ext cx="860425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7428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74826" y="188913"/>
            <a:ext cx="8893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3600" b="1" u="sng">
                <a:solidFill>
                  <a:srgbClr val="FF0000"/>
                </a:solidFill>
                <a:latin typeface="Comic Sans MS" panose="030F0702030302020204" pitchFamily="66" charset="0"/>
              </a:rPr>
              <a:t>Problems with this technique</a:t>
            </a:r>
          </a:p>
        </p:txBody>
      </p:sp>
      <p:sp>
        <p:nvSpPr>
          <p:cNvPr id="14339" name="Text Box 3"/>
          <p:cNvSpPr txBox="1">
            <a:spLocks noChangeArrowheads="1"/>
          </p:cNvSpPr>
          <p:nvPr/>
        </p:nvSpPr>
        <p:spPr bwMode="auto">
          <a:xfrm>
            <a:off x="1774826" y="1484313"/>
            <a:ext cx="8893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3600" b="1">
                <a:solidFill>
                  <a:srgbClr val="FF0000"/>
                </a:solidFill>
                <a:latin typeface="Comic Sans MS" panose="030F0702030302020204" pitchFamily="66" charset="0"/>
              </a:rPr>
              <a:t>1. Heat loss</a:t>
            </a:r>
          </a:p>
        </p:txBody>
      </p:sp>
      <p:sp>
        <p:nvSpPr>
          <p:cNvPr id="14340" name="Text Box 4"/>
          <p:cNvSpPr txBox="1">
            <a:spLocks noChangeArrowheads="1"/>
          </p:cNvSpPr>
          <p:nvPr/>
        </p:nvSpPr>
        <p:spPr bwMode="auto">
          <a:xfrm>
            <a:off x="1774826" y="2565400"/>
            <a:ext cx="8893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3600" b="1">
                <a:solidFill>
                  <a:srgbClr val="FF0000"/>
                </a:solidFill>
                <a:latin typeface="Comic Sans MS" panose="030F0702030302020204" pitchFamily="66" charset="0"/>
              </a:rPr>
              <a:t>2. Incomplete combustion</a:t>
            </a:r>
          </a:p>
        </p:txBody>
      </p:sp>
    </p:spTree>
    <p:extLst>
      <p:ext uri="{BB962C8B-B14F-4D97-AF65-F5344CB8AC3E}">
        <p14:creationId xmlns:p14="http://schemas.microsoft.com/office/powerpoint/2010/main" val="21765994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mtClean="0"/>
              <a:t>Example</a:t>
            </a:r>
          </a:p>
        </p:txBody>
      </p:sp>
      <p:sp>
        <p:nvSpPr>
          <p:cNvPr id="15363" name="Rectangle 3"/>
          <p:cNvSpPr>
            <a:spLocks noGrp="1" noChangeArrowheads="1"/>
          </p:cNvSpPr>
          <p:nvPr>
            <p:ph type="body" idx="1"/>
          </p:nvPr>
        </p:nvSpPr>
        <p:spPr/>
        <p:txBody>
          <a:bodyPr/>
          <a:lstStyle/>
          <a:p>
            <a:pPr eaLnBrk="1" hangingPunct="1"/>
            <a:r>
              <a:rPr lang="en-US" altLang="en-US" smtClean="0"/>
              <a:t>Calculate the enthalpy of combustion of ethanol using the following results.</a:t>
            </a:r>
          </a:p>
          <a:p>
            <a:pPr eaLnBrk="1" hangingPunct="1"/>
            <a:r>
              <a:rPr lang="en-US" altLang="en-US" smtClean="0"/>
              <a:t>Mass of spirit burner at the start= 20g</a:t>
            </a:r>
          </a:p>
          <a:p>
            <a:pPr eaLnBrk="1" hangingPunct="1"/>
            <a:r>
              <a:rPr lang="en-US" altLang="en-US" smtClean="0"/>
              <a:t>Mass of spirit burner at the end= 19.3g</a:t>
            </a:r>
          </a:p>
          <a:p>
            <a:pPr eaLnBrk="1" hangingPunct="1"/>
            <a:r>
              <a:rPr lang="en-US" altLang="en-US" smtClean="0"/>
              <a:t>Volume of water heated= 50cm</a:t>
            </a:r>
            <a:r>
              <a:rPr lang="en-US" altLang="en-US" baseline="30000" smtClean="0"/>
              <a:t>3</a:t>
            </a:r>
          </a:p>
          <a:p>
            <a:pPr eaLnBrk="1" hangingPunct="1"/>
            <a:r>
              <a:rPr lang="en-US" altLang="en-US" smtClean="0"/>
              <a:t>Temperature of water at the start = 20</a:t>
            </a:r>
            <a:r>
              <a:rPr lang="en-US" altLang="en-US" baseline="30000" smtClean="0"/>
              <a:t>o</a:t>
            </a:r>
            <a:r>
              <a:rPr lang="en-US" altLang="en-US" smtClean="0"/>
              <a:t>C</a:t>
            </a:r>
          </a:p>
          <a:p>
            <a:pPr eaLnBrk="1" hangingPunct="1"/>
            <a:r>
              <a:rPr lang="en-US" altLang="en-US" smtClean="0"/>
              <a:t>Temperature of water at the end= 35</a:t>
            </a:r>
            <a:r>
              <a:rPr lang="en-US" altLang="en-US" baseline="30000" smtClean="0"/>
              <a:t>o</a:t>
            </a:r>
            <a:r>
              <a:rPr lang="en-US" altLang="en-US" smtClean="0"/>
              <a:t>C</a:t>
            </a:r>
            <a:endParaRPr lang="en-GB" altLang="en-US" smtClean="0"/>
          </a:p>
        </p:txBody>
      </p:sp>
    </p:spTree>
    <p:extLst>
      <p:ext uri="{BB962C8B-B14F-4D97-AF65-F5344CB8AC3E}">
        <p14:creationId xmlns:p14="http://schemas.microsoft.com/office/powerpoint/2010/main" val="30941841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nthalp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4813"/>
            <a:ext cx="9144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Enthal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36838"/>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2749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z="4000"/>
              <a:t>Enthalpy of Solution</a:t>
            </a:r>
          </a:p>
        </p:txBody>
      </p:sp>
      <p:sp>
        <p:nvSpPr>
          <p:cNvPr id="17411" name="Rectangle 3"/>
          <p:cNvSpPr>
            <a:spLocks noGrp="1" noChangeArrowheads="1"/>
          </p:cNvSpPr>
          <p:nvPr>
            <p:ph type="body" idx="1"/>
          </p:nvPr>
        </p:nvSpPr>
        <p:spPr/>
        <p:txBody>
          <a:bodyPr/>
          <a:lstStyle/>
          <a:p>
            <a:pPr eaLnBrk="1" hangingPunct="1"/>
            <a:r>
              <a:rPr lang="en-US" altLang="en-US" b="1" smtClean="0"/>
              <a:t>“the enthalpy change when one mole of a substance is completely dissolved in water.”</a:t>
            </a:r>
            <a:r>
              <a:rPr lang="en-GB" altLang="en-US" smtClean="0"/>
              <a:t> </a:t>
            </a:r>
          </a:p>
        </p:txBody>
      </p:sp>
      <p:pic>
        <p:nvPicPr>
          <p:cNvPr id="17412" name="Picture 5" descr="pair%20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3213101"/>
            <a:ext cx="504031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300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3761</Words>
  <Application>Microsoft Office PowerPoint</Application>
  <PresentationFormat>Widescreen</PresentationFormat>
  <Paragraphs>593</Paragraphs>
  <Slides>157</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157</vt:i4>
      </vt:variant>
    </vt:vector>
  </HeadingPairs>
  <TitlesOfParts>
    <vt:vector size="167" baseType="lpstr">
      <vt:lpstr>Arial</vt:lpstr>
      <vt:lpstr>Calibri</vt:lpstr>
      <vt:lpstr>Calibri Light</vt:lpstr>
      <vt:lpstr>Century Gothic</vt:lpstr>
      <vt:lpstr>Comic Sans MS</vt:lpstr>
      <vt:lpstr>Tahoma</vt:lpstr>
      <vt:lpstr>Times New Roman</vt:lpstr>
      <vt:lpstr>Wingdings</vt:lpstr>
      <vt:lpstr>Office Theme</vt:lpstr>
      <vt:lpstr>Image</vt:lpstr>
      <vt:lpstr>Chemistry in society</vt:lpstr>
      <vt:lpstr>Getting the most from reactants: designing an industrial process</vt:lpstr>
      <vt:lpstr>The Chemical Industry</vt:lpstr>
      <vt:lpstr>Learning Outcomes</vt:lpstr>
      <vt:lpstr>PowerPoint Presentation</vt:lpstr>
      <vt:lpstr>PowerPoint Presentation</vt:lpstr>
      <vt:lpstr>Explosives</vt:lpstr>
      <vt:lpstr>The UK Industry</vt:lpstr>
      <vt:lpstr>Chemical industry</vt:lpstr>
      <vt:lpstr>New product creation</vt:lpstr>
      <vt:lpstr>Considerations </vt:lpstr>
      <vt:lpstr>Availability, sustainability and cost of feedstock</vt:lpstr>
      <vt:lpstr>Recycling</vt:lpstr>
      <vt:lpstr>Energy requirements</vt:lpstr>
      <vt:lpstr>By-products</vt:lpstr>
      <vt:lpstr>Yield of product</vt:lpstr>
      <vt:lpstr>Stages in manufacture of a new product</vt:lpstr>
      <vt:lpstr>Manufacturing a new product </vt:lpstr>
      <vt:lpstr>The Manufacturing Process</vt:lpstr>
      <vt:lpstr>PowerPoint Presentation</vt:lpstr>
      <vt:lpstr>Environmental considerations</vt:lpstr>
      <vt:lpstr>Question</vt:lpstr>
      <vt:lpstr>Calculations from Equations</vt:lpstr>
      <vt:lpstr>Calculations involving mass</vt:lpstr>
      <vt:lpstr>Calculations involving solutions</vt:lpstr>
      <vt:lpstr>Calculations involving volumes and concentrations</vt:lpstr>
      <vt:lpstr>Calculations involving masses, volumes and concentrations </vt:lpstr>
      <vt:lpstr>Calculations involving excess reactant </vt:lpstr>
      <vt:lpstr>Excess Calculations</vt:lpstr>
      <vt:lpstr>Excess Calculations</vt:lpstr>
      <vt:lpstr>Example 1</vt:lpstr>
      <vt:lpstr>Example 1</vt:lpstr>
      <vt:lpstr>Example 1</vt:lpstr>
      <vt:lpstr>PowerPoint Presentation</vt:lpstr>
      <vt:lpstr>PowerPoint Presentation</vt:lpstr>
      <vt:lpstr>PowerPoint Presentation</vt:lpstr>
      <vt:lpstr>PowerPoint Presentation</vt:lpstr>
      <vt:lpstr>PowerPoint Presentation</vt:lpstr>
      <vt:lpstr>Calculations involving gases (Molar volume)</vt:lpstr>
      <vt:lpstr>Molar Volume</vt:lpstr>
      <vt:lpstr>PowerPoint Presentation</vt:lpstr>
      <vt:lpstr>Example</vt:lpstr>
      <vt:lpstr>Example 1</vt:lpstr>
      <vt:lpstr>Example 2</vt:lpstr>
      <vt:lpstr>Example 2</vt:lpstr>
      <vt:lpstr>Example 3</vt:lpstr>
      <vt:lpstr>Reacting volumes</vt:lpstr>
      <vt:lpstr>Reacting Volumes</vt:lpstr>
      <vt:lpstr>Example 1 </vt:lpstr>
      <vt:lpstr>PowerPoint Presentation</vt:lpstr>
      <vt:lpstr>Calculate the volume of oxygen required for the complete combustion of 100cm3 methane. </vt:lpstr>
      <vt:lpstr>Calculate the volume of oxygen required for the complete combustion of 500cm3 methane. </vt:lpstr>
      <vt:lpstr>Calculate the volume of the gas mixture which remains in the reaction vessel when 500cm3  of methane reacts with 100cm3 of oxygen.   </vt:lpstr>
      <vt:lpstr>Calculate the volume of the gas mixture which remains in the reaction vessel when 700cm3  of methane reacts with 200cm3 of oxygen.   </vt:lpstr>
      <vt:lpstr>Percentage yield and atom economy</vt:lpstr>
      <vt:lpstr>Percentage Yield</vt:lpstr>
      <vt:lpstr>Learning Outcome</vt:lpstr>
      <vt:lpstr>Types of yield</vt:lpstr>
      <vt:lpstr>Actual smaller than theoretical – Why?</vt:lpstr>
      <vt:lpstr>Example 1</vt:lpstr>
      <vt:lpstr>Example 2</vt:lpstr>
      <vt:lpstr>Example 3</vt:lpstr>
      <vt:lpstr>Example 4</vt:lpstr>
      <vt:lpstr>Atom Economy</vt:lpstr>
      <vt:lpstr>PowerPoint Presentation</vt:lpstr>
      <vt:lpstr>PowerPoint Presentation</vt:lpstr>
      <vt:lpstr>Atom economy</vt:lpstr>
      <vt:lpstr>Equilibria</vt:lpstr>
      <vt:lpstr>Learning Outcomes</vt:lpstr>
      <vt:lpstr>PowerPoint Presentation</vt:lpstr>
      <vt:lpstr>Stress Relief</vt:lpstr>
      <vt:lpstr>PowerPoint Presentation</vt:lpstr>
      <vt:lpstr>Changing the Equilibrium</vt:lpstr>
      <vt:lpstr>Increasing concentration of a reactant. </vt:lpstr>
      <vt:lpstr>Decreasing concentration of a product  </vt:lpstr>
      <vt:lpstr>   Increasing temperature    </vt:lpstr>
      <vt:lpstr>  Decreasing temperature   </vt:lpstr>
      <vt:lpstr>    Increasing pressure (gas only)    </vt:lpstr>
      <vt:lpstr>    Decreasing pressure (gas only!!)    </vt:lpstr>
      <vt:lpstr>PowerPoint Presentation</vt:lpstr>
      <vt:lpstr>Le Châtelier’s Principle </vt:lpstr>
      <vt:lpstr>Equilibrium and the Haber Process</vt:lpstr>
      <vt:lpstr>Chemical Energy</vt:lpstr>
      <vt:lpstr>Experimental Measurement of Enthalpy Changes</vt:lpstr>
      <vt:lpstr>PowerPoint Presentation</vt:lpstr>
      <vt:lpstr>Examples</vt:lpstr>
      <vt:lpstr>Examples</vt:lpstr>
      <vt:lpstr>Examples</vt:lpstr>
      <vt:lpstr>Examples</vt:lpstr>
      <vt:lpstr>PowerPoint Presentation</vt:lpstr>
      <vt:lpstr>PowerPoint Presentation</vt:lpstr>
      <vt:lpstr>Examples</vt:lpstr>
      <vt:lpstr>Examples</vt:lpstr>
      <vt:lpstr>PowerPoint Presentation</vt:lpstr>
      <vt:lpstr>PowerPoint Presentation</vt:lpstr>
      <vt:lpstr>PowerPoint Presentation</vt:lpstr>
      <vt:lpstr>Example</vt:lpstr>
      <vt:lpstr>PowerPoint Presentation</vt:lpstr>
      <vt:lpstr>Enthalpy of Solution</vt:lpstr>
      <vt:lpstr>Examples</vt:lpstr>
      <vt:lpstr>Enthalpy of Neutralisation  </vt:lpstr>
      <vt:lpstr>Learning Otucomes</vt:lpstr>
      <vt:lpstr>Hess’s Law</vt:lpstr>
      <vt:lpstr>Manipulating chemical equations</vt:lpstr>
      <vt:lpstr>Example</vt:lpstr>
      <vt:lpstr>*PAGE 9 – DATA BOOK*</vt:lpstr>
      <vt:lpstr>Step 1</vt:lpstr>
      <vt:lpstr>PowerPoint Presentation</vt:lpstr>
      <vt:lpstr>PowerPoint Presentation</vt:lpstr>
      <vt:lpstr>Step 2</vt:lpstr>
      <vt:lpstr>Step 3</vt:lpstr>
      <vt:lpstr>Step 3</vt:lpstr>
      <vt:lpstr>Step 3</vt:lpstr>
      <vt:lpstr>Add up these changes</vt:lpstr>
      <vt:lpstr>This leaves us with</vt:lpstr>
      <vt:lpstr>Examples</vt:lpstr>
      <vt:lpstr>Example</vt:lpstr>
      <vt:lpstr>PowerPoint Presentation</vt:lpstr>
      <vt:lpstr>Calculation of the enthalpy change using bond enthalpies</vt:lpstr>
      <vt:lpstr>Calculation of the enthalpy change using bond enthalpies</vt:lpstr>
      <vt:lpstr>Oxidising and reducing agents</vt:lpstr>
      <vt:lpstr>Learning Outcomes</vt:lpstr>
      <vt:lpstr>Redox Reactions</vt:lpstr>
      <vt:lpstr>PowerPoint Presentation</vt:lpstr>
      <vt:lpstr>Ion – Electron equations</vt:lpstr>
      <vt:lpstr>Label the following as oxidation or reduction reactions</vt:lpstr>
      <vt:lpstr>PowerPoint Presentation</vt:lpstr>
      <vt:lpstr>Example</vt:lpstr>
      <vt:lpstr>PowerPoint Presentation</vt:lpstr>
      <vt:lpstr>PowerPoint Presentation</vt:lpstr>
      <vt:lpstr>NB</vt:lpstr>
      <vt:lpstr>Redox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Oxidising and Reducing agents</vt:lpstr>
      <vt:lpstr>Where do we find oxidising agents?</vt:lpstr>
      <vt:lpstr>Where do we find reducing agents?</vt:lpstr>
      <vt:lpstr>Balancing Redox reactions</vt:lpstr>
      <vt:lpstr>Chromatography</vt:lpstr>
      <vt:lpstr>Chromatography</vt:lpstr>
      <vt:lpstr>Paper chromatography</vt:lpstr>
      <vt:lpstr>PowerPoint Presentation</vt:lpstr>
      <vt:lpstr>PowerPoint Presentation</vt:lpstr>
      <vt:lpstr>PowerPoint Presentation</vt:lpstr>
      <vt:lpstr>PowerPoint Presentation</vt:lpstr>
      <vt:lpstr>Factors that affect solubility</vt:lpstr>
      <vt:lpstr>Uses </vt:lpstr>
      <vt:lpstr>Other chromatography</vt:lpstr>
      <vt:lpstr>Volumetric Analysis</vt:lpstr>
      <vt:lpstr>PowerPoint Presentation</vt:lpstr>
      <vt:lpstr>Why use it?</vt:lpstr>
      <vt:lpstr>Redox Titrations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Ismaa Iqbal</dc:creator>
  <cp:lastModifiedBy>Ismaa Iqbal</cp:lastModifiedBy>
  <cp:revision>22</cp:revision>
  <dcterms:created xsi:type="dcterms:W3CDTF">2016-04-22T12:04:50Z</dcterms:created>
  <dcterms:modified xsi:type="dcterms:W3CDTF">2016-05-18T10:57:02Z</dcterms:modified>
</cp:coreProperties>
</file>