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7" r:id="rId5"/>
    <p:sldMasterId id="2147483709" r:id="rId6"/>
    <p:sldMasterId id="2147483721" r:id="rId7"/>
  </p:sldMasterIdLst>
  <p:notesMasterIdLst>
    <p:notesMasterId r:id="rId41"/>
  </p:notesMasterIdLst>
  <p:sldIdLst>
    <p:sldId id="256" r:id="rId8"/>
    <p:sldId id="257" r:id="rId9"/>
    <p:sldId id="259" r:id="rId10"/>
    <p:sldId id="260" r:id="rId11"/>
    <p:sldId id="262" r:id="rId12"/>
    <p:sldId id="263" r:id="rId13"/>
    <p:sldId id="264" r:id="rId14"/>
    <p:sldId id="265" r:id="rId15"/>
    <p:sldId id="266" r:id="rId16"/>
    <p:sldId id="267" r:id="rId17"/>
    <p:sldId id="268" r:id="rId18"/>
    <p:sldId id="269" r:id="rId19"/>
    <p:sldId id="270" r:id="rId20"/>
    <p:sldId id="286" r:id="rId21"/>
    <p:sldId id="287"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8" r:id="rId35"/>
    <p:sldId id="289" r:id="rId36"/>
    <p:sldId id="283" r:id="rId37"/>
    <p:sldId id="284" r:id="rId38"/>
    <p:sldId id="290" r:id="rId39"/>
    <p:sldId id="28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DDDC4-DC4F-4819-8546-581AFF5FA0E8}" type="datetimeFigureOut">
              <a:rPr lang="en-GB" smtClean="0"/>
              <a:t>13/06/2018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679-2391-4598-A949-9465A457C3BC}" type="slidenum">
              <a:rPr lang="en-GB" smtClean="0"/>
              <a:t>‹#›</a:t>
            </a:fld>
            <a:endParaRPr lang="en-GB"/>
          </a:p>
        </p:txBody>
      </p:sp>
    </p:spTree>
    <p:extLst>
      <p:ext uri="{BB962C8B-B14F-4D97-AF65-F5344CB8AC3E}">
        <p14:creationId xmlns:p14="http://schemas.microsoft.com/office/powerpoint/2010/main" val="272054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3B55F-C204-429A-B77B-CD6F5220D3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87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746679-2391-4598-A949-9465A457C3BC}" type="slidenum">
              <a:rPr lang="en-GB" smtClean="0"/>
              <a:t>28</a:t>
            </a:fld>
            <a:endParaRPr lang="en-GB"/>
          </a:p>
        </p:txBody>
      </p:sp>
    </p:spTree>
    <p:extLst>
      <p:ext uri="{BB962C8B-B14F-4D97-AF65-F5344CB8AC3E}">
        <p14:creationId xmlns:p14="http://schemas.microsoft.com/office/powerpoint/2010/main" val="1124210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0C53BC3-93F3-4568-9F72-EC98CDDF7038}" type="datetimeFigureOut">
              <a:rPr lang="en-GB" smtClean="0"/>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FD0A13-07A3-4130-B6C2-8D256E4110D9}" type="slidenum">
              <a:rPr lang="en-GB" smtClean="0"/>
              <a:t>‹#›</a:t>
            </a:fld>
            <a:endParaRPr lang="en-GB"/>
          </a:p>
        </p:txBody>
      </p:sp>
    </p:spTree>
    <p:extLst>
      <p:ext uri="{BB962C8B-B14F-4D97-AF65-F5344CB8AC3E}">
        <p14:creationId xmlns:p14="http://schemas.microsoft.com/office/powerpoint/2010/main" val="2559733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C53BC3-93F3-4568-9F72-EC98CDDF7038}" type="datetimeFigureOut">
              <a:rPr lang="en-GB" smtClean="0"/>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FD0A13-07A3-4130-B6C2-8D256E4110D9}" type="slidenum">
              <a:rPr lang="en-GB" smtClean="0"/>
              <a:t>‹#›</a:t>
            </a:fld>
            <a:endParaRPr lang="en-GB"/>
          </a:p>
        </p:txBody>
      </p:sp>
    </p:spTree>
    <p:extLst>
      <p:ext uri="{BB962C8B-B14F-4D97-AF65-F5344CB8AC3E}">
        <p14:creationId xmlns:p14="http://schemas.microsoft.com/office/powerpoint/2010/main" val="316790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C53BC3-93F3-4568-9F72-EC98CDDF7038}" type="datetimeFigureOut">
              <a:rPr lang="en-GB" smtClean="0"/>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FD0A13-07A3-4130-B6C2-8D256E4110D9}" type="slidenum">
              <a:rPr lang="en-GB" smtClean="0"/>
              <a:t>‹#›</a:t>
            </a:fld>
            <a:endParaRPr lang="en-GB"/>
          </a:p>
        </p:txBody>
      </p:sp>
    </p:spTree>
    <p:extLst>
      <p:ext uri="{BB962C8B-B14F-4D97-AF65-F5344CB8AC3E}">
        <p14:creationId xmlns:p14="http://schemas.microsoft.com/office/powerpoint/2010/main" val="4205454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6D5017-3475-4394-B9E2-A970F011C3E3}" type="datetimeFigureOut">
              <a:rPr lang="en-GB" smtClean="0"/>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37C312-A7D3-4AF4-9723-9ACFB91124CB}" type="slidenum">
              <a:rPr lang="en-GB" smtClean="0"/>
              <a:t>‹#›</a:t>
            </a:fld>
            <a:endParaRPr lang="en-GB"/>
          </a:p>
        </p:txBody>
      </p:sp>
    </p:spTree>
    <p:extLst>
      <p:ext uri="{BB962C8B-B14F-4D97-AF65-F5344CB8AC3E}">
        <p14:creationId xmlns:p14="http://schemas.microsoft.com/office/powerpoint/2010/main" val="2587797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6D5017-3475-4394-B9E2-A970F011C3E3}" type="datetimeFigureOut">
              <a:rPr lang="en-GB" smtClean="0"/>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37C312-A7D3-4AF4-9723-9ACFB91124CB}" type="slidenum">
              <a:rPr lang="en-GB" smtClean="0"/>
              <a:t>‹#›</a:t>
            </a:fld>
            <a:endParaRPr lang="en-GB"/>
          </a:p>
        </p:txBody>
      </p:sp>
    </p:spTree>
    <p:extLst>
      <p:ext uri="{BB962C8B-B14F-4D97-AF65-F5344CB8AC3E}">
        <p14:creationId xmlns:p14="http://schemas.microsoft.com/office/powerpoint/2010/main" val="408084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6D5017-3475-4394-B9E2-A970F011C3E3}" type="datetimeFigureOut">
              <a:rPr lang="en-GB" smtClean="0"/>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37C312-A7D3-4AF4-9723-9ACFB91124CB}" type="slidenum">
              <a:rPr lang="en-GB" smtClean="0"/>
              <a:t>‹#›</a:t>
            </a:fld>
            <a:endParaRPr lang="en-GB"/>
          </a:p>
        </p:txBody>
      </p:sp>
    </p:spTree>
    <p:extLst>
      <p:ext uri="{BB962C8B-B14F-4D97-AF65-F5344CB8AC3E}">
        <p14:creationId xmlns:p14="http://schemas.microsoft.com/office/powerpoint/2010/main" val="2039138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6D5017-3475-4394-B9E2-A970F011C3E3}" type="datetimeFigureOut">
              <a:rPr lang="en-GB" smtClean="0"/>
              <a:t>13/06/2018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37C312-A7D3-4AF4-9723-9ACFB91124CB}" type="slidenum">
              <a:rPr lang="en-GB" smtClean="0"/>
              <a:t>‹#›</a:t>
            </a:fld>
            <a:endParaRPr lang="en-GB"/>
          </a:p>
        </p:txBody>
      </p:sp>
    </p:spTree>
    <p:extLst>
      <p:ext uri="{BB962C8B-B14F-4D97-AF65-F5344CB8AC3E}">
        <p14:creationId xmlns:p14="http://schemas.microsoft.com/office/powerpoint/2010/main" val="1521096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6D5017-3475-4394-B9E2-A970F011C3E3}" type="datetimeFigureOut">
              <a:rPr lang="en-GB" smtClean="0"/>
              <a:t>13/06/2018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37C312-A7D3-4AF4-9723-9ACFB91124CB}" type="slidenum">
              <a:rPr lang="en-GB" smtClean="0"/>
              <a:t>‹#›</a:t>
            </a:fld>
            <a:endParaRPr lang="en-GB"/>
          </a:p>
        </p:txBody>
      </p:sp>
    </p:spTree>
    <p:extLst>
      <p:ext uri="{BB962C8B-B14F-4D97-AF65-F5344CB8AC3E}">
        <p14:creationId xmlns:p14="http://schemas.microsoft.com/office/powerpoint/2010/main" val="2745190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6D5017-3475-4394-B9E2-A970F011C3E3}" type="datetimeFigureOut">
              <a:rPr lang="en-GB" smtClean="0"/>
              <a:t>13/06/2018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37C312-A7D3-4AF4-9723-9ACFB91124CB}" type="slidenum">
              <a:rPr lang="en-GB" smtClean="0"/>
              <a:t>‹#›</a:t>
            </a:fld>
            <a:endParaRPr lang="en-GB"/>
          </a:p>
        </p:txBody>
      </p:sp>
    </p:spTree>
    <p:extLst>
      <p:ext uri="{BB962C8B-B14F-4D97-AF65-F5344CB8AC3E}">
        <p14:creationId xmlns:p14="http://schemas.microsoft.com/office/powerpoint/2010/main" val="1947560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D5017-3475-4394-B9E2-A970F011C3E3}" type="datetimeFigureOut">
              <a:rPr lang="en-GB" smtClean="0"/>
              <a:t>13/06/2018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37C312-A7D3-4AF4-9723-9ACFB91124CB}" type="slidenum">
              <a:rPr lang="en-GB" smtClean="0"/>
              <a:t>‹#›</a:t>
            </a:fld>
            <a:endParaRPr lang="en-GB"/>
          </a:p>
        </p:txBody>
      </p:sp>
    </p:spTree>
    <p:extLst>
      <p:ext uri="{BB962C8B-B14F-4D97-AF65-F5344CB8AC3E}">
        <p14:creationId xmlns:p14="http://schemas.microsoft.com/office/powerpoint/2010/main" val="1473618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D5017-3475-4394-B9E2-A970F011C3E3}" type="datetimeFigureOut">
              <a:rPr lang="en-GB" smtClean="0"/>
              <a:t>13/06/2018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37C312-A7D3-4AF4-9723-9ACFB91124CB}" type="slidenum">
              <a:rPr lang="en-GB" smtClean="0"/>
              <a:t>‹#›</a:t>
            </a:fld>
            <a:endParaRPr lang="en-GB"/>
          </a:p>
        </p:txBody>
      </p:sp>
    </p:spTree>
    <p:extLst>
      <p:ext uri="{BB962C8B-B14F-4D97-AF65-F5344CB8AC3E}">
        <p14:creationId xmlns:p14="http://schemas.microsoft.com/office/powerpoint/2010/main" val="25113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C53BC3-93F3-4568-9F72-EC98CDDF7038}" type="datetimeFigureOut">
              <a:rPr lang="en-GB" smtClean="0"/>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FD0A13-07A3-4130-B6C2-8D256E4110D9}" type="slidenum">
              <a:rPr lang="en-GB" smtClean="0"/>
              <a:t>‹#›</a:t>
            </a:fld>
            <a:endParaRPr lang="en-GB"/>
          </a:p>
        </p:txBody>
      </p:sp>
    </p:spTree>
    <p:extLst>
      <p:ext uri="{BB962C8B-B14F-4D97-AF65-F5344CB8AC3E}">
        <p14:creationId xmlns:p14="http://schemas.microsoft.com/office/powerpoint/2010/main" val="1546685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D5017-3475-4394-B9E2-A970F011C3E3}" type="datetimeFigureOut">
              <a:rPr lang="en-GB" smtClean="0"/>
              <a:t>13/06/2018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37C312-A7D3-4AF4-9723-9ACFB91124CB}" type="slidenum">
              <a:rPr lang="en-GB" smtClean="0"/>
              <a:t>‹#›</a:t>
            </a:fld>
            <a:endParaRPr lang="en-GB"/>
          </a:p>
        </p:txBody>
      </p:sp>
    </p:spTree>
    <p:extLst>
      <p:ext uri="{BB962C8B-B14F-4D97-AF65-F5344CB8AC3E}">
        <p14:creationId xmlns:p14="http://schemas.microsoft.com/office/powerpoint/2010/main" val="3199086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6D5017-3475-4394-B9E2-A970F011C3E3}" type="datetimeFigureOut">
              <a:rPr lang="en-GB" smtClean="0"/>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37C312-A7D3-4AF4-9723-9ACFB91124CB}" type="slidenum">
              <a:rPr lang="en-GB" smtClean="0"/>
              <a:t>‹#›</a:t>
            </a:fld>
            <a:endParaRPr lang="en-GB"/>
          </a:p>
        </p:txBody>
      </p:sp>
    </p:spTree>
    <p:extLst>
      <p:ext uri="{BB962C8B-B14F-4D97-AF65-F5344CB8AC3E}">
        <p14:creationId xmlns:p14="http://schemas.microsoft.com/office/powerpoint/2010/main" val="1713092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6D5017-3475-4394-B9E2-A970F011C3E3}" type="datetimeFigureOut">
              <a:rPr lang="en-GB" smtClean="0"/>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37C312-A7D3-4AF4-9723-9ACFB91124CB}" type="slidenum">
              <a:rPr lang="en-GB" smtClean="0"/>
              <a:t>‹#›</a:t>
            </a:fld>
            <a:endParaRPr lang="en-GB"/>
          </a:p>
        </p:txBody>
      </p:sp>
    </p:spTree>
    <p:extLst>
      <p:ext uri="{BB962C8B-B14F-4D97-AF65-F5344CB8AC3E}">
        <p14:creationId xmlns:p14="http://schemas.microsoft.com/office/powerpoint/2010/main" val="2297432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D19819F-ED75-4AA5-89AA-1B6470BCA8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16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1EBAB8-F5A1-4589-BB67-EE4192E0866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8825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1744940-DF96-4189-8242-5A74C5B26AD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8842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02FC540-DFFB-4537-883E-5B1A4C2E71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4812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95B3D28-2324-4E7A-8826-78B2B7010DC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0204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A00FAF8-2C04-4FEC-952B-2AF96B78DF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405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7825B15-400E-4625-9462-2CA5B7BD02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2578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C53BC3-93F3-4568-9F72-EC98CDDF7038}" type="datetimeFigureOut">
              <a:rPr lang="en-GB" smtClean="0"/>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FD0A13-07A3-4130-B6C2-8D256E4110D9}" type="slidenum">
              <a:rPr lang="en-GB" smtClean="0"/>
              <a:t>‹#›</a:t>
            </a:fld>
            <a:endParaRPr lang="en-GB"/>
          </a:p>
        </p:txBody>
      </p:sp>
    </p:spTree>
    <p:extLst>
      <p:ext uri="{BB962C8B-B14F-4D97-AF65-F5344CB8AC3E}">
        <p14:creationId xmlns:p14="http://schemas.microsoft.com/office/powerpoint/2010/main" val="78611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FDD402-A2B0-4323-A1A3-6FE94096C50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1111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F5808CF-A44C-4D2B-A941-99D6CD7B2A6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3769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B22741-CA8F-4F9F-B23A-9D9C9037D7F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998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6B15B8-968A-461C-A5F3-98E0E43115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4068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8D76F4C-326F-4A38-B590-910D5867B1BC}" type="datetimeFigureOut">
              <a:rPr lang="en-GB" smtClean="0"/>
              <a:pPr/>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F49E4E-322C-4831-9CC4-B306ABD95638}" type="slidenum">
              <a:rPr lang="en-GB" smtClean="0"/>
              <a:pPr/>
              <a:t>‹#›</a:t>
            </a:fld>
            <a:endParaRPr lang="en-GB"/>
          </a:p>
        </p:txBody>
      </p:sp>
    </p:spTree>
    <p:extLst>
      <p:ext uri="{BB962C8B-B14F-4D97-AF65-F5344CB8AC3E}">
        <p14:creationId xmlns:p14="http://schemas.microsoft.com/office/powerpoint/2010/main" val="2376979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D76F4C-326F-4A38-B590-910D5867B1BC}" type="datetimeFigureOut">
              <a:rPr lang="en-GB" smtClean="0"/>
              <a:pPr/>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F49E4E-322C-4831-9CC4-B306ABD95638}" type="slidenum">
              <a:rPr lang="en-GB" smtClean="0"/>
              <a:pPr/>
              <a:t>‹#›</a:t>
            </a:fld>
            <a:endParaRPr lang="en-GB"/>
          </a:p>
        </p:txBody>
      </p:sp>
    </p:spTree>
    <p:extLst>
      <p:ext uri="{BB962C8B-B14F-4D97-AF65-F5344CB8AC3E}">
        <p14:creationId xmlns:p14="http://schemas.microsoft.com/office/powerpoint/2010/main" val="3570432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D76F4C-326F-4A38-B590-910D5867B1BC}" type="datetimeFigureOut">
              <a:rPr lang="en-GB" smtClean="0"/>
              <a:pPr/>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F49E4E-322C-4831-9CC4-B306ABD95638}" type="slidenum">
              <a:rPr lang="en-GB" smtClean="0"/>
              <a:pPr/>
              <a:t>‹#›</a:t>
            </a:fld>
            <a:endParaRPr lang="en-GB"/>
          </a:p>
        </p:txBody>
      </p:sp>
    </p:spTree>
    <p:extLst>
      <p:ext uri="{BB962C8B-B14F-4D97-AF65-F5344CB8AC3E}">
        <p14:creationId xmlns:p14="http://schemas.microsoft.com/office/powerpoint/2010/main" val="21437467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8D76F4C-326F-4A38-B590-910D5867B1BC}" type="datetimeFigureOut">
              <a:rPr lang="en-GB" smtClean="0"/>
              <a:pPr/>
              <a:t>13/06/2018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F49E4E-322C-4831-9CC4-B306ABD95638}" type="slidenum">
              <a:rPr lang="en-GB" smtClean="0"/>
              <a:pPr/>
              <a:t>‹#›</a:t>
            </a:fld>
            <a:endParaRPr lang="en-GB"/>
          </a:p>
        </p:txBody>
      </p:sp>
    </p:spTree>
    <p:extLst>
      <p:ext uri="{BB962C8B-B14F-4D97-AF65-F5344CB8AC3E}">
        <p14:creationId xmlns:p14="http://schemas.microsoft.com/office/powerpoint/2010/main" val="9118493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8D76F4C-326F-4A38-B590-910D5867B1BC}" type="datetimeFigureOut">
              <a:rPr lang="en-GB" smtClean="0"/>
              <a:pPr/>
              <a:t>13/06/2018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F49E4E-322C-4831-9CC4-B306ABD95638}" type="slidenum">
              <a:rPr lang="en-GB" smtClean="0"/>
              <a:pPr/>
              <a:t>‹#›</a:t>
            </a:fld>
            <a:endParaRPr lang="en-GB"/>
          </a:p>
        </p:txBody>
      </p:sp>
    </p:spTree>
    <p:extLst>
      <p:ext uri="{BB962C8B-B14F-4D97-AF65-F5344CB8AC3E}">
        <p14:creationId xmlns:p14="http://schemas.microsoft.com/office/powerpoint/2010/main" val="4031165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8D76F4C-326F-4A38-B590-910D5867B1BC}" type="datetimeFigureOut">
              <a:rPr lang="en-GB" smtClean="0"/>
              <a:pPr/>
              <a:t>13/06/2018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F49E4E-322C-4831-9CC4-B306ABD95638}" type="slidenum">
              <a:rPr lang="en-GB" smtClean="0"/>
              <a:pPr/>
              <a:t>‹#›</a:t>
            </a:fld>
            <a:endParaRPr lang="en-GB"/>
          </a:p>
        </p:txBody>
      </p:sp>
    </p:spTree>
    <p:extLst>
      <p:ext uri="{BB962C8B-B14F-4D97-AF65-F5344CB8AC3E}">
        <p14:creationId xmlns:p14="http://schemas.microsoft.com/office/powerpoint/2010/main" val="1492831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0C53BC3-93F3-4568-9F72-EC98CDDF7038}" type="datetimeFigureOut">
              <a:rPr lang="en-GB" smtClean="0"/>
              <a:t>13/06/2018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FD0A13-07A3-4130-B6C2-8D256E4110D9}" type="slidenum">
              <a:rPr lang="en-GB" smtClean="0"/>
              <a:t>‹#›</a:t>
            </a:fld>
            <a:endParaRPr lang="en-GB"/>
          </a:p>
        </p:txBody>
      </p:sp>
    </p:spTree>
    <p:extLst>
      <p:ext uri="{BB962C8B-B14F-4D97-AF65-F5344CB8AC3E}">
        <p14:creationId xmlns:p14="http://schemas.microsoft.com/office/powerpoint/2010/main" val="3900552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76F4C-326F-4A38-B590-910D5867B1BC}" type="datetimeFigureOut">
              <a:rPr lang="en-GB" smtClean="0"/>
              <a:pPr/>
              <a:t>13/06/2018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F49E4E-322C-4831-9CC4-B306ABD95638}" type="slidenum">
              <a:rPr lang="en-GB" smtClean="0"/>
              <a:pPr/>
              <a:t>‹#›</a:t>
            </a:fld>
            <a:endParaRPr lang="en-GB"/>
          </a:p>
        </p:txBody>
      </p:sp>
    </p:spTree>
    <p:extLst>
      <p:ext uri="{BB962C8B-B14F-4D97-AF65-F5344CB8AC3E}">
        <p14:creationId xmlns:p14="http://schemas.microsoft.com/office/powerpoint/2010/main" val="2527936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D76F4C-326F-4A38-B590-910D5867B1BC}" type="datetimeFigureOut">
              <a:rPr lang="en-GB" smtClean="0"/>
              <a:pPr/>
              <a:t>13/06/2018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F49E4E-322C-4831-9CC4-B306ABD95638}" type="slidenum">
              <a:rPr lang="en-GB" smtClean="0"/>
              <a:pPr/>
              <a:t>‹#›</a:t>
            </a:fld>
            <a:endParaRPr lang="en-GB"/>
          </a:p>
        </p:txBody>
      </p:sp>
    </p:spTree>
    <p:extLst>
      <p:ext uri="{BB962C8B-B14F-4D97-AF65-F5344CB8AC3E}">
        <p14:creationId xmlns:p14="http://schemas.microsoft.com/office/powerpoint/2010/main" val="22598366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D76F4C-326F-4A38-B590-910D5867B1BC}" type="datetimeFigureOut">
              <a:rPr lang="en-GB" smtClean="0"/>
              <a:pPr/>
              <a:t>13/06/2018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F49E4E-322C-4831-9CC4-B306ABD95638}" type="slidenum">
              <a:rPr lang="en-GB" smtClean="0"/>
              <a:pPr/>
              <a:t>‹#›</a:t>
            </a:fld>
            <a:endParaRPr lang="en-GB"/>
          </a:p>
        </p:txBody>
      </p:sp>
    </p:spTree>
    <p:extLst>
      <p:ext uri="{BB962C8B-B14F-4D97-AF65-F5344CB8AC3E}">
        <p14:creationId xmlns:p14="http://schemas.microsoft.com/office/powerpoint/2010/main" val="40731669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D76F4C-326F-4A38-B590-910D5867B1BC}" type="datetimeFigureOut">
              <a:rPr lang="en-GB" smtClean="0"/>
              <a:pPr/>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F49E4E-322C-4831-9CC4-B306ABD95638}" type="slidenum">
              <a:rPr lang="en-GB" smtClean="0"/>
              <a:pPr/>
              <a:t>‹#›</a:t>
            </a:fld>
            <a:endParaRPr lang="en-GB"/>
          </a:p>
        </p:txBody>
      </p:sp>
    </p:spTree>
    <p:extLst>
      <p:ext uri="{BB962C8B-B14F-4D97-AF65-F5344CB8AC3E}">
        <p14:creationId xmlns:p14="http://schemas.microsoft.com/office/powerpoint/2010/main" val="1256791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D76F4C-326F-4A38-B590-910D5867B1BC}" type="datetimeFigureOut">
              <a:rPr lang="en-GB" smtClean="0"/>
              <a:pPr/>
              <a:t>13/06/2018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F49E4E-322C-4831-9CC4-B306ABD95638}" type="slidenum">
              <a:rPr lang="en-GB" smtClean="0"/>
              <a:pPr/>
              <a:t>‹#›</a:t>
            </a:fld>
            <a:endParaRPr lang="en-GB"/>
          </a:p>
        </p:txBody>
      </p:sp>
    </p:spTree>
    <p:extLst>
      <p:ext uri="{BB962C8B-B14F-4D97-AF65-F5344CB8AC3E}">
        <p14:creationId xmlns:p14="http://schemas.microsoft.com/office/powerpoint/2010/main" val="15928438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398144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D320-ABC4-4C75-89CF-8D3B95128C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4E5D7F-D446-44C4-8EDE-8ED16995A2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817F9C-0F13-4263-803B-EC14811D7B39}"/>
              </a:ext>
            </a:extLst>
          </p:cNvPr>
          <p:cNvSpPr>
            <a:spLocks noGrp="1"/>
          </p:cNvSpPr>
          <p:nvPr>
            <p:ph type="dt" sz="half" idx="10"/>
          </p:nvPr>
        </p:nvSpPr>
        <p:spPr/>
        <p:txBody>
          <a:bodyPr/>
          <a:lstStyle/>
          <a:p>
            <a:fld id="{479DF2E4-C097-494E-B7BF-D9D2C8D46B8D}" type="datetimeFigureOut">
              <a:rPr lang="en-GB" smtClean="0"/>
              <a:t>13/06/2018</a:t>
            </a:fld>
            <a:endParaRPr lang="en-GB"/>
          </a:p>
        </p:txBody>
      </p:sp>
      <p:sp>
        <p:nvSpPr>
          <p:cNvPr id="5" name="Footer Placeholder 4">
            <a:extLst>
              <a:ext uri="{FF2B5EF4-FFF2-40B4-BE49-F238E27FC236}">
                <a16:creationId xmlns:a16="http://schemas.microsoft.com/office/drawing/2014/main" id="{5FD930C1-0F37-480C-8F9C-202F063FF6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70A15B-0247-416D-BBB6-703B615ED614}"/>
              </a:ext>
            </a:extLst>
          </p:cNvPr>
          <p:cNvSpPr>
            <a:spLocks noGrp="1"/>
          </p:cNvSpPr>
          <p:nvPr>
            <p:ph type="sldNum" sz="quarter" idx="12"/>
          </p:nvPr>
        </p:nvSpPr>
        <p:spPr/>
        <p:txBody>
          <a:bodyPr/>
          <a:lstStyle/>
          <a:p>
            <a:fld id="{36D619FE-B325-4A8B-8421-AD1E7C9A3FA6}" type="slidenum">
              <a:rPr lang="en-GB" smtClean="0"/>
              <a:t>‹#›</a:t>
            </a:fld>
            <a:endParaRPr lang="en-GB"/>
          </a:p>
        </p:txBody>
      </p:sp>
    </p:spTree>
    <p:extLst>
      <p:ext uri="{BB962C8B-B14F-4D97-AF65-F5344CB8AC3E}">
        <p14:creationId xmlns:p14="http://schemas.microsoft.com/office/powerpoint/2010/main" val="11927612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D555-1177-4BFC-ACEF-CBCC00F21B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6114B0-8B1A-4E1C-8495-D3ECF78BD6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27E3DE-D0FE-4A82-8D08-4F9535DA4F27}"/>
              </a:ext>
            </a:extLst>
          </p:cNvPr>
          <p:cNvSpPr>
            <a:spLocks noGrp="1"/>
          </p:cNvSpPr>
          <p:nvPr>
            <p:ph type="dt" sz="half" idx="10"/>
          </p:nvPr>
        </p:nvSpPr>
        <p:spPr/>
        <p:txBody>
          <a:bodyPr/>
          <a:lstStyle/>
          <a:p>
            <a:fld id="{479DF2E4-C097-494E-B7BF-D9D2C8D46B8D}" type="datetimeFigureOut">
              <a:rPr lang="en-GB" smtClean="0"/>
              <a:t>13/06/2018</a:t>
            </a:fld>
            <a:endParaRPr lang="en-GB"/>
          </a:p>
        </p:txBody>
      </p:sp>
      <p:sp>
        <p:nvSpPr>
          <p:cNvPr id="5" name="Footer Placeholder 4">
            <a:extLst>
              <a:ext uri="{FF2B5EF4-FFF2-40B4-BE49-F238E27FC236}">
                <a16:creationId xmlns:a16="http://schemas.microsoft.com/office/drawing/2014/main" id="{A4C5D777-A7D4-4235-90CA-9788D93168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EAB3E7-4DBA-4B09-974F-FC9BA0BCE942}"/>
              </a:ext>
            </a:extLst>
          </p:cNvPr>
          <p:cNvSpPr>
            <a:spLocks noGrp="1"/>
          </p:cNvSpPr>
          <p:nvPr>
            <p:ph type="sldNum" sz="quarter" idx="12"/>
          </p:nvPr>
        </p:nvSpPr>
        <p:spPr/>
        <p:txBody>
          <a:bodyPr/>
          <a:lstStyle/>
          <a:p>
            <a:fld id="{36D619FE-B325-4A8B-8421-AD1E7C9A3FA6}" type="slidenum">
              <a:rPr lang="en-GB" smtClean="0"/>
              <a:t>‹#›</a:t>
            </a:fld>
            <a:endParaRPr lang="en-GB"/>
          </a:p>
        </p:txBody>
      </p:sp>
    </p:spTree>
    <p:extLst>
      <p:ext uri="{BB962C8B-B14F-4D97-AF65-F5344CB8AC3E}">
        <p14:creationId xmlns:p14="http://schemas.microsoft.com/office/powerpoint/2010/main" val="18311198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C5DB-5552-4A64-9E85-7BF887923E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E228F7-EC88-4C53-955A-EC66D2A124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6D525D-EBC2-44F6-BDC0-1781D68B8705}"/>
              </a:ext>
            </a:extLst>
          </p:cNvPr>
          <p:cNvSpPr>
            <a:spLocks noGrp="1"/>
          </p:cNvSpPr>
          <p:nvPr>
            <p:ph type="dt" sz="half" idx="10"/>
          </p:nvPr>
        </p:nvSpPr>
        <p:spPr/>
        <p:txBody>
          <a:bodyPr/>
          <a:lstStyle/>
          <a:p>
            <a:fld id="{479DF2E4-C097-494E-B7BF-D9D2C8D46B8D}" type="datetimeFigureOut">
              <a:rPr lang="en-GB" smtClean="0"/>
              <a:t>13/06/2018</a:t>
            </a:fld>
            <a:endParaRPr lang="en-GB"/>
          </a:p>
        </p:txBody>
      </p:sp>
      <p:sp>
        <p:nvSpPr>
          <p:cNvPr id="5" name="Footer Placeholder 4">
            <a:extLst>
              <a:ext uri="{FF2B5EF4-FFF2-40B4-BE49-F238E27FC236}">
                <a16:creationId xmlns:a16="http://schemas.microsoft.com/office/drawing/2014/main" id="{ABE7CB11-422E-489A-A748-894C41B998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A0E011-BEDA-4214-BF5A-A646FF37E59C}"/>
              </a:ext>
            </a:extLst>
          </p:cNvPr>
          <p:cNvSpPr>
            <a:spLocks noGrp="1"/>
          </p:cNvSpPr>
          <p:nvPr>
            <p:ph type="sldNum" sz="quarter" idx="12"/>
          </p:nvPr>
        </p:nvSpPr>
        <p:spPr/>
        <p:txBody>
          <a:bodyPr/>
          <a:lstStyle/>
          <a:p>
            <a:fld id="{36D619FE-B325-4A8B-8421-AD1E7C9A3FA6}" type="slidenum">
              <a:rPr lang="en-GB" smtClean="0"/>
              <a:t>‹#›</a:t>
            </a:fld>
            <a:endParaRPr lang="en-GB"/>
          </a:p>
        </p:txBody>
      </p:sp>
    </p:spTree>
    <p:extLst>
      <p:ext uri="{BB962C8B-B14F-4D97-AF65-F5344CB8AC3E}">
        <p14:creationId xmlns:p14="http://schemas.microsoft.com/office/powerpoint/2010/main" val="26600169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2AB79-AC29-44A2-ADAF-F2FEFE5AE8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7EAB9F-0C50-4ACF-B187-CD42C16EF7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2A222C-0896-4302-B614-6E13C734A5C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921D6F-925A-44C7-8C79-028EBDCD5429}"/>
              </a:ext>
            </a:extLst>
          </p:cNvPr>
          <p:cNvSpPr>
            <a:spLocks noGrp="1"/>
          </p:cNvSpPr>
          <p:nvPr>
            <p:ph type="dt" sz="half" idx="10"/>
          </p:nvPr>
        </p:nvSpPr>
        <p:spPr/>
        <p:txBody>
          <a:bodyPr/>
          <a:lstStyle/>
          <a:p>
            <a:fld id="{479DF2E4-C097-494E-B7BF-D9D2C8D46B8D}" type="datetimeFigureOut">
              <a:rPr lang="en-GB" smtClean="0"/>
              <a:t>13/06/2018</a:t>
            </a:fld>
            <a:endParaRPr lang="en-GB"/>
          </a:p>
        </p:txBody>
      </p:sp>
      <p:sp>
        <p:nvSpPr>
          <p:cNvPr id="6" name="Footer Placeholder 5">
            <a:extLst>
              <a:ext uri="{FF2B5EF4-FFF2-40B4-BE49-F238E27FC236}">
                <a16:creationId xmlns:a16="http://schemas.microsoft.com/office/drawing/2014/main" id="{F31460B0-87E5-4287-80FB-4BE706BF7D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8A0089-9E83-41CC-972D-2FE152D3A090}"/>
              </a:ext>
            </a:extLst>
          </p:cNvPr>
          <p:cNvSpPr>
            <a:spLocks noGrp="1"/>
          </p:cNvSpPr>
          <p:nvPr>
            <p:ph type="sldNum" sz="quarter" idx="12"/>
          </p:nvPr>
        </p:nvSpPr>
        <p:spPr/>
        <p:txBody>
          <a:bodyPr/>
          <a:lstStyle/>
          <a:p>
            <a:fld id="{36D619FE-B325-4A8B-8421-AD1E7C9A3FA6}" type="slidenum">
              <a:rPr lang="en-GB" smtClean="0"/>
              <a:t>‹#›</a:t>
            </a:fld>
            <a:endParaRPr lang="en-GB"/>
          </a:p>
        </p:txBody>
      </p:sp>
    </p:spTree>
    <p:extLst>
      <p:ext uri="{BB962C8B-B14F-4D97-AF65-F5344CB8AC3E}">
        <p14:creationId xmlns:p14="http://schemas.microsoft.com/office/powerpoint/2010/main" val="1380947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0C53BC3-93F3-4568-9F72-EC98CDDF7038}" type="datetimeFigureOut">
              <a:rPr lang="en-GB" smtClean="0"/>
              <a:t>13/06/2018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FD0A13-07A3-4130-B6C2-8D256E4110D9}" type="slidenum">
              <a:rPr lang="en-GB" smtClean="0"/>
              <a:t>‹#›</a:t>
            </a:fld>
            <a:endParaRPr lang="en-GB"/>
          </a:p>
        </p:txBody>
      </p:sp>
    </p:spTree>
    <p:extLst>
      <p:ext uri="{BB962C8B-B14F-4D97-AF65-F5344CB8AC3E}">
        <p14:creationId xmlns:p14="http://schemas.microsoft.com/office/powerpoint/2010/main" val="22656840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E357-4E13-4714-9688-3B02923979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DA2248-140C-45B0-888C-0D39636AAD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F3E44A-AA12-4678-BB3A-3311CE863D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ED17F32-D5C1-4D22-9F00-77F17BEAB8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06CFE4-56EF-422A-88C6-58A3F2A25F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C589E95-2172-40D6-AAC2-F3B220CA5261}"/>
              </a:ext>
            </a:extLst>
          </p:cNvPr>
          <p:cNvSpPr>
            <a:spLocks noGrp="1"/>
          </p:cNvSpPr>
          <p:nvPr>
            <p:ph type="dt" sz="half" idx="10"/>
          </p:nvPr>
        </p:nvSpPr>
        <p:spPr/>
        <p:txBody>
          <a:bodyPr/>
          <a:lstStyle/>
          <a:p>
            <a:fld id="{479DF2E4-C097-494E-B7BF-D9D2C8D46B8D}" type="datetimeFigureOut">
              <a:rPr lang="en-GB" smtClean="0"/>
              <a:t>13/06/2018</a:t>
            </a:fld>
            <a:endParaRPr lang="en-GB"/>
          </a:p>
        </p:txBody>
      </p:sp>
      <p:sp>
        <p:nvSpPr>
          <p:cNvPr id="8" name="Footer Placeholder 7">
            <a:extLst>
              <a:ext uri="{FF2B5EF4-FFF2-40B4-BE49-F238E27FC236}">
                <a16:creationId xmlns:a16="http://schemas.microsoft.com/office/drawing/2014/main" id="{5E2B7BE5-557A-4595-9146-F7595DE2E7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E04D12-3C4A-488C-861A-A58FBE1FCD1A}"/>
              </a:ext>
            </a:extLst>
          </p:cNvPr>
          <p:cNvSpPr>
            <a:spLocks noGrp="1"/>
          </p:cNvSpPr>
          <p:nvPr>
            <p:ph type="sldNum" sz="quarter" idx="12"/>
          </p:nvPr>
        </p:nvSpPr>
        <p:spPr/>
        <p:txBody>
          <a:bodyPr/>
          <a:lstStyle/>
          <a:p>
            <a:fld id="{36D619FE-B325-4A8B-8421-AD1E7C9A3FA6}" type="slidenum">
              <a:rPr lang="en-GB" smtClean="0"/>
              <a:t>‹#›</a:t>
            </a:fld>
            <a:endParaRPr lang="en-GB"/>
          </a:p>
        </p:txBody>
      </p:sp>
    </p:spTree>
    <p:extLst>
      <p:ext uri="{BB962C8B-B14F-4D97-AF65-F5344CB8AC3E}">
        <p14:creationId xmlns:p14="http://schemas.microsoft.com/office/powerpoint/2010/main" val="8758372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EACD2-0CC4-403B-A855-74AFF583DD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A2947E-75E2-46AE-AB15-417FBCF4EDB8}"/>
              </a:ext>
            </a:extLst>
          </p:cNvPr>
          <p:cNvSpPr>
            <a:spLocks noGrp="1"/>
          </p:cNvSpPr>
          <p:nvPr>
            <p:ph type="dt" sz="half" idx="10"/>
          </p:nvPr>
        </p:nvSpPr>
        <p:spPr/>
        <p:txBody>
          <a:bodyPr/>
          <a:lstStyle/>
          <a:p>
            <a:fld id="{479DF2E4-C097-494E-B7BF-D9D2C8D46B8D}" type="datetimeFigureOut">
              <a:rPr lang="en-GB" smtClean="0"/>
              <a:t>13/06/2018</a:t>
            </a:fld>
            <a:endParaRPr lang="en-GB"/>
          </a:p>
        </p:txBody>
      </p:sp>
      <p:sp>
        <p:nvSpPr>
          <p:cNvPr id="4" name="Footer Placeholder 3">
            <a:extLst>
              <a:ext uri="{FF2B5EF4-FFF2-40B4-BE49-F238E27FC236}">
                <a16:creationId xmlns:a16="http://schemas.microsoft.com/office/drawing/2014/main" id="{DD892B51-B459-4675-88B3-1E3A2BD5F6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0F157D4-352B-4AE5-9ABB-D9C9CF06C149}"/>
              </a:ext>
            </a:extLst>
          </p:cNvPr>
          <p:cNvSpPr>
            <a:spLocks noGrp="1"/>
          </p:cNvSpPr>
          <p:nvPr>
            <p:ph type="sldNum" sz="quarter" idx="12"/>
          </p:nvPr>
        </p:nvSpPr>
        <p:spPr/>
        <p:txBody>
          <a:bodyPr/>
          <a:lstStyle/>
          <a:p>
            <a:fld id="{36D619FE-B325-4A8B-8421-AD1E7C9A3FA6}" type="slidenum">
              <a:rPr lang="en-GB" smtClean="0"/>
              <a:t>‹#›</a:t>
            </a:fld>
            <a:endParaRPr lang="en-GB"/>
          </a:p>
        </p:txBody>
      </p:sp>
    </p:spTree>
    <p:extLst>
      <p:ext uri="{BB962C8B-B14F-4D97-AF65-F5344CB8AC3E}">
        <p14:creationId xmlns:p14="http://schemas.microsoft.com/office/powerpoint/2010/main" val="15478856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DACE97-237A-4D22-B84D-DAA97AD685DD}"/>
              </a:ext>
            </a:extLst>
          </p:cNvPr>
          <p:cNvSpPr>
            <a:spLocks noGrp="1"/>
          </p:cNvSpPr>
          <p:nvPr>
            <p:ph type="dt" sz="half" idx="10"/>
          </p:nvPr>
        </p:nvSpPr>
        <p:spPr/>
        <p:txBody>
          <a:bodyPr/>
          <a:lstStyle/>
          <a:p>
            <a:fld id="{479DF2E4-C097-494E-B7BF-D9D2C8D46B8D}" type="datetimeFigureOut">
              <a:rPr lang="en-GB" smtClean="0"/>
              <a:t>13/06/2018</a:t>
            </a:fld>
            <a:endParaRPr lang="en-GB"/>
          </a:p>
        </p:txBody>
      </p:sp>
      <p:sp>
        <p:nvSpPr>
          <p:cNvPr id="3" name="Footer Placeholder 2">
            <a:extLst>
              <a:ext uri="{FF2B5EF4-FFF2-40B4-BE49-F238E27FC236}">
                <a16:creationId xmlns:a16="http://schemas.microsoft.com/office/drawing/2014/main" id="{C08AB292-E534-490D-8F82-CF6BD1DF17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9AEFB1-A93B-42B7-8FAA-D9BDF39D1812}"/>
              </a:ext>
            </a:extLst>
          </p:cNvPr>
          <p:cNvSpPr>
            <a:spLocks noGrp="1"/>
          </p:cNvSpPr>
          <p:nvPr>
            <p:ph type="sldNum" sz="quarter" idx="12"/>
          </p:nvPr>
        </p:nvSpPr>
        <p:spPr/>
        <p:txBody>
          <a:bodyPr/>
          <a:lstStyle/>
          <a:p>
            <a:fld id="{36D619FE-B325-4A8B-8421-AD1E7C9A3FA6}" type="slidenum">
              <a:rPr lang="en-GB" smtClean="0"/>
              <a:t>‹#›</a:t>
            </a:fld>
            <a:endParaRPr lang="en-GB"/>
          </a:p>
        </p:txBody>
      </p:sp>
    </p:spTree>
    <p:extLst>
      <p:ext uri="{BB962C8B-B14F-4D97-AF65-F5344CB8AC3E}">
        <p14:creationId xmlns:p14="http://schemas.microsoft.com/office/powerpoint/2010/main" val="32627901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79329-95FF-40A3-B63F-4FAABC1770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891DBD-19FC-43B9-8963-90727BB4C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F315E3-B229-4F99-A3DE-57435DC05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E9F2E8-8067-4679-A9FE-8B4BAE99DFA2}"/>
              </a:ext>
            </a:extLst>
          </p:cNvPr>
          <p:cNvSpPr>
            <a:spLocks noGrp="1"/>
          </p:cNvSpPr>
          <p:nvPr>
            <p:ph type="dt" sz="half" idx="10"/>
          </p:nvPr>
        </p:nvSpPr>
        <p:spPr/>
        <p:txBody>
          <a:bodyPr/>
          <a:lstStyle/>
          <a:p>
            <a:fld id="{479DF2E4-C097-494E-B7BF-D9D2C8D46B8D}" type="datetimeFigureOut">
              <a:rPr lang="en-GB" smtClean="0"/>
              <a:t>13/06/2018</a:t>
            </a:fld>
            <a:endParaRPr lang="en-GB"/>
          </a:p>
        </p:txBody>
      </p:sp>
      <p:sp>
        <p:nvSpPr>
          <p:cNvPr id="6" name="Footer Placeholder 5">
            <a:extLst>
              <a:ext uri="{FF2B5EF4-FFF2-40B4-BE49-F238E27FC236}">
                <a16:creationId xmlns:a16="http://schemas.microsoft.com/office/drawing/2014/main" id="{D5384E82-D73F-4474-88E0-B331357EB9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718EEF-138D-42F5-8AE3-FB3B94D2881C}"/>
              </a:ext>
            </a:extLst>
          </p:cNvPr>
          <p:cNvSpPr>
            <a:spLocks noGrp="1"/>
          </p:cNvSpPr>
          <p:nvPr>
            <p:ph type="sldNum" sz="quarter" idx="12"/>
          </p:nvPr>
        </p:nvSpPr>
        <p:spPr/>
        <p:txBody>
          <a:bodyPr/>
          <a:lstStyle/>
          <a:p>
            <a:fld id="{36D619FE-B325-4A8B-8421-AD1E7C9A3FA6}" type="slidenum">
              <a:rPr lang="en-GB" smtClean="0"/>
              <a:t>‹#›</a:t>
            </a:fld>
            <a:endParaRPr lang="en-GB"/>
          </a:p>
        </p:txBody>
      </p:sp>
    </p:spTree>
    <p:extLst>
      <p:ext uri="{BB962C8B-B14F-4D97-AF65-F5344CB8AC3E}">
        <p14:creationId xmlns:p14="http://schemas.microsoft.com/office/powerpoint/2010/main" val="30776497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B6510-2EF0-42EC-876C-B1841B73D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2AB048-96C7-4081-A037-1FF2336D99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F4E92BA-F3FA-4037-B4D7-DEA649D1B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C48412-990A-41E1-B048-96CB2E063836}"/>
              </a:ext>
            </a:extLst>
          </p:cNvPr>
          <p:cNvSpPr>
            <a:spLocks noGrp="1"/>
          </p:cNvSpPr>
          <p:nvPr>
            <p:ph type="dt" sz="half" idx="10"/>
          </p:nvPr>
        </p:nvSpPr>
        <p:spPr/>
        <p:txBody>
          <a:bodyPr/>
          <a:lstStyle/>
          <a:p>
            <a:fld id="{479DF2E4-C097-494E-B7BF-D9D2C8D46B8D}" type="datetimeFigureOut">
              <a:rPr lang="en-GB" smtClean="0"/>
              <a:t>13/06/2018</a:t>
            </a:fld>
            <a:endParaRPr lang="en-GB"/>
          </a:p>
        </p:txBody>
      </p:sp>
      <p:sp>
        <p:nvSpPr>
          <p:cNvPr id="6" name="Footer Placeholder 5">
            <a:extLst>
              <a:ext uri="{FF2B5EF4-FFF2-40B4-BE49-F238E27FC236}">
                <a16:creationId xmlns:a16="http://schemas.microsoft.com/office/drawing/2014/main" id="{D19AD190-DFC7-488C-99F4-0124C10F1C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0896B5-BFC2-41D8-9D96-F975098BC86D}"/>
              </a:ext>
            </a:extLst>
          </p:cNvPr>
          <p:cNvSpPr>
            <a:spLocks noGrp="1"/>
          </p:cNvSpPr>
          <p:nvPr>
            <p:ph type="sldNum" sz="quarter" idx="12"/>
          </p:nvPr>
        </p:nvSpPr>
        <p:spPr/>
        <p:txBody>
          <a:bodyPr/>
          <a:lstStyle/>
          <a:p>
            <a:fld id="{36D619FE-B325-4A8B-8421-AD1E7C9A3FA6}" type="slidenum">
              <a:rPr lang="en-GB" smtClean="0"/>
              <a:t>‹#›</a:t>
            </a:fld>
            <a:endParaRPr lang="en-GB"/>
          </a:p>
        </p:txBody>
      </p:sp>
    </p:spTree>
    <p:extLst>
      <p:ext uri="{BB962C8B-B14F-4D97-AF65-F5344CB8AC3E}">
        <p14:creationId xmlns:p14="http://schemas.microsoft.com/office/powerpoint/2010/main" val="37822556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34BE-FD49-49FC-9F0B-4F17CD95637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2CAAAB-999C-4BAE-B7B5-608B9EE527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931992-C500-4B2B-AB68-3E7C8D7BAD1D}"/>
              </a:ext>
            </a:extLst>
          </p:cNvPr>
          <p:cNvSpPr>
            <a:spLocks noGrp="1"/>
          </p:cNvSpPr>
          <p:nvPr>
            <p:ph type="dt" sz="half" idx="10"/>
          </p:nvPr>
        </p:nvSpPr>
        <p:spPr/>
        <p:txBody>
          <a:bodyPr/>
          <a:lstStyle/>
          <a:p>
            <a:fld id="{479DF2E4-C097-494E-B7BF-D9D2C8D46B8D}" type="datetimeFigureOut">
              <a:rPr lang="en-GB" smtClean="0"/>
              <a:t>13/06/2018</a:t>
            </a:fld>
            <a:endParaRPr lang="en-GB"/>
          </a:p>
        </p:txBody>
      </p:sp>
      <p:sp>
        <p:nvSpPr>
          <p:cNvPr id="5" name="Footer Placeholder 4">
            <a:extLst>
              <a:ext uri="{FF2B5EF4-FFF2-40B4-BE49-F238E27FC236}">
                <a16:creationId xmlns:a16="http://schemas.microsoft.com/office/drawing/2014/main" id="{92C58B78-0EFD-42DB-BE61-01361CC774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EABC5E-0B8E-4689-A29A-3F5BC95C2320}"/>
              </a:ext>
            </a:extLst>
          </p:cNvPr>
          <p:cNvSpPr>
            <a:spLocks noGrp="1"/>
          </p:cNvSpPr>
          <p:nvPr>
            <p:ph type="sldNum" sz="quarter" idx="12"/>
          </p:nvPr>
        </p:nvSpPr>
        <p:spPr/>
        <p:txBody>
          <a:bodyPr/>
          <a:lstStyle/>
          <a:p>
            <a:fld id="{36D619FE-B325-4A8B-8421-AD1E7C9A3FA6}" type="slidenum">
              <a:rPr lang="en-GB" smtClean="0"/>
              <a:t>‹#›</a:t>
            </a:fld>
            <a:endParaRPr lang="en-GB"/>
          </a:p>
        </p:txBody>
      </p:sp>
    </p:spTree>
    <p:extLst>
      <p:ext uri="{BB962C8B-B14F-4D97-AF65-F5344CB8AC3E}">
        <p14:creationId xmlns:p14="http://schemas.microsoft.com/office/powerpoint/2010/main" val="16546636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EB2206-D064-470C-A5CD-9A1D45E9A9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35D755-C50A-420C-8635-B3F1BD200D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DCBBCE-7289-4817-A0EF-EC13EC2C4FD5}"/>
              </a:ext>
            </a:extLst>
          </p:cNvPr>
          <p:cNvSpPr>
            <a:spLocks noGrp="1"/>
          </p:cNvSpPr>
          <p:nvPr>
            <p:ph type="dt" sz="half" idx="10"/>
          </p:nvPr>
        </p:nvSpPr>
        <p:spPr/>
        <p:txBody>
          <a:bodyPr/>
          <a:lstStyle/>
          <a:p>
            <a:fld id="{479DF2E4-C097-494E-B7BF-D9D2C8D46B8D}" type="datetimeFigureOut">
              <a:rPr lang="en-GB" smtClean="0"/>
              <a:t>13/06/2018</a:t>
            </a:fld>
            <a:endParaRPr lang="en-GB"/>
          </a:p>
        </p:txBody>
      </p:sp>
      <p:sp>
        <p:nvSpPr>
          <p:cNvPr id="5" name="Footer Placeholder 4">
            <a:extLst>
              <a:ext uri="{FF2B5EF4-FFF2-40B4-BE49-F238E27FC236}">
                <a16:creationId xmlns:a16="http://schemas.microsoft.com/office/drawing/2014/main" id="{A9095FC7-5144-41BE-ACDB-470B9F490D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FBF771-AA09-4F7C-9499-47676D546EBD}"/>
              </a:ext>
            </a:extLst>
          </p:cNvPr>
          <p:cNvSpPr>
            <a:spLocks noGrp="1"/>
          </p:cNvSpPr>
          <p:nvPr>
            <p:ph type="sldNum" sz="quarter" idx="12"/>
          </p:nvPr>
        </p:nvSpPr>
        <p:spPr/>
        <p:txBody>
          <a:bodyPr/>
          <a:lstStyle/>
          <a:p>
            <a:fld id="{36D619FE-B325-4A8B-8421-AD1E7C9A3FA6}" type="slidenum">
              <a:rPr lang="en-GB" smtClean="0"/>
              <a:t>‹#›</a:t>
            </a:fld>
            <a:endParaRPr lang="en-GB"/>
          </a:p>
        </p:txBody>
      </p:sp>
    </p:spTree>
    <p:extLst>
      <p:ext uri="{BB962C8B-B14F-4D97-AF65-F5344CB8AC3E}">
        <p14:creationId xmlns:p14="http://schemas.microsoft.com/office/powerpoint/2010/main" val="38082968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A2BFFDF-6CC6-4B39-9936-69F5F0D89299}" type="datetimeFigureOut">
              <a:rPr lang="en-US">
                <a:solidFill>
                  <a:prstClr val="black">
                    <a:tint val="75000"/>
                  </a:prstClr>
                </a:solidFill>
              </a:rPr>
              <a:pPr>
                <a:defRPr/>
              </a:pPr>
              <a:t>6/13/2018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B9EBBF-C5DC-46A6-80DF-287FF4190AE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586938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A4D4575-ED33-4B83-9F8A-B960B798D8B0}" type="datetimeFigureOut">
              <a:rPr lang="en-US">
                <a:solidFill>
                  <a:prstClr val="black">
                    <a:tint val="75000"/>
                  </a:prstClr>
                </a:solidFill>
              </a:rPr>
              <a:pPr>
                <a:defRPr/>
              </a:pPr>
              <a:t>6/13/2018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A5646A-08C6-48F6-BD6F-7490C8D0F6A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393993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3DDFC9E-1871-4A38-A1CD-04C6A31FC254}" type="datetimeFigureOut">
              <a:rPr lang="en-US">
                <a:solidFill>
                  <a:prstClr val="black">
                    <a:tint val="75000"/>
                  </a:prstClr>
                </a:solidFill>
              </a:rPr>
              <a:pPr>
                <a:defRPr/>
              </a:pPr>
              <a:t>6/13/2018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4C2498-40A2-4486-B65B-3128B79F9BE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929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0C53BC3-93F3-4568-9F72-EC98CDDF7038}" type="datetimeFigureOut">
              <a:rPr lang="en-GB" smtClean="0"/>
              <a:t>13/06/2018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FD0A13-07A3-4130-B6C2-8D256E4110D9}" type="slidenum">
              <a:rPr lang="en-GB" smtClean="0"/>
              <a:t>‹#›</a:t>
            </a:fld>
            <a:endParaRPr lang="en-GB"/>
          </a:p>
        </p:txBody>
      </p:sp>
    </p:spTree>
    <p:extLst>
      <p:ext uri="{BB962C8B-B14F-4D97-AF65-F5344CB8AC3E}">
        <p14:creationId xmlns:p14="http://schemas.microsoft.com/office/powerpoint/2010/main" val="2532553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7A2E61A-2040-46F0-AEBC-8454BD8E4F5E}" type="datetimeFigureOut">
              <a:rPr lang="en-US">
                <a:solidFill>
                  <a:prstClr val="black">
                    <a:tint val="75000"/>
                  </a:prstClr>
                </a:solidFill>
              </a:rPr>
              <a:pPr>
                <a:defRPr/>
              </a:pPr>
              <a:t>6/13/2018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4B35009-A730-468D-9A4E-91C9D5BC939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375202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42A19B2-65D0-446A-AC5F-05F96A413B37}" type="datetimeFigureOut">
              <a:rPr lang="en-US">
                <a:solidFill>
                  <a:prstClr val="black">
                    <a:tint val="75000"/>
                  </a:prstClr>
                </a:solidFill>
              </a:rPr>
              <a:pPr>
                <a:defRPr/>
              </a:pPr>
              <a:t>6/13/2018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293134B-16D2-44B5-8DF9-FC5E570DB01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957145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F3A73D8-C776-4A04-A350-E3BB181572BF}" type="datetimeFigureOut">
              <a:rPr lang="en-US">
                <a:solidFill>
                  <a:prstClr val="black">
                    <a:tint val="75000"/>
                  </a:prstClr>
                </a:solidFill>
              </a:rPr>
              <a:pPr>
                <a:defRPr/>
              </a:pPr>
              <a:t>6/13/2018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8E71588-7275-4F2C-AD18-B22C6F2BF6C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6552339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CF5767-24E5-4564-B6F3-0E9A33ACEF9A}" type="datetimeFigureOut">
              <a:rPr lang="en-US">
                <a:solidFill>
                  <a:prstClr val="black">
                    <a:tint val="75000"/>
                  </a:prstClr>
                </a:solidFill>
              </a:rPr>
              <a:pPr>
                <a:defRPr/>
              </a:pPr>
              <a:t>6/13/2018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5293333-E6CC-4B4E-BCE3-BD99DBA3CE9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138204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CA414F-02D4-458E-8A45-FA583F4A9422}" type="datetimeFigureOut">
              <a:rPr lang="en-US">
                <a:solidFill>
                  <a:prstClr val="black">
                    <a:tint val="75000"/>
                  </a:prstClr>
                </a:solidFill>
              </a:rPr>
              <a:pPr>
                <a:defRPr/>
              </a:pPr>
              <a:t>6/13/2018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108DFB-2782-46D3-BF53-24A40BB6DFB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803771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993B15-AD29-4C94-BB59-9AF380295B52}" type="datetimeFigureOut">
              <a:rPr lang="en-US">
                <a:solidFill>
                  <a:prstClr val="black">
                    <a:tint val="75000"/>
                  </a:prstClr>
                </a:solidFill>
              </a:rPr>
              <a:pPr>
                <a:defRPr/>
              </a:pPr>
              <a:t>6/13/2018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0AFB5E-2ABD-427D-8C9C-F0C8F5BD638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297566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A214C3F-DB8B-4481-BEF3-E1DA860B83DA}" type="datetimeFigureOut">
              <a:rPr lang="en-US">
                <a:solidFill>
                  <a:prstClr val="black">
                    <a:tint val="75000"/>
                  </a:prstClr>
                </a:solidFill>
              </a:rPr>
              <a:pPr>
                <a:defRPr/>
              </a:pPr>
              <a:t>6/13/2018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48B7A7-E0C5-4D9B-B9B7-ECF3DC35AD2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797550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503F744-BF9A-41F3-A760-3C22522257D1}" type="datetimeFigureOut">
              <a:rPr lang="en-US">
                <a:solidFill>
                  <a:prstClr val="black">
                    <a:tint val="75000"/>
                  </a:prstClr>
                </a:solidFill>
              </a:rPr>
              <a:pPr>
                <a:defRPr/>
              </a:pPr>
              <a:t>6/13/2018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66AFA8-869C-4328-A451-D391EF20CAC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240226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ctrTitle"/>
          </p:nvPr>
        </p:nvSpPr>
        <p:spPr>
          <a:xfrm>
            <a:off x="3962399" y="1964267"/>
            <a:ext cx="7197727"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4"/>
            <a:ext cx="7197727"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9" y="5870577"/>
            <a:ext cx="1600200" cy="377825"/>
          </a:xfrm>
        </p:spPr>
        <p:txBody>
          <a:bodyPr/>
          <a:lstStyle/>
          <a:p>
            <a:fld id="{69AC89A7-256F-4781-8BB9-566C9268C29A}" type="datetime2">
              <a:rPr lang="en-US" smtClean="0">
                <a:solidFill>
                  <a:prstClr val="white"/>
                </a:solidFill>
              </a:rPr>
              <a:pPr/>
              <a:t>Wednesday, June 13, 2018</a:t>
            </a:fld>
            <a:endParaRPr lang="en-US" dirty="0">
              <a:solidFill>
                <a:prstClr val="white"/>
              </a:solidFill>
            </a:endParaRPr>
          </a:p>
        </p:txBody>
      </p:sp>
      <p:sp>
        <p:nvSpPr>
          <p:cNvPr id="5" name="Footer Placeholder 4"/>
          <p:cNvSpPr>
            <a:spLocks noGrp="1"/>
          </p:cNvSpPr>
          <p:nvPr>
            <p:ph type="ftr" sz="quarter" idx="11"/>
          </p:nvPr>
        </p:nvSpPr>
        <p:spPr>
          <a:xfrm>
            <a:off x="3962399" y="5870577"/>
            <a:ext cx="489395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608959" y="5870577"/>
            <a:ext cx="551167"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45463771"/>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2131FE-EAD6-4CCB-94CB-50CF7D2F8796}" type="datetime2">
              <a:rPr lang="en-US" smtClean="0">
                <a:solidFill>
                  <a:prstClr val="white"/>
                </a:solidFill>
              </a:rPr>
              <a:pPr/>
              <a:t>Wednesday, June 13, 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825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53BC3-93F3-4568-9F72-EC98CDDF7038}" type="datetimeFigureOut">
              <a:rPr lang="en-GB" smtClean="0"/>
              <a:t>13/06/2018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FD0A13-07A3-4130-B6C2-8D256E4110D9}" type="slidenum">
              <a:rPr lang="en-GB" smtClean="0"/>
              <a:t>‹#›</a:t>
            </a:fld>
            <a:endParaRPr lang="en-GB"/>
          </a:p>
        </p:txBody>
      </p:sp>
    </p:spTree>
    <p:extLst>
      <p:ext uri="{BB962C8B-B14F-4D97-AF65-F5344CB8AC3E}">
        <p14:creationId xmlns:p14="http://schemas.microsoft.com/office/powerpoint/2010/main" val="34210969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8750F6-E4FB-4E03-B0A1-0E064FCE4B1E}" type="datetime2">
              <a:rPr lang="en-US" smtClean="0">
                <a:solidFill>
                  <a:prstClr val="white"/>
                </a:solidFill>
              </a:rPr>
              <a:pPr/>
              <a:t>Wednesday, June 13, 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641041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5"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9"/>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1EF147-E080-4B08-ABA3-CDC77D02AFBD}" type="datetime2">
              <a:rPr lang="en-US" smtClean="0">
                <a:solidFill>
                  <a:prstClr val="white"/>
                </a:solidFill>
              </a:rPr>
              <a:pPr/>
              <a:t>Wednesday, June 13, 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484729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5"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4"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5"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2D19BF-11D2-4A19-A14E-690C9D1EEE65}" type="datetime2">
              <a:rPr lang="en-US" smtClean="0">
                <a:solidFill>
                  <a:prstClr val="white"/>
                </a:solidFill>
              </a:rPr>
              <a:pPr/>
              <a:t>Wednesday, June 13, 2018</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411783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86E33F-2988-40F6-9598-D538DC525F9D}" type="datetime2">
              <a:rPr lang="en-US" smtClean="0">
                <a:solidFill>
                  <a:prstClr val="white"/>
                </a:solidFill>
              </a:rPr>
              <a:pPr/>
              <a:t>Wednesday, June 13, 2018</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28270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Date Placeholder 1"/>
          <p:cNvSpPr>
            <a:spLocks noGrp="1"/>
          </p:cNvSpPr>
          <p:nvPr>
            <p:ph type="dt" sz="half" idx="10"/>
          </p:nvPr>
        </p:nvSpPr>
        <p:spPr/>
        <p:txBody>
          <a:bodyPr/>
          <a:lstStyle/>
          <a:p>
            <a:fld id="{41AE77BD-9A61-406B-95D3-1ED7ACE5553A}" type="datetime2">
              <a:rPr lang="en-US" smtClean="0">
                <a:solidFill>
                  <a:prstClr val="white"/>
                </a:solidFill>
              </a:rPr>
              <a:pPr/>
              <a:t>Wednesday, June 13, 2018</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55210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7"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CB4EE9-2AE3-419D-8723-B90207BD8452}" type="datetime2">
              <a:rPr lang="en-US" smtClean="0">
                <a:solidFill>
                  <a:prstClr val="white"/>
                </a:solidFill>
              </a:rPr>
              <a:pPr/>
              <a:t>Wednesday, June 13, 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891898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4" y="914400"/>
            <a:ext cx="3280975"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DBAAFD-12DF-407C-A87B-D20EBA08FE25}" type="datetime2">
              <a:rPr lang="en-US" smtClean="0">
                <a:solidFill>
                  <a:prstClr val="white"/>
                </a:solidFill>
              </a:rPr>
              <a:pPr/>
              <a:t>Wednesday, June 13, 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213894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1"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1"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AF556F-972E-4E85-9A5D-15C00C573F92}" type="datetime2">
              <a:rPr lang="en-US" smtClean="0">
                <a:solidFill>
                  <a:prstClr val="white"/>
                </a:solidFill>
              </a:rPr>
              <a:pPr/>
              <a:t>Wednesday, June 13, 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554449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9C6330-D43C-4158-8DD3-88050FA3BB20}" type="datetime2">
              <a:rPr lang="en-US" smtClean="0">
                <a:solidFill>
                  <a:prstClr val="white"/>
                </a:solidFill>
              </a:rPr>
              <a:pPr/>
              <a:t>Wednesday, June 13, 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992312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6" name="Title 1"/>
          <p:cNvSpPr>
            <a:spLocks noGrp="1"/>
          </p:cNvSpPr>
          <p:nvPr>
            <p:ph type="title"/>
          </p:nvPr>
        </p:nvSpPr>
        <p:spPr>
          <a:xfrm>
            <a:off x="992269" y="609603"/>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6"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024840-4E93-46D2-AD93-3B38D79951AB}" type="datetime2">
              <a:rPr lang="en-US" smtClean="0">
                <a:solidFill>
                  <a:prstClr val="white"/>
                </a:solidFill>
              </a:rPr>
              <a:pPr/>
              <a:t>Wednesday, June 13, 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8605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C53BC3-93F3-4568-9F72-EC98CDDF7038}" type="datetimeFigureOut">
              <a:rPr lang="en-GB" smtClean="0"/>
              <a:t>13/06/2018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FD0A13-07A3-4130-B6C2-8D256E4110D9}" type="slidenum">
              <a:rPr lang="en-GB" smtClean="0"/>
              <a:t>‹#›</a:t>
            </a:fld>
            <a:endParaRPr lang="en-GB"/>
          </a:p>
        </p:txBody>
      </p:sp>
    </p:spTree>
    <p:extLst>
      <p:ext uri="{BB962C8B-B14F-4D97-AF65-F5344CB8AC3E}">
        <p14:creationId xmlns:p14="http://schemas.microsoft.com/office/powerpoint/2010/main" val="21065577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4"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7"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64074-8BC0-4551-BEE8-26CB351D30E2}" type="datetime2">
              <a:rPr lang="en-US" smtClean="0">
                <a:solidFill>
                  <a:prstClr val="white"/>
                </a:solidFill>
              </a:rPr>
              <a:pPr/>
              <a:t>Wednesday, June 13, 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266572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6" name="Title 1"/>
          <p:cNvSpPr>
            <a:spLocks noGrp="1"/>
          </p:cNvSpPr>
          <p:nvPr>
            <p:ph type="title"/>
          </p:nvPr>
        </p:nvSpPr>
        <p:spPr>
          <a:xfrm>
            <a:off x="992269" y="609603"/>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1"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E70171-E01F-4298-A5D0-4C72FFA054DF}" type="datetime2">
              <a:rPr lang="en-US" smtClean="0">
                <a:solidFill>
                  <a:prstClr val="white"/>
                </a:solidFill>
              </a:rPr>
              <a:pPr/>
              <a:t>Wednesday, June 13, 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781036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2"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1"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F39D46-442E-4F2F-868E-F1A1AC5F92AB}" type="datetime2">
              <a:rPr lang="en-US" smtClean="0">
                <a:solidFill>
                  <a:prstClr val="white"/>
                </a:solidFill>
              </a:rPr>
              <a:pPr/>
              <a:t>Wednesday, June 13, 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64891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8" name="Title 1"/>
          <p:cNvSpPr>
            <a:spLocks noGrp="1"/>
          </p:cNvSpPr>
          <p:nvPr>
            <p:ph type="title"/>
          </p:nvPr>
        </p:nvSpPr>
        <p:spPr>
          <a:xfrm>
            <a:off x="685802" y="609602"/>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731C3A-7B4E-44B3-86D5-DC2D09E601C2}" type="datetime2">
              <a:rPr lang="en-US" smtClean="0">
                <a:solidFill>
                  <a:prstClr val="white"/>
                </a:solidFill>
              </a:rPr>
              <a:pPr/>
              <a:t>Wednesday, June 13, 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564385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Vertical Title 1"/>
          <p:cNvSpPr>
            <a:spLocks noGrp="1"/>
          </p:cNvSpPr>
          <p:nvPr>
            <p:ph type="title" orient="vert"/>
          </p:nvPr>
        </p:nvSpPr>
        <p:spPr>
          <a:xfrm>
            <a:off x="8658675" y="609601"/>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1"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885189-B319-419C-9B34-194746516872}" type="datetime2">
              <a:rPr lang="en-US" smtClean="0">
                <a:solidFill>
                  <a:prstClr val="white"/>
                </a:solidFill>
              </a:rPr>
              <a:pPr/>
              <a:t>Wednesday, June 13, 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2910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C53BC3-93F3-4568-9F72-EC98CDDF7038}" type="datetimeFigureOut">
              <a:rPr lang="en-GB" smtClean="0"/>
              <a:t>13/06/2018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FD0A13-07A3-4130-B6C2-8D256E4110D9}" type="slidenum">
              <a:rPr lang="en-GB" smtClean="0"/>
              <a:t>‹#›</a:t>
            </a:fld>
            <a:endParaRPr lang="en-GB"/>
          </a:p>
        </p:txBody>
      </p:sp>
    </p:spTree>
    <p:extLst>
      <p:ext uri="{BB962C8B-B14F-4D97-AF65-F5344CB8AC3E}">
        <p14:creationId xmlns:p14="http://schemas.microsoft.com/office/powerpoint/2010/main" val="2609438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53BC3-93F3-4568-9F72-EC98CDDF7038}" type="datetimeFigureOut">
              <a:rPr lang="en-GB" smtClean="0"/>
              <a:t>13/06/2018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D0A13-07A3-4130-B6C2-8D256E4110D9}" type="slidenum">
              <a:rPr lang="en-GB" smtClean="0"/>
              <a:t>‹#›</a:t>
            </a:fld>
            <a:endParaRPr lang="en-GB"/>
          </a:p>
        </p:txBody>
      </p:sp>
    </p:spTree>
    <p:extLst>
      <p:ext uri="{BB962C8B-B14F-4D97-AF65-F5344CB8AC3E}">
        <p14:creationId xmlns:p14="http://schemas.microsoft.com/office/powerpoint/2010/main" val="4043881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D5017-3475-4394-B9E2-A970F011C3E3}" type="datetimeFigureOut">
              <a:rPr lang="en-GB" smtClean="0"/>
              <a:t>13/06/2018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7C312-A7D3-4AF4-9723-9ACFB91124CB}" type="slidenum">
              <a:rPr lang="en-GB" smtClean="0"/>
              <a:t>‹#›</a:t>
            </a:fld>
            <a:endParaRPr lang="en-GB"/>
          </a:p>
        </p:txBody>
      </p:sp>
    </p:spTree>
    <p:extLst>
      <p:ext uri="{BB962C8B-B14F-4D97-AF65-F5344CB8AC3E}">
        <p14:creationId xmlns:p14="http://schemas.microsoft.com/office/powerpoint/2010/main" val="215727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9DA1A1B-1CDE-4CBA-A276-E20357CF9EC5}"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112645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76F4C-326F-4A38-B590-910D5867B1BC}" type="datetimeFigureOut">
              <a:rPr lang="en-GB" smtClean="0"/>
              <a:pPr/>
              <a:t>13/06/2018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49E4E-322C-4831-9CC4-B306ABD95638}" type="slidenum">
              <a:rPr lang="en-GB" smtClean="0"/>
              <a:pPr/>
              <a:t>‹#›</a:t>
            </a:fld>
            <a:endParaRPr lang="en-GB"/>
          </a:p>
        </p:txBody>
      </p:sp>
    </p:spTree>
    <p:extLst>
      <p:ext uri="{BB962C8B-B14F-4D97-AF65-F5344CB8AC3E}">
        <p14:creationId xmlns:p14="http://schemas.microsoft.com/office/powerpoint/2010/main" val="22527581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6C6C0F-5704-4E7A-911F-EADC7AE47F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D2C945-C283-42E2-BD98-EB8E588EED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E30BF6-1740-4E2D-9D34-DC64579E01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DF2E4-C097-494E-B7BF-D9D2C8D46B8D}" type="datetimeFigureOut">
              <a:rPr lang="en-GB" smtClean="0"/>
              <a:t>13/06/2018</a:t>
            </a:fld>
            <a:endParaRPr lang="en-GB"/>
          </a:p>
        </p:txBody>
      </p:sp>
      <p:sp>
        <p:nvSpPr>
          <p:cNvPr id="5" name="Footer Placeholder 4">
            <a:extLst>
              <a:ext uri="{FF2B5EF4-FFF2-40B4-BE49-F238E27FC236}">
                <a16:creationId xmlns:a16="http://schemas.microsoft.com/office/drawing/2014/main" id="{1473D5A1-8353-4A79-B186-4672587BC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155DF9-621F-4D3A-ADD7-7DC574F49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619FE-B325-4A8B-8421-AD1E7C9A3FA6}" type="slidenum">
              <a:rPr lang="en-GB" smtClean="0"/>
              <a:t>‹#›</a:t>
            </a:fld>
            <a:endParaRPr lang="en-GB"/>
          </a:p>
        </p:txBody>
      </p:sp>
    </p:spTree>
    <p:extLst>
      <p:ext uri="{BB962C8B-B14F-4D97-AF65-F5344CB8AC3E}">
        <p14:creationId xmlns:p14="http://schemas.microsoft.com/office/powerpoint/2010/main" val="22372733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B3BD7D0-744F-4881-99E5-E262B4784AB5}" type="datetimeFigureOut">
              <a:rPr lang="en-US">
                <a:solidFill>
                  <a:prstClr val="black">
                    <a:tint val="75000"/>
                  </a:prstClr>
                </a:solidFill>
              </a:rPr>
              <a:pPr>
                <a:defRPr/>
              </a:pPr>
              <a:t>6/13/2018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BE1FE4F-BC42-4F6C-82FA-D7E9E6C561F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8942753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2" y="609602"/>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2" y="2142069"/>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7"/>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9BBB01C-CA49-4D2A-B9E8-D224D0574E19}" type="datetime2">
              <a:rPr lang="en-US" smtClean="0">
                <a:solidFill>
                  <a:prstClr val="white"/>
                </a:solidFill>
              </a:rPr>
              <a:pPr defTabSz="457200"/>
              <a:t>Wednesday, June 13, 2018</a:t>
            </a:fld>
            <a:endParaRPr lang="en-US" dirty="0">
              <a:solidFill>
                <a:prstClr val="white"/>
              </a:solidFill>
            </a:endParaRPr>
          </a:p>
        </p:txBody>
      </p:sp>
      <p:sp>
        <p:nvSpPr>
          <p:cNvPr id="5" name="Footer Placeholder 4"/>
          <p:cNvSpPr>
            <a:spLocks noGrp="1"/>
          </p:cNvSpPr>
          <p:nvPr>
            <p:ph type="ftr" sz="quarter" idx="3"/>
          </p:nvPr>
        </p:nvSpPr>
        <p:spPr>
          <a:xfrm>
            <a:off x="685801" y="5870577"/>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10266062" y="5870577"/>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016923002"/>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hf sldNum="0" hdr="0" ft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amp;esrc=s&amp;source=images&amp;cd=&amp;cad=rja&amp;uact=8&amp;ved=0ahUKEwiai_nShZvNAhUJLMAKHYjYA9sQjRwIBw&amp;url=http://www.slideshare.net/lurganbeach/2011-topic-01-lecture-3-limiting-reactant-and-percent-yield&amp;psig=AFQjCNHhDR8We2nOmVNvNDZSMoeIiN-_9w&amp;ust=1465565078906696"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Revision</a:t>
            </a:r>
            <a:endParaRPr lang="en-GB" dirty="0"/>
          </a:p>
        </p:txBody>
      </p:sp>
      <p:sp>
        <p:nvSpPr>
          <p:cNvPr id="3" name="Subtitle 2"/>
          <p:cNvSpPr>
            <a:spLocks noGrp="1"/>
          </p:cNvSpPr>
          <p:nvPr>
            <p:ph type="subTitle" idx="1"/>
          </p:nvPr>
        </p:nvSpPr>
        <p:spPr/>
        <p:txBody>
          <a:bodyPr/>
          <a:lstStyle/>
          <a:p>
            <a:r>
              <a:rPr lang="en-GB" dirty="0" smtClean="0"/>
              <a:t>Higher Chemistry in Society</a:t>
            </a:r>
            <a:endParaRPr lang="en-GB" dirty="0"/>
          </a:p>
        </p:txBody>
      </p:sp>
    </p:spTree>
    <p:extLst>
      <p:ext uri="{BB962C8B-B14F-4D97-AF65-F5344CB8AC3E}">
        <p14:creationId xmlns:p14="http://schemas.microsoft.com/office/powerpoint/2010/main" val="1850208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0"/>
          <p:cNvSpPr txBox="1">
            <a:spLocks noChangeArrowheads="1"/>
          </p:cNvSpPr>
          <p:nvPr/>
        </p:nvSpPr>
        <p:spPr bwMode="auto">
          <a:xfrm>
            <a:off x="1544639" y="11113"/>
            <a:ext cx="79216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Comic Sans MS" panose="030F0702030302020204" pitchFamily="66" charset="0"/>
                <a:cs typeface="Arial" panose="020B0604020202020204" pitchFamily="34" charset="0"/>
              </a:defRPr>
            </a:lvl1pPr>
            <a:lvl2pPr marL="742950" indent="-285750">
              <a:defRPr sz="1400">
                <a:solidFill>
                  <a:schemeClr val="tx1"/>
                </a:solidFill>
                <a:latin typeface="Comic Sans MS" panose="030F0702030302020204" pitchFamily="66" charset="0"/>
                <a:cs typeface="Arial" panose="020B0604020202020204" pitchFamily="34" charset="0"/>
              </a:defRPr>
            </a:lvl2pPr>
            <a:lvl3pPr marL="1143000" indent="-228600">
              <a:defRPr sz="1400">
                <a:solidFill>
                  <a:schemeClr val="tx1"/>
                </a:solidFill>
                <a:latin typeface="Comic Sans MS" panose="030F0702030302020204" pitchFamily="66" charset="0"/>
                <a:cs typeface="Arial" panose="020B0604020202020204" pitchFamily="34" charset="0"/>
              </a:defRPr>
            </a:lvl3pPr>
            <a:lvl4pPr marL="1600200" indent="-228600">
              <a:defRPr sz="1400">
                <a:solidFill>
                  <a:schemeClr val="tx1"/>
                </a:solidFill>
                <a:latin typeface="Comic Sans MS" panose="030F0702030302020204" pitchFamily="66" charset="0"/>
                <a:cs typeface="Arial" panose="020B0604020202020204" pitchFamily="34" charset="0"/>
              </a:defRPr>
            </a:lvl4pPr>
            <a:lvl5pPr marL="2057400" indent="-228600">
              <a:defRPr sz="1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2400" b="1">
                <a:solidFill>
                  <a:srgbClr val="0066FF"/>
                </a:solidFill>
              </a:rPr>
              <a:t>Worked example:</a:t>
            </a:r>
          </a:p>
        </p:txBody>
      </p:sp>
      <p:sp>
        <p:nvSpPr>
          <p:cNvPr id="5" name="TextBox 4"/>
          <p:cNvSpPr txBox="1">
            <a:spLocks noChangeArrowheads="1"/>
          </p:cNvSpPr>
          <p:nvPr/>
        </p:nvSpPr>
        <p:spPr bwMode="auto">
          <a:xfrm>
            <a:off x="1703389" y="479425"/>
            <a:ext cx="87852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omic Sans MS" panose="030F0702030302020204" pitchFamily="66" charset="0"/>
                <a:cs typeface="Arial" panose="020B0604020202020204" pitchFamily="34" charset="0"/>
              </a:defRPr>
            </a:lvl1pPr>
            <a:lvl2pPr marL="742950" indent="-285750">
              <a:defRPr sz="1400">
                <a:solidFill>
                  <a:schemeClr val="tx1"/>
                </a:solidFill>
                <a:latin typeface="Comic Sans MS" panose="030F0702030302020204" pitchFamily="66" charset="0"/>
                <a:cs typeface="Arial" panose="020B0604020202020204" pitchFamily="34" charset="0"/>
              </a:defRPr>
            </a:lvl2pPr>
            <a:lvl3pPr marL="1143000" indent="-228600">
              <a:defRPr sz="1400">
                <a:solidFill>
                  <a:schemeClr val="tx1"/>
                </a:solidFill>
                <a:latin typeface="Comic Sans MS" panose="030F0702030302020204" pitchFamily="66" charset="0"/>
                <a:cs typeface="Arial" panose="020B0604020202020204" pitchFamily="34" charset="0"/>
              </a:defRPr>
            </a:lvl3pPr>
            <a:lvl4pPr marL="1600200" indent="-228600">
              <a:defRPr sz="1400">
                <a:solidFill>
                  <a:schemeClr val="tx1"/>
                </a:solidFill>
                <a:latin typeface="Comic Sans MS" panose="030F0702030302020204" pitchFamily="66" charset="0"/>
                <a:cs typeface="Arial" panose="020B0604020202020204" pitchFamily="34" charset="0"/>
              </a:defRPr>
            </a:lvl4pPr>
            <a:lvl5pPr marL="2057400" indent="-228600">
              <a:defRPr sz="1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Comic Sans MS" panose="030F0702030302020204" pitchFamily="66" charset="0"/>
                <a:cs typeface="Arial" panose="020B0604020202020204" pitchFamily="34" charset="0"/>
              </a:defRPr>
            </a:lvl9pPr>
          </a:lstStyle>
          <a:p>
            <a:r>
              <a:rPr lang="en-GB" altLang="en-US" sz="1600"/>
              <a:t>If you have 4.8g of magnesium ribbon reacting in a solution of dilute hydrochloric acid containing 7.3g of HCl, which reactant is the limiting reactant?</a:t>
            </a:r>
          </a:p>
          <a:p>
            <a:endParaRPr lang="en-GB" altLang="en-US" sz="1600"/>
          </a:p>
          <a:p>
            <a:r>
              <a:rPr lang="en-GB" altLang="en-US" sz="1600" b="1" u="sng"/>
              <a:t>Step 1:</a:t>
            </a:r>
            <a:r>
              <a:rPr lang="en-GB" altLang="en-US" sz="1600"/>
              <a:t> Write the balanced equation for the reaction.</a:t>
            </a:r>
          </a:p>
          <a:p>
            <a:endParaRPr lang="en-GB" altLang="en-US" sz="1600" b="1" u="sng"/>
          </a:p>
          <a:p>
            <a:pPr algn="ctr"/>
            <a:r>
              <a:rPr lang="en-GB" altLang="en-US" sz="1600"/>
              <a:t>Mg(s) + </a:t>
            </a:r>
            <a:r>
              <a:rPr lang="en-GB" altLang="en-US" sz="1600">
                <a:solidFill>
                  <a:srgbClr val="FF0000"/>
                </a:solidFill>
              </a:rPr>
              <a:t>2</a:t>
            </a:r>
            <a:r>
              <a:rPr lang="en-GB" altLang="en-US" sz="1600"/>
              <a:t>HCl(aq) </a:t>
            </a:r>
            <a:r>
              <a:rPr lang="en-GB" altLang="en-US" sz="1600">
                <a:sym typeface="Wingdings" panose="05000000000000000000" pitchFamily="2" charset="2"/>
              </a:rPr>
              <a:t> MgCl</a:t>
            </a:r>
            <a:r>
              <a:rPr lang="en-GB" altLang="en-US" sz="1600" baseline="-25000">
                <a:sym typeface="Wingdings" panose="05000000000000000000" pitchFamily="2" charset="2"/>
              </a:rPr>
              <a:t>2</a:t>
            </a:r>
            <a:r>
              <a:rPr lang="en-GB" altLang="en-US" sz="1600">
                <a:sym typeface="Wingdings" panose="05000000000000000000" pitchFamily="2" charset="2"/>
              </a:rPr>
              <a:t>(aq) + H</a:t>
            </a:r>
            <a:r>
              <a:rPr lang="en-GB" altLang="en-US" sz="1600" baseline="-25000">
                <a:sym typeface="Wingdings" panose="05000000000000000000" pitchFamily="2" charset="2"/>
              </a:rPr>
              <a:t>2</a:t>
            </a:r>
            <a:r>
              <a:rPr lang="en-GB" altLang="en-US" sz="1600">
                <a:sym typeface="Wingdings" panose="05000000000000000000" pitchFamily="2" charset="2"/>
              </a:rPr>
              <a:t>(g)</a:t>
            </a:r>
          </a:p>
          <a:p>
            <a:pPr algn="ctr"/>
            <a:endParaRPr lang="en-GB" altLang="en-US" sz="1600">
              <a:sym typeface="Wingdings" panose="05000000000000000000" pitchFamily="2" charset="2"/>
            </a:endParaRPr>
          </a:p>
          <a:p>
            <a:endParaRPr lang="en-GB" altLang="en-US" sz="1600">
              <a:sym typeface="Wingdings" panose="05000000000000000000" pitchFamily="2" charset="2"/>
            </a:endParaRPr>
          </a:p>
          <a:p>
            <a:r>
              <a:rPr lang="en-GB" altLang="en-US" sz="1600" b="1" u="sng">
                <a:sym typeface="Wingdings" panose="05000000000000000000" pitchFamily="2" charset="2"/>
              </a:rPr>
              <a:t>Step 2:</a:t>
            </a:r>
            <a:r>
              <a:rPr lang="en-GB" altLang="en-US" sz="1600">
                <a:sym typeface="Wingdings" panose="05000000000000000000" pitchFamily="2" charset="2"/>
              </a:rPr>
              <a:t> Calculate the number of moles of </a:t>
            </a:r>
            <a:r>
              <a:rPr lang="en-GB" altLang="en-US" sz="1600" b="1" u="sng">
                <a:sym typeface="Wingdings" panose="05000000000000000000" pitchFamily="2" charset="2"/>
              </a:rPr>
              <a:t>reactants</a:t>
            </a:r>
            <a:r>
              <a:rPr lang="en-GB" altLang="en-US" sz="1600">
                <a:sym typeface="Wingdings" panose="05000000000000000000" pitchFamily="2" charset="2"/>
              </a:rPr>
              <a:t> in the reaction from the give masses.</a:t>
            </a:r>
          </a:p>
          <a:p>
            <a:endParaRPr lang="en-GB" altLang="en-US" sz="1600" b="1" u="sng">
              <a:sym typeface="Wingdings" panose="05000000000000000000" pitchFamily="2" charset="2"/>
            </a:endParaRPr>
          </a:p>
          <a:p>
            <a:pPr algn="ctr"/>
            <a:r>
              <a:rPr lang="en-GB" altLang="en-US" sz="1600">
                <a:sym typeface="Wingdings" panose="05000000000000000000" pitchFamily="2" charset="2"/>
              </a:rPr>
              <a:t>No. of moles = mass / Ar or Mr</a:t>
            </a:r>
          </a:p>
          <a:p>
            <a:pPr algn="ctr"/>
            <a:endParaRPr lang="en-GB" altLang="en-US" sz="1600">
              <a:sym typeface="Wingdings" panose="05000000000000000000" pitchFamily="2" charset="2"/>
            </a:endParaRPr>
          </a:p>
          <a:p>
            <a:pPr algn="ctr"/>
            <a:r>
              <a:rPr lang="en-GB" altLang="en-US" sz="1600">
                <a:sym typeface="Wingdings" panose="05000000000000000000" pitchFamily="2" charset="2"/>
              </a:rPr>
              <a:t>Mg = 4.8 / 24 = </a:t>
            </a:r>
            <a:r>
              <a:rPr lang="en-GB" altLang="en-US" sz="1600" b="1">
                <a:sym typeface="Wingdings" panose="05000000000000000000" pitchFamily="2" charset="2"/>
              </a:rPr>
              <a:t>0.2mol</a:t>
            </a:r>
          </a:p>
          <a:p>
            <a:pPr algn="ctr"/>
            <a:endParaRPr lang="en-GB" altLang="en-US" sz="1600">
              <a:sym typeface="Wingdings" panose="05000000000000000000" pitchFamily="2" charset="2"/>
            </a:endParaRPr>
          </a:p>
          <a:p>
            <a:pPr algn="ctr"/>
            <a:r>
              <a:rPr lang="en-GB" altLang="en-US" sz="1600">
                <a:sym typeface="Wingdings" panose="05000000000000000000" pitchFamily="2" charset="2"/>
              </a:rPr>
              <a:t>HCl = 7.3 / (1 + 35.5) = </a:t>
            </a:r>
            <a:r>
              <a:rPr lang="en-GB" altLang="en-US" sz="1600" b="1">
                <a:sym typeface="Wingdings" panose="05000000000000000000" pitchFamily="2" charset="2"/>
              </a:rPr>
              <a:t>0.2mol</a:t>
            </a:r>
          </a:p>
          <a:p>
            <a:pPr algn="ctr"/>
            <a:endParaRPr lang="en-GB" altLang="en-US" sz="1600">
              <a:sym typeface="Wingdings" panose="05000000000000000000" pitchFamily="2" charset="2"/>
            </a:endParaRPr>
          </a:p>
          <a:p>
            <a:r>
              <a:rPr lang="en-GB" altLang="en-US" sz="1600" b="1" u="sng"/>
              <a:t>Step 3:</a:t>
            </a:r>
            <a:r>
              <a:rPr lang="en-GB" altLang="en-US" sz="1600"/>
              <a:t> What is the mole ratio reacting together in the balanced equation? Use this to work out which is the limiting reactant in this equation.</a:t>
            </a:r>
          </a:p>
          <a:p>
            <a:endParaRPr lang="en-GB" altLang="en-US" sz="1600" b="1" u="sng"/>
          </a:p>
          <a:p>
            <a:pPr algn="ctr"/>
            <a:r>
              <a:rPr lang="en-GB" altLang="en-US" sz="1600"/>
              <a:t>From the balanced equation </a:t>
            </a:r>
            <a:r>
              <a:rPr lang="en-GB" altLang="en-US" sz="1600" b="1"/>
              <a:t>1 mole of Mg </a:t>
            </a:r>
            <a:r>
              <a:rPr lang="en-GB" altLang="en-US" sz="1600"/>
              <a:t>will react with </a:t>
            </a:r>
            <a:r>
              <a:rPr lang="en-GB" altLang="en-US" sz="1600" b="1"/>
              <a:t>2 moles of HCl</a:t>
            </a:r>
            <a:r>
              <a:rPr lang="en-GB" altLang="en-US" sz="1600"/>
              <a:t>.</a:t>
            </a:r>
          </a:p>
          <a:p>
            <a:pPr algn="ctr"/>
            <a:endParaRPr lang="en-GB" altLang="en-US" sz="1600"/>
          </a:p>
          <a:p>
            <a:pPr algn="ctr"/>
            <a:r>
              <a:rPr lang="en-GB" altLang="en-US" sz="1600"/>
              <a:t>Therefore 0.2mol of Mg would need 0.4mol of HCl to react completely.</a:t>
            </a:r>
          </a:p>
          <a:p>
            <a:pPr algn="ctr"/>
            <a:endParaRPr lang="en-GB" altLang="en-US" sz="1600"/>
          </a:p>
          <a:p>
            <a:pPr algn="ctr"/>
            <a:r>
              <a:rPr lang="en-GB" altLang="en-US" sz="1600"/>
              <a:t>HCl is the limiting reactant as there is only 0.2mol of HCl available, not enough to react completely with 0.2mol of Mg.</a:t>
            </a:r>
          </a:p>
        </p:txBody>
      </p:sp>
    </p:spTree>
    <p:extLst>
      <p:ext uri="{BB962C8B-B14F-4D97-AF65-F5344CB8AC3E}">
        <p14:creationId xmlns:p14="http://schemas.microsoft.com/office/powerpoint/2010/main" val="3347496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 calcmode="lin" valueType="num">
                                      <p:cBhvr additive="base">
                                        <p:cTn id="2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anim calcmode="lin" valueType="num">
                                      <p:cBhvr additive="base">
                                        <p:cTn id="2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anim calcmode="lin" valueType="num">
                                      <p:cBhvr additive="base">
                                        <p:cTn id="33"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15" end="15"/>
                                            </p:txEl>
                                          </p:spTgt>
                                        </p:tgtEl>
                                        <p:attrNameLst>
                                          <p:attrName>style.visibility</p:attrName>
                                        </p:attrNameLst>
                                      </p:cBhvr>
                                      <p:to>
                                        <p:strVal val="visible"/>
                                      </p:to>
                                    </p:set>
                                    <p:anim calcmode="lin" valueType="num">
                                      <p:cBhvr additive="base">
                                        <p:cTn id="39"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17" end="17"/>
                                            </p:txEl>
                                          </p:spTgt>
                                        </p:tgtEl>
                                        <p:attrNameLst>
                                          <p:attrName>style.visibility</p:attrName>
                                        </p:attrNameLst>
                                      </p:cBhvr>
                                      <p:to>
                                        <p:strVal val="visible"/>
                                      </p:to>
                                    </p:set>
                                    <p:anim calcmode="lin" valueType="num">
                                      <p:cBhvr additive="base">
                                        <p:cTn id="45"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19" end="19"/>
                                            </p:txEl>
                                          </p:spTgt>
                                        </p:tgtEl>
                                        <p:attrNameLst>
                                          <p:attrName>style.visibility</p:attrName>
                                        </p:attrNameLst>
                                      </p:cBhvr>
                                      <p:to>
                                        <p:strVal val="visible"/>
                                      </p:to>
                                    </p:set>
                                    <p:anim calcmode="lin" valueType="num">
                                      <p:cBhvr additive="base">
                                        <p:cTn id="51" dur="500" fill="hold"/>
                                        <p:tgtEl>
                                          <p:spTgt spid="5">
                                            <p:txEl>
                                              <p:pRg st="19" end="1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5">
                                            <p:txEl>
                                              <p:pRg st="21" end="21"/>
                                            </p:txEl>
                                          </p:spTgt>
                                        </p:tgtEl>
                                        <p:attrNameLst>
                                          <p:attrName>style.visibility</p:attrName>
                                        </p:attrNameLst>
                                      </p:cBhvr>
                                      <p:to>
                                        <p:strVal val="visible"/>
                                      </p:to>
                                    </p:set>
                                    <p:anim calcmode="lin" valueType="num">
                                      <p:cBhvr additive="base">
                                        <p:cTn id="57" dur="500" fill="hold"/>
                                        <p:tgtEl>
                                          <p:spTgt spid="5">
                                            <p:txEl>
                                              <p:pRg st="21" end="2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9FE8E-9880-4EB6-9EBB-A4CCAEF3B5C6}"/>
              </a:ext>
            </a:extLst>
          </p:cNvPr>
          <p:cNvSpPr>
            <a:spLocks noGrp="1"/>
          </p:cNvSpPr>
          <p:nvPr>
            <p:ph type="title"/>
          </p:nvPr>
        </p:nvSpPr>
        <p:spPr/>
        <p:txBody>
          <a:bodyPr/>
          <a:lstStyle/>
          <a:p>
            <a:r>
              <a:rPr lang="en-GB" dirty="0"/>
              <a:t>Molar Volume</a:t>
            </a:r>
          </a:p>
        </p:txBody>
      </p:sp>
      <p:pic>
        <p:nvPicPr>
          <p:cNvPr id="4" name="Content Placeholder 3">
            <a:extLst>
              <a:ext uri="{FF2B5EF4-FFF2-40B4-BE49-F238E27FC236}">
                <a16:creationId xmlns:a16="http://schemas.microsoft.com/office/drawing/2014/main" id="{199FE206-F2C8-42EE-B9E9-FC2753139B56}"/>
              </a:ext>
            </a:extLst>
          </p:cNvPr>
          <p:cNvPicPr>
            <a:picLocks noGrp="1" noChangeAspect="1"/>
          </p:cNvPicPr>
          <p:nvPr>
            <p:ph idx="1"/>
          </p:nvPr>
        </p:nvPicPr>
        <p:blipFill>
          <a:blip r:embed="rId2"/>
          <a:stretch>
            <a:fillRect/>
          </a:stretch>
        </p:blipFill>
        <p:spPr>
          <a:xfrm>
            <a:off x="2907760" y="1960622"/>
            <a:ext cx="6648559" cy="3413235"/>
          </a:xfrm>
          <a:prstGeom prst="rect">
            <a:avLst/>
          </a:prstGeom>
        </p:spPr>
      </p:pic>
      <p:pic>
        <p:nvPicPr>
          <p:cNvPr id="5" name="Picture 4">
            <a:extLst>
              <a:ext uri="{FF2B5EF4-FFF2-40B4-BE49-F238E27FC236}">
                <a16:creationId xmlns:a16="http://schemas.microsoft.com/office/drawing/2014/main" id="{B16A0E24-CE39-4567-96EB-3D3CA832C534}"/>
              </a:ext>
            </a:extLst>
          </p:cNvPr>
          <p:cNvPicPr>
            <a:picLocks noChangeAspect="1"/>
          </p:cNvPicPr>
          <p:nvPr/>
        </p:nvPicPr>
        <p:blipFill>
          <a:blip r:embed="rId3"/>
          <a:stretch>
            <a:fillRect/>
          </a:stretch>
        </p:blipFill>
        <p:spPr>
          <a:xfrm>
            <a:off x="9516116" y="4276578"/>
            <a:ext cx="2419707" cy="2453502"/>
          </a:xfrm>
          <a:prstGeom prst="rect">
            <a:avLst/>
          </a:prstGeom>
        </p:spPr>
      </p:pic>
    </p:spTree>
    <p:extLst>
      <p:ext uri="{BB962C8B-B14F-4D97-AF65-F5344CB8AC3E}">
        <p14:creationId xmlns:p14="http://schemas.microsoft.com/office/powerpoint/2010/main" val="1455041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094D6-C382-4139-88E4-FFC257956EF7}"/>
              </a:ext>
            </a:extLst>
          </p:cNvPr>
          <p:cNvSpPr>
            <a:spLocks noGrp="1"/>
          </p:cNvSpPr>
          <p:nvPr>
            <p:ph type="title"/>
          </p:nvPr>
        </p:nvSpPr>
        <p:spPr/>
        <p:txBody>
          <a:bodyPr/>
          <a:lstStyle/>
          <a:p>
            <a:r>
              <a:rPr lang="en-GB" dirty="0"/>
              <a:t>Gas Volumes When Solids and Solutions are Involved</a:t>
            </a:r>
          </a:p>
        </p:txBody>
      </p:sp>
      <p:sp>
        <p:nvSpPr>
          <p:cNvPr id="3" name="Content Placeholder 2">
            <a:extLst>
              <a:ext uri="{FF2B5EF4-FFF2-40B4-BE49-F238E27FC236}">
                <a16:creationId xmlns:a16="http://schemas.microsoft.com/office/drawing/2014/main" id="{377A34A7-177A-42AC-BC98-587141A7B920}"/>
              </a:ext>
            </a:extLst>
          </p:cNvPr>
          <p:cNvSpPr>
            <a:spLocks noGrp="1"/>
          </p:cNvSpPr>
          <p:nvPr>
            <p:ph idx="1"/>
          </p:nvPr>
        </p:nvSpPr>
        <p:spPr>
          <a:xfrm>
            <a:off x="257908" y="1417638"/>
            <a:ext cx="10972800" cy="5257799"/>
          </a:xfrm>
        </p:spPr>
        <p:txBody>
          <a:bodyPr/>
          <a:lstStyle/>
          <a:p>
            <a:r>
              <a:rPr lang="en-GB" dirty="0"/>
              <a:t>Calculate the volume of hydrogen gas produced when 0.75g of Mg reacts with excess </a:t>
            </a:r>
            <a:r>
              <a:rPr lang="en-GB" dirty="0" err="1"/>
              <a:t>HCl</a:t>
            </a:r>
            <a:r>
              <a:rPr lang="en-GB" dirty="0"/>
              <a:t>.  Assume </a:t>
            </a:r>
            <a:r>
              <a:rPr lang="en-GB" dirty="0" err="1"/>
              <a:t>Vm</a:t>
            </a:r>
            <a:r>
              <a:rPr lang="en-GB" dirty="0"/>
              <a:t> = 23.9mol.l</a:t>
            </a:r>
          </a:p>
          <a:p>
            <a:pPr marL="514350" indent="-514350">
              <a:buFont typeface="+mj-lt"/>
              <a:buAutoNum type="arabicPeriod"/>
            </a:pPr>
            <a:r>
              <a:rPr lang="en-GB" dirty="0"/>
              <a:t>Work out mole ratio from balanced equation                 Mg + 2HCl </a:t>
            </a:r>
            <a:r>
              <a:rPr lang="en-GB" dirty="0">
                <a:sym typeface="Wingdings" panose="05000000000000000000" pitchFamily="2" charset="2"/>
              </a:rPr>
              <a:t> MgCl</a:t>
            </a:r>
            <a:r>
              <a:rPr lang="en-GB" baseline="-25000" dirty="0">
                <a:sym typeface="Wingdings" panose="05000000000000000000" pitchFamily="2" charset="2"/>
              </a:rPr>
              <a:t>2</a:t>
            </a:r>
            <a:r>
              <a:rPr lang="en-GB" dirty="0">
                <a:sym typeface="Wingdings" panose="05000000000000000000" pitchFamily="2" charset="2"/>
              </a:rPr>
              <a:t> + H</a:t>
            </a:r>
            <a:r>
              <a:rPr lang="en-GB" baseline="-25000" dirty="0">
                <a:sym typeface="Wingdings" panose="05000000000000000000" pitchFamily="2" charset="2"/>
              </a:rPr>
              <a:t>2</a:t>
            </a:r>
          </a:p>
          <a:p>
            <a:pPr marL="514350" indent="-514350">
              <a:buFont typeface="+mj-lt"/>
              <a:buAutoNum type="arabicPeriod"/>
            </a:pPr>
            <a:r>
              <a:rPr lang="en-GB" dirty="0">
                <a:sym typeface="Wingdings" panose="05000000000000000000" pitchFamily="2" charset="2"/>
              </a:rPr>
              <a:t>Calculate number of moles of Magnesium reacting –      n = m/GFM – 0.75/24.3 = 0.031 </a:t>
            </a:r>
            <a:r>
              <a:rPr lang="en-GB" dirty="0" err="1">
                <a:sym typeface="Wingdings" panose="05000000000000000000" pitchFamily="2" charset="2"/>
              </a:rPr>
              <a:t>mol</a:t>
            </a:r>
            <a:endParaRPr lang="en-GB" dirty="0">
              <a:sym typeface="Wingdings" panose="05000000000000000000" pitchFamily="2" charset="2"/>
            </a:endParaRPr>
          </a:p>
          <a:p>
            <a:pPr marL="514350" indent="-514350">
              <a:buFont typeface="+mj-lt"/>
              <a:buAutoNum type="arabicPeriod"/>
            </a:pPr>
            <a:r>
              <a:rPr lang="en-GB" dirty="0">
                <a:sym typeface="Wingdings" panose="05000000000000000000" pitchFamily="2" charset="2"/>
              </a:rPr>
              <a:t>Calculate the volume of gas produced from </a:t>
            </a:r>
            <a:r>
              <a:rPr lang="en-GB" dirty="0" err="1">
                <a:sym typeface="Wingdings" panose="05000000000000000000" pitchFamily="2" charset="2"/>
              </a:rPr>
              <a:t>mole:Vm</a:t>
            </a:r>
            <a:r>
              <a:rPr lang="en-GB" dirty="0">
                <a:sym typeface="Wingdings" panose="05000000000000000000" pitchFamily="2" charset="2"/>
              </a:rPr>
              <a:t> ratio – 0.031 x 23.9 = </a:t>
            </a:r>
            <a:r>
              <a:rPr lang="en-GB" b="1" dirty="0">
                <a:sym typeface="Wingdings" panose="05000000000000000000" pitchFamily="2" charset="2"/>
              </a:rPr>
              <a:t>0.74 l</a:t>
            </a:r>
            <a:endParaRPr lang="en-GB" b="1" dirty="0"/>
          </a:p>
        </p:txBody>
      </p:sp>
      <p:pic>
        <p:nvPicPr>
          <p:cNvPr id="4" name="Picture 3">
            <a:extLst>
              <a:ext uri="{FF2B5EF4-FFF2-40B4-BE49-F238E27FC236}">
                <a16:creationId xmlns:a16="http://schemas.microsoft.com/office/drawing/2014/main" id="{91DDDA64-0BB2-438F-890F-11D0D9E75DF8}"/>
              </a:ext>
            </a:extLst>
          </p:cNvPr>
          <p:cNvPicPr>
            <a:picLocks noChangeAspect="1"/>
          </p:cNvPicPr>
          <p:nvPr/>
        </p:nvPicPr>
        <p:blipFill>
          <a:blip r:embed="rId2"/>
          <a:stretch>
            <a:fillRect/>
          </a:stretch>
        </p:blipFill>
        <p:spPr>
          <a:xfrm>
            <a:off x="9677542" y="2560638"/>
            <a:ext cx="2121592" cy="1377815"/>
          </a:xfrm>
          <a:prstGeom prst="rect">
            <a:avLst/>
          </a:prstGeom>
        </p:spPr>
      </p:pic>
    </p:spTree>
    <p:extLst>
      <p:ext uri="{BB962C8B-B14F-4D97-AF65-F5344CB8AC3E}">
        <p14:creationId xmlns:p14="http://schemas.microsoft.com/office/powerpoint/2010/main" val="2994637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09" y="-357555"/>
            <a:ext cx="6401489" cy="1489004"/>
          </a:xfrm>
        </p:spPr>
        <p:txBody>
          <a:bodyPr/>
          <a:lstStyle/>
          <a:p>
            <a:r>
              <a:rPr lang="en-US" dirty="0" smtClean="0"/>
              <a:t>Equilibria – Worksheet 3</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032244098"/>
              </p:ext>
            </p:extLst>
          </p:nvPr>
        </p:nvGraphicFramePr>
        <p:xfrm>
          <a:off x="367183" y="817418"/>
          <a:ext cx="11533872" cy="5825836"/>
        </p:xfrm>
        <a:graphic>
          <a:graphicData uri="http://schemas.openxmlformats.org/drawingml/2006/table">
            <a:tbl>
              <a:tblPr firstRow="1" bandRow="1">
                <a:tableStyleId>{2A488322-F2BA-4B5B-9748-0D474271808F}</a:tableStyleId>
              </a:tblPr>
              <a:tblGrid>
                <a:gridCol w="5375957">
                  <a:extLst>
                    <a:ext uri="{9D8B030D-6E8A-4147-A177-3AD203B41FA5}">
                      <a16:colId xmlns:a16="http://schemas.microsoft.com/office/drawing/2014/main" val="20000"/>
                    </a:ext>
                  </a:extLst>
                </a:gridCol>
                <a:gridCol w="6157915">
                  <a:extLst>
                    <a:ext uri="{9D8B030D-6E8A-4147-A177-3AD203B41FA5}">
                      <a16:colId xmlns:a16="http://schemas.microsoft.com/office/drawing/2014/main" val="20001"/>
                    </a:ext>
                  </a:extLst>
                </a:gridCol>
              </a:tblGrid>
              <a:tr h="575488">
                <a:tc>
                  <a:txBody>
                    <a:bodyPr/>
                    <a:lstStyle/>
                    <a:p>
                      <a:r>
                        <a:rPr lang="en-GB" dirty="0"/>
                        <a:t>Change in</a:t>
                      </a:r>
                      <a:r>
                        <a:rPr lang="en-GB" baseline="0" dirty="0"/>
                        <a:t> reaction</a:t>
                      </a:r>
                      <a:endParaRPr lang="en-GB" dirty="0"/>
                    </a:p>
                  </a:txBody>
                  <a:tcPr/>
                </a:tc>
                <a:tc>
                  <a:txBody>
                    <a:bodyPr/>
                    <a:lstStyle/>
                    <a:p>
                      <a:r>
                        <a:rPr lang="en-GB" dirty="0"/>
                        <a:t>Movement of equilibrium</a:t>
                      </a:r>
                    </a:p>
                  </a:txBody>
                  <a:tcPr/>
                </a:tc>
                <a:extLst>
                  <a:ext uri="{0D108BD9-81ED-4DB2-BD59-A6C34878D82A}">
                    <a16:rowId xmlns:a16="http://schemas.microsoft.com/office/drawing/2014/main" val="10000"/>
                  </a:ext>
                </a:extLst>
              </a:tr>
              <a:tr h="1419013">
                <a:tc>
                  <a:txBody>
                    <a:bodyPr/>
                    <a:lstStyle/>
                    <a:p>
                      <a:r>
                        <a:rPr lang="en-GB" sz="2400" dirty="0"/>
                        <a:t>Concentration</a:t>
                      </a:r>
                    </a:p>
                    <a:p>
                      <a:r>
                        <a:rPr lang="en-GB" sz="2400" dirty="0"/>
                        <a:t>Addition</a:t>
                      </a:r>
                      <a:r>
                        <a:rPr lang="en-GB" sz="2400" baseline="0" dirty="0"/>
                        <a:t> of reactant/removal of product</a:t>
                      </a:r>
                    </a:p>
                    <a:p>
                      <a:r>
                        <a:rPr lang="en-GB" sz="2400" baseline="0" dirty="0"/>
                        <a:t>Addition of product/removal of reactant</a:t>
                      </a:r>
                      <a:endParaRPr lang="en-GB" sz="2400" dirty="0"/>
                    </a:p>
                  </a:txBody>
                  <a:tcPr/>
                </a:tc>
                <a:tc>
                  <a:txBody>
                    <a:bodyPr/>
                    <a:lstStyle/>
                    <a:p>
                      <a:endParaRPr lang="en-GB" sz="2400" dirty="0"/>
                    </a:p>
                    <a:p>
                      <a:r>
                        <a:rPr lang="en-GB" sz="2400" dirty="0"/>
                        <a:t>Shifts right to the product’s side</a:t>
                      </a:r>
                    </a:p>
                    <a:p>
                      <a:r>
                        <a:rPr lang="en-GB" sz="2400" dirty="0"/>
                        <a:t>Shifts left to the reactant’s side</a:t>
                      </a:r>
                    </a:p>
                  </a:txBody>
                  <a:tcPr/>
                </a:tc>
                <a:extLst>
                  <a:ext uri="{0D108BD9-81ED-4DB2-BD59-A6C34878D82A}">
                    <a16:rowId xmlns:a16="http://schemas.microsoft.com/office/drawing/2014/main" val="10001"/>
                  </a:ext>
                </a:extLst>
              </a:tr>
              <a:tr h="1419013">
                <a:tc>
                  <a:txBody>
                    <a:bodyPr/>
                    <a:lstStyle/>
                    <a:p>
                      <a:r>
                        <a:rPr lang="en-GB" sz="2400" dirty="0"/>
                        <a:t>Temperature</a:t>
                      </a:r>
                    </a:p>
                    <a:p>
                      <a:r>
                        <a:rPr lang="en-GB" sz="2400" dirty="0"/>
                        <a:t>Increase</a:t>
                      </a:r>
                    </a:p>
                    <a:p>
                      <a:r>
                        <a:rPr lang="en-GB" sz="2400" dirty="0"/>
                        <a:t>Decrease</a:t>
                      </a:r>
                    </a:p>
                  </a:txBody>
                  <a:tcPr/>
                </a:tc>
                <a:tc>
                  <a:txBody>
                    <a:bodyPr/>
                    <a:lstStyle/>
                    <a:p>
                      <a:endParaRPr lang="en-GB" sz="2400" dirty="0"/>
                    </a:p>
                    <a:p>
                      <a:r>
                        <a:rPr lang="en-GB" sz="2400" dirty="0"/>
                        <a:t>Shifts </a:t>
                      </a:r>
                      <a:r>
                        <a:rPr lang="en-GB" sz="2400" baseline="0" dirty="0"/>
                        <a:t>to favour the endothermic reaction</a:t>
                      </a:r>
                    </a:p>
                    <a:p>
                      <a:r>
                        <a:rPr lang="en-GB" sz="2400" baseline="0" dirty="0"/>
                        <a:t>Shifts to favour the exothermic reaction</a:t>
                      </a:r>
                      <a:endParaRPr lang="en-GB" sz="2400" dirty="0"/>
                    </a:p>
                  </a:txBody>
                  <a:tcPr/>
                </a:tc>
                <a:extLst>
                  <a:ext uri="{0D108BD9-81ED-4DB2-BD59-A6C34878D82A}">
                    <a16:rowId xmlns:a16="http://schemas.microsoft.com/office/drawing/2014/main" val="10002"/>
                  </a:ext>
                </a:extLst>
              </a:tr>
              <a:tr h="1419013">
                <a:tc>
                  <a:txBody>
                    <a:bodyPr/>
                    <a:lstStyle/>
                    <a:p>
                      <a:r>
                        <a:rPr lang="en-GB" sz="2400" dirty="0"/>
                        <a:t>Pressure</a:t>
                      </a:r>
                    </a:p>
                    <a:p>
                      <a:r>
                        <a:rPr lang="en-GB" sz="2400" dirty="0"/>
                        <a:t>Increase</a:t>
                      </a:r>
                    </a:p>
                    <a:p>
                      <a:r>
                        <a:rPr lang="en-GB" sz="2400" dirty="0"/>
                        <a:t>Decrease</a:t>
                      </a:r>
                    </a:p>
                  </a:txBody>
                  <a:tcPr/>
                </a:tc>
                <a:tc>
                  <a:txBody>
                    <a:bodyPr/>
                    <a:lstStyle/>
                    <a:p>
                      <a:endParaRPr lang="en-GB" sz="2400" dirty="0"/>
                    </a:p>
                    <a:p>
                      <a:r>
                        <a:rPr lang="en-GB" sz="2400" dirty="0"/>
                        <a:t>Shifts in</a:t>
                      </a:r>
                      <a:r>
                        <a:rPr lang="en-GB" sz="2400" baseline="0" dirty="0"/>
                        <a:t> direction of less gaseous moles</a:t>
                      </a:r>
                    </a:p>
                    <a:p>
                      <a:r>
                        <a:rPr lang="en-GB" sz="2400" baseline="0" dirty="0"/>
                        <a:t>Shifts in direction of more gaseous moles</a:t>
                      </a:r>
                      <a:endParaRPr lang="en-GB" sz="2400" dirty="0"/>
                    </a:p>
                  </a:txBody>
                  <a:tcPr/>
                </a:tc>
                <a:extLst>
                  <a:ext uri="{0D108BD9-81ED-4DB2-BD59-A6C34878D82A}">
                    <a16:rowId xmlns:a16="http://schemas.microsoft.com/office/drawing/2014/main" val="10003"/>
                  </a:ext>
                </a:extLst>
              </a:tr>
              <a:tr h="993309">
                <a:tc>
                  <a:txBody>
                    <a:bodyPr/>
                    <a:lstStyle/>
                    <a:p>
                      <a:r>
                        <a:rPr lang="en-GB" sz="2400" dirty="0"/>
                        <a:t>Catalyst</a:t>
                      </a:r>
                      <a:endParaRPr lang="en-GB" sz="2400" b="1" dirty="0"/>
                    </a:p>
                  </a:txBody>
                  <a:tcPr/>
                </a:tc>
                <a:tc>
                  <a:txBody>
                    <a:bodyPr/>
                    <a:lstStyle/>
                    <a:p>
                      <a:r>
                        <a:rPr lang="en-GB" sz="2400" dirty="0"/>
                        <a:t>No effect on position, but equilibrium</a:t>
                      </a:r>
                      <a:r>
                        <a:rPr lang="en-GB" sz="2400" baseline="0" dirty="0"/>
                        <a:t> is</a:t>
                      </a:r>
                      <a:r>
                        <a:rPr lang="en-GB" sz="2400" dirty="0"/>
                        <a:t> reached quicker</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8617731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920AE-D57F-40FA-A75A-9DB938642FC0}"/>
              </a:ext>
            </a:extLst>
          </p:cNvPr>
          <p:cNvSpPr>
            <a:spLocks noGrp="1"/>
          </p:cNvSpPr>
          <p:nvPr>
            <p:ph type="title"/>
          </p:nvPr>
        </p:nvSpPr>
        <p:spPr>
          <a:xfrm>
            <a:off x="331763" y="18255"/>
            <a:ext cx="10515600" cy="1325563"/>
          </a:xfrm>
        </p:spPr>
        <p:txBody>
          <a:bodyPr/>
          <a:lstStyle/>
          <a:p>
            <a:r>
              <a:rPr lang="en-GB" dirty="0"/>
              <a:t>Enthalpy of Combustion </a:t>
            </a:r>
          </a:p>
        </p:txBody>
      </p:sp>
      <p:sp>
        <p:nvSpPr>
          <p:cNvPr id="3" name="Content Placeholder 2">
            <a:extLst>
              <a:ext uri="{FF2B5EF4-FFF2-40B4-BE49-F238E27FC236}">
                <a16:creationId xmlns:a16="http://schemas.microsoft.com/office/drawing/2014/main" id="{44232130-9E3F-4009-8F7E-1811F03AF849}"/>
              </a:ext>
            </a:extLst>
          </p:cNvPr>
          <p:cNvSpPr>
            <a:spLocks noGrp="1"/>
          </p:cNvSpPr>
          <p:nvPr>
            <p:ph idx="1"/>
          </p:nvPr>
        </p:nvSpPr>
        <p:spPr>
          <a:xfrm>
            <a:off x="205153" y="1343818"/>
            <a:ext cx="11655083" cy="5253930"/>
          </a:xfrm>
        </p:spPr>
        <p:txBody>
          <a:bodyPr/>
          <a:lstStyle/>
          <a:p>
            <a:r>
              <a:rPr lang="en-GB" dirty="0"/>
              <a:t>Knowing the enthalpy change when a substance burns completely in oxygen is useful for calculating how effective a fuel might be</a:t>
            </a:r>
          </a:p>
          <a:p>
            <a:r>
              <a:rPr lang="en-GB" dirty="0"/>
              <a:t>Enthalpy change given in data booklet is for </a:t>
            </a:r>
            <a:r>
              <a:rPr lang="en-GB" b="1" dirty="0"/>
              <a:t>1 mole </a:t>
            </a:r>
            <a:r>
              <a:rPr lang="en-GB" dirty="0"/>
              <a:t>of a substance burning completely at </a:t>
            </a:r>
            <a:r>
              <a:rPr lang="en-GB" b="1" dirty="0"/>
              <a:t>25°</a:t>
            </a:r>
            <a:r>
              <a:rPr lang="en-GB" dirty="0"/>
              <a:t> and </a:t>
            </a:r>
            <a:r>
              <a:rPr lang="en-GB" b="1" dirty="0"/>
              <a:t>1 atmosphere </a:t>
            </a:r>
            <a:r>
              <a:rPr lang="en-GB" dirty="0"/>
              <a:t>of pressure – </a:t>
            </a:r>
            <a:r>
              <a:rPr lang="en-GB" dirty="0">
                <a:solidFill>
                  <a:srgbClr val="FF0000"/>
                </a:solidFill>
              </a:rPr>
              <a:t>standard enthalpy of combustion </a:t>
            </a:r>
            <a:r>
              <a:rPr lang="en-GB" dirty="0" err="1">
                <a:solidFill>
                  <a:srgbClr val="FF0000"/>
                </a:solidFill>
              </a:rPr>
              <a:t>ΔH</a:t>
            </a:r>
            <a:r>
              <a:rPr lang="en-GB" baseline="-25000" dirty="0" err="1">
                <a:solidFill>
                  <a:srgbClr val="FF0000"/>
                </a:solidFill>
              </a:rPr>
              <a:t>c</a:t>
            </a:r>
            <a:endParaRPr lang="en-GB" baseline="-25000" dirty="0">
              <a:solidFill>
                <a:srgbClr val="FF0000"/>
              </a:solidFill>
            </a:endParaRPr>
          </a:p>
          <a:p>
            <a:r>
              <a:rPr lang="en-GB" dirty="0"/>
              <a:t>Eh = c x m x ΔT</a:t>
            </a:r>
          </a:p>
          <a:p>
            <a:r>
              <a:rPr lang="en-GB" dirty="0"/>
              <a:t>Exothermic reactions will have a negative value</a:t>
            </a:r>
          </a:p>
        </p:txBody>
      </p:sp>
    </p:spTree>
    <p:extLst>
      <p:ext uri="{BB962C8B-B14F-4D97-AF65-F5344CB8AC3E}">
        <p14:creationId xmlns:p14="http://schemas.microsoft.com/office/powerpoint/2010/main" val="2485696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C0C40-B779-4E5D-9E54-E0F479BB6974}"/>
              </a:ext>
            </a:extLst>
          </p:cNvPr>
          <p:cNvSpPr>
            <a:spLocks noGrp="1"/>
          </p:cNvSpPr>
          <p:nvPr>
            <p:ph type="title"/>
          </p:nvPr>
        </p:nvSpPr>
        <p:spPr>
          <a:xfrm>
            <a:off x="219222" y="18255"/>
            <a:ext cx="10515600" cy="1325563"/>
          </a:xfrm>
        </p:spPr>
        <p:txBody>
          <a:bodyPr/>
          <a:lstStyle/>
          <a:p>
            <a:r>
              <a:rPr lang="en-GB" dirty="0"/>
              <a:t>Enthalpy of </a:t>
            </a:r>
            <a:r>
              <a:rPr lang="en-GB" dirty="0" smtClean="0"/>
              <a:t> Combustion Reactions</a:t>
            </a:r>
            <a:endParaRPr lang="en-GB" dirty="0"/>
          </a:p>
        </p:txBody>
      </p:sp>
      <p:sp>
        <p:nvSpPr>
          <p:cNvPr id="3" name="Content Placeholder 2">
            <a:extLst>
              <a:ext uri="{FF2B5EF4-FFF2-40B4-BE49-F238E27FC236}">
                <a16:creationId xmlns:a16="http://schemas.microsoft.com/office/drawing/2014/main" id="{E66A55BE-2366-45FD-9D98-9680D424114F}"/>
              </a:ext>
            </a:extLst>
          </p:cNvPr>
          <p:cNvSpPr>
            <a:spLocks noGrp="1"/>
          </p:cNvSpPr>
          <p:nvPr>
            <p:ph idx="1"/>
          </p:nvPr>
        </p:nvSpPr>
        <p:spPr>
          <a:xfrm>
            <a:off x="219221" y="1253331"/>
            <a:ext cx="11541370" cy="5302214"/>
          </a:xfrm>
        </p:spPr>
        <p:txBody>
          <a:bodyPr/>
          <a:lstStyle/>
          <a:p>
            <a:pPr marL="0" indent="0">
              <a:buNone/>
            </a:pPr>
            <a:r>
              <a:rPr lang="en-GB" dirty="0"/>
              <a:t>50 cm3 of 1 mol/l HCl was mixed with the same volume and concentration of NaOH. The temperature rise was 6.3°C – what was the enthalpy change when 1 mole of water is produced?</a:t>
            </a:r>
          </a:p>
          <a:p>
            <a:pPr marL="514350" indent="-514350">
              <a:buFont typeface="+mj-lt"/>
              <a:buAutoNum type="arabicPeriod"/>
            </a:pPr>
            <a:r>
              <a:rPr lang="en-GB" dirty="0"/>
              <a:t>Work out the energy transferred to the water: m = 50 + 50 = 100 cm</a:t>
            </a:r>
            <a:r>
              <a:rPr lang="en-GB" baseline="30000" dirty="0"/>
              <a:t>3</a:t>
            </a:r>
            <a:r>
              <a:rPr lang="en-GB" dirty="0"/>
              <a:t> = 100g = 0.1 kg.	E</a:t>
            </a:r>
            <a:r>
              <a:rPr lang="en-GB" baseline="-25000" dirty="0"/>
              <a:t>h</a:t>
            </a:r>
            <a:r>
              <a:rPr lang="en-GB" dirty="0"/>
              <a:t> = c x m x ΔT = 4.18 x 0.1 x 6.3 = </a:t>
            </a:r>
            <a:r>
              <a:rPr lang="en-GB" b="1" dirty="0"/>
              <a:t>2.63 </a:t>
            </a:r>
            <a:r>
              <a:rPr lang="en-GB" b="1" dirty="0" err="1"/>
              <a:t>kj</a:t>
            </a:r>
            <a:endParaRPr lang="en-GB" b="1" dirty="0"/>
          </a:p>
          <a:p>
            <a:pPr marL="514350" indent="-514350">
              <a:buFont typeface="+mj-lt"/>
              <a:buAutoNum type="arabicPeriod"/>
            </a:pPr>
            <a:r>
              <a:rPr lang="en-GB" dirty="0"/>
              <a:t>Calculate the number of moles of acid (or alkali) used: moles = concentration x volume = 1 x 0.05 = 0.05 mol – we know from the balanced equation that everything is at a 1:1:1 ratio so </a:t>
            </a:r>
            <a:r>
              <a:rPr lang="en-GB" b="1" dirty="0"/>
              <a:t>0.05</a:t>
            </a:r>
            <a:r>
              <a:rPr lang="en-GB" dirty="0"/>
              <a:t> moles of water is formed</a:t>
            </a:r>
          </a:p>
          <a:p>
            <a:pPr marL="514350" indent="-514350">
              <a:buFont typeface="+mj-lt"/>
              <a:buAutoNum type="arabicPeriod"/>
            </a:pPr>
            <a:r>
              <a:rPr lang="en-GB" dirty="0"/>
              <a:t>Work out the energy transferred when I mole of water is formed: When 0.05 moles of water is made, 2.63 </a:t>
            </a:r>
            <a:r>
              <a:rPr lang="en-GB" dirty="0" err="1"/>
              <a:t>kj</a:t>
            </a:r>
            <a:r>
              <a:rPr lang="en-GB" dirty="0"/>
              <a:t> of energy is released so when 1 mole is formed the enthalpy change is 2.63/0.05 = </a:t>
            </a:r>
            <a:r>
              <a:rPr lang="en-GB" b="1" dirty="0"/>
              <a:t>-</a:t>
            </a:r>
            <a:r>
              <a:rPr lang="en-GB" b="1" dirty="0">
                <a:solidFill>
                  <a:srgbClr val="FF0000"/>
                </a:solidFill>
              </a:rPr>
              <a:t> 52.7 </a:t>
            </a:r>
            <a:r>
              <a:rPr lang="en-GB" b="1" dirty="0" err="1">
                <a:solidFill>
                  <a:srgbClr val="FF0000"/>
                </a:solidFill>
              </a:rPr>
              <a:t>kj</a:t>
            </a:r>
            <a:r>
              <a:rPr lang="en-GB" b="1" dirty="0">
                <a:solidFill>
                  <a:srgbClr val="FF0000"/>
                </a:solidFill>
              </a:rPr>
              <a:t>/mol/l</a:t>
            </a:r>
          </a:p>
        </p:txBody>
      </p:sp>
    </p:spTree>
    <p:extLst>
      <p:ext uri="{BB962C8B-B14F-4D97-AF65-F5344CB8AC3E}">
        <p14:creationId xmlns:p14="http://schemas.microsoft.com/office/powerpoint/2010/main" val="416576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0878B-83D6-4320-9B15-943798D868EB}"/>
              </a:ext>
            </a:extLst>
          </p:cNvPr>
          <p:cNvSpPr>
            <a:spLocks noGrp="1"/>
          </p:cNvSpPr>
          <p:nvPr>
            <p:ph type="title"/>
          </p:nvPr>
        </p:nvSpPr>
        <p:spPr>
          <a:xfrm>
            <a:off x="0" y="-267286"/>
            <a:ext cx="10515600" cy="1325563"/>
          </a:xfrm>
        </p:spPr>
        <p:txBody>
          <a:bodyPr/>
          <a:lstStyle/>
          <a:p>
            <a:r>
              <a:rPr lang="en-GB" dirty="0"/>
              <a:t>Estimating Enthalpy Changes </a:t>
            </a:r>
          </a:p>
        </p:txBody>
      </p:sp>
      <p:sp>
        <p:nvSpPr>
          <p:cNvPr id="3" name="Content Placeholder 2">
            <a:extLst>
              <a:ext uri="{FF2B5EF4-FFF2-40B4-BE49-F238E27FC236}">
                <a16:creationId xmlns:a16="http://schemas.microsoft.com/office/drawing/2014/main" id="{DFEBA615-A764-4382-BF07-1D2511CDCF6F}"/>
              </a:ext>
            </a:extLst>
          </p:cNvPr>
          <p:cNvSpPr>
            <a:spLocks noGrp="1"/>
          </p:cNvSpPr>
          <p:nvPr>
            <p:ph idx="1"/>
          </p:nvPr>
        </p:nvSpPr>
        <p:spPr>
          <a:xfrm>
            <a:off x="0" y="778839"/>
            <a:ext cx="11690252" cy="5748569"/>
          </a:xfrm>
        </p:spPr>
        <p:txBody>
          <a:bodyPr/>
          <a:lstStyle/>
          <a:p>
            <a:r>
              <a:rPr lang="en-GB" dirty="0"/>
              <a:t>Can use bond enthalpies to estimate enthalpy changes for different reactions</a:t>
            </a:r>
          </a:p>
          <a:p>
            <a:r>
              <a:rPr lang="en-GB" dirty="0"/>
              <a:t>Enthalpy of a reaction is the difference between the energy needed to break bonds and the energy released when bonds are made</a:t>
            </a:r>
          </a:p>
          <a:p>
            <a:r>
              <a:rPr lang="en-GB" dirty="0"/>
              <a:t>For example, when a fuel burns the energy produced when the bonds are made is greater than the energy needed to break the bonds between the reactants</a:t>
            </a:r>
          </a:p>
          <a:p>
            <a:r>
              <a:rPr lang="en-GB" dirty="0"/>
              <a:t>EX: Burning Hydrogen in Oxygen</a:t>
            </a:r>
          </a:p>
          <a:p>
            <a:pPr marL="0" indent="0">
              <a:buNone/>
            </a:pPr>
            <a:r>
              <a:rPr lang="en-GB" dirty="0"/>
              <a:t>	Bond Breaking	Bond Making</a:t>
            </a:r>
          </a:p>
          <a:p>
            <a:pPr marL="0" indent="0">
              <a:buNone/>
            </a:pPr>
            <a:r>
              <a:rPr lang="en-GB" dirty="0"/>
              <a:t>                   H-H + ½ O=O </a:t>
            </a:r>
            <a:r>
              <a:rPr lang="en-GB" dirty="0">
                <a:sym typeface="Wingdings" panose="05000000000000000000" pitchFamily="2" charset="2"/>
              </a:rPr>
              <a:t> H-O-H</a:t>
            </a:r>
          </a:p>
          <a:p>
            <a:pPr marL="0" indent="0">
              <a:buNone/>
            </a:pPr>
            <a:r>
              <a:rPr lang="en-GB" dirty="0">
                <a:sym typeface="Wingdings" panose="05000000000000000000" pitchFamily="2" charset="2"/>
              </a:rPr>
              <a:t>	       436 + ½ (498)  2 (-463)</a:t>
            </a:r>
          </a:p>
          <a:p>
            <a:pPr marL="0" indent="0">
              <a:buNone/>
            </a:pPr>
            <a:r>
              <a:rPr lang="en-GB" dirty="0">
                <a:sym typeface="Wingdings" panose="05000000000000000000" pitchFamily="2" charset="2"/>
              </a:rPr>
              <a:t>ΔH = 436 + 249 + (-926)</a:t>
            </a:r>
          </a:p>
          <a:p>
            <a:pPr marL="0" indent="0">
              <a:buNone/>
            </a:pPr>
            <a:r>
              <a:rPr lang="en-GB" dirty="0">
                <a:sym typeface="Wingdings" panose="05000000000000000000" pitchFamily="2" charset="2"/>
              </a:rPr>
              <a:t>      = </a:t>
            </a:r>
            <a:r>
              <a:rPr lang="en-GB" b="1" dirty="0">
                <a:sym typeface="Wingdings" panose="05000000000000000000" pitchFamily="2" charset="2"/>
              </a:rPr>
              <a:t>-241 </a:t>
            </a:r>
            <a:r>
              <a:rPr lang="en-GB" b="1" dirty="0" err="1">
                <a:sym typeface="Wingdings" panose="05000000000000000000" pitchFamily="2" charset="2"/>
              </a:rPr>
              <a:t>kj</a:t>
            </a:r>
            <a:r>
              <a:rPr lang="en-GB" b="1" dirty="0">
                <a:sym typeface="Wingdings" panose="05000000000000000000" pitchFamily="2" charset="2"/>
              </a:rPr>
              <a:t>/mol/l</a:t>
            </a:r>
          </a:p>
        </p:txBody>
      </p:sp>
      <p:sp>
        <p:nvSpPr>
          <p:cNvPr id="4" name="TextBox 3">
            <a:extLst>
              <a:ext uri="{FF2B5EF4-FFF2-40B4-BE49-F238E27FC236}">
                <a16:creationId xmlns:a16="http://schemas.microsoft.com/office/drawing/2014/main" id="{D99583A4-AE04-46A2-B4D6-55669E9E8ED5}"/>
              </a:ext>
            </a:extLst>
          </p:cNvPr>
          <p:cNvSpPr txBox="1"/>
          <p:nvPr/>
        </p:nvSpPr>
        <p:spPr>
          <a:xfrm>
            <a:off x="7122941" y="3269779"/>
            <a:ext cx="3877993" cy="31700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alibri" panose="020F0502020204030204"/>
                <a:ea typeface="+mn-ea"/>
                <a:cs typeface="+mn-cs"/>
              </a:rPr>
              <a:t>Bond Enthalpies (</a:t>
            </a:r>
            <a:r>
              <a:rPr kumimoji="0" lang="en-GB" sz="2800" b="0" i="0" u="sng" strike="noStrike" kern="1200" cap="none" spc="0" normalizeH="0" baseline="0" noProof="0" dirty="0" err="1">
                <a:ln>
                  <a:noFill/>
                </a:ln>
                <a:solidFill>
                  <a:prstClr val="black"/>
                </a:solidFill>
                <a:effectLst/>
                <a:uLnTx/>
                <a:uFillTx/>
                <a:latin typeface="Calibri" panose="020F0502020204030204"/>
                <a:ea typeface="+mn-ea"/>
                <a:cs typeface="+mn-cs"/>
              </a:rPr>
              <a:t>kj</a:t>
            </a:r>
            <a:r>
              <a:rPr kumimoji="0" lang="en-GB" sz="2800" b="0" i="0" u="sng" strike="noStrike" kern="1200" cap="none" spc="0" normalizeH="0" baseline="0" noProof="0" dirty="0">
                <a:ln>
                  <a:noFill/>
                </a:ln>
                <a:solidFill>
                  <a:prstClr val="black"/>
                </a:solidFill>
                <a:effectLst/>
                <a:uLnTx/>
                <a:uFillTx/>
                <a:latin typeface="Calibri" panose="020F0502020204030204"/>
                <a:ea typeface="+mn-ea"/>
                <a:cs typeface="+mn-cs"/>
              </a:rPr>
              <a:t>/mol/l)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C-H = 412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C-O = 360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O-H = 463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O=O = 498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C=O = 743</a:t>
            </a:r>
          </a:p>
        </p:txBody>
      </p:sp>
    </p:spTree>
    <p:extLst>
      <p:ext uri="{BB962C8B-B14F-4D97-AF65-F5344CB8AC3E}">
        <p14:creationId xmlns:p14="http://schemas.microsoft.com/office/powerpoint/2010/main" val="1402108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
            <a:ext cx="9144000" cy="6007291"/>
          </a:xfrm>
        </p:spPr>
        <p:txBody>
          <a:bodyPr>
            <a:normAutofit/>
          </a:bodyPr>
          <a:lstStyle/>
          <a:p>
            <a:pPr marL="109728" indent="0">
              <a:buNone/>
            </a:pPr>
            <a:r>
              <a:rPr lang="en-GB" sz="2400" dirty="0">
                <a:solidFill>
                  <a:srgbClr val="0070C0"/>
                </a:solidFill>
                <a:latin typeface="Maiandra GD" pitchFamily="34" charset="0"/>
              </a:rPr>
              <a:t>Overall Energy Change = Energy needed    -    Energy given out</a:t>
            </a:r>
          </a:p>
          <a:p>
            <a:pPr marL="109728" indent="0">
              <a:buNone/>
            </a:pPr>
            <a:r>
              <a:rPr lang="en-GB" sz="2400" dirty="0">
                <a:solidFill>
                  <a:srgbClr val="0070C0"/>
                </a:solidFill>
                <a:latin typeface="Maiandra GD" pitchFamily="34" charset="0"/>
              </a:rPr>
              <a:t>				to break bonds	when bonds form</a:t>
            </a:r>
          </a:p>
          <a:p>
            <a:pPr marL="109728" indent="0">
              <a:buNone/>
            </a:pPr>
            <a:endParaRPr lang="en-GB" sz="2400" dirty="0">
              <a:solidFill>
                <a:srgbClr val="0070C0"/>
              </a:solidFill>
              <a:latin typeface="Maiandra GD" pitchFamily="34" charset="0"/>
            </a:endParaRPr>
          </a:p>
          <a:p>
            <a:pPr marL="109728" indent="0">
              <a:buNone/>
            </a:pPr>
            <a:endParaRPr lang="en-GB" sz="2400" dirty="0">
              <a:solidFill>
                <a:srgbClr val="0070C0"/>
              </a:solidFill>
              <a:latin typeface="Maiandra GD" pitchFamily="34" charset="0"/>
            </a:endParaRPr>
          </a:p>
          <a:p>
            <a:pPr marL="109728" indent="0">
              <a:buNone/>
            </a:pPr>
            <a:r>
              <a:rPr lang="en-GB" sz="2400" dirty="0">
                <a:solidFill>
                  <a:srgbClr val="0070C0"/>
                </a:solidFill>
                <a:latin typeface="Maiandra GD" pitchFamily="34" charset="0"/>
              </a:rPr>
              <a:t>If the energy needed to break the bonds is higher, then the overall energy change is </a:t>
            </a:r>
            <a:r>
              <a:rPr lang="en-GB" sz="2400" b="1" dirty="0">
                <a:solidFill>
                  <a:srgbClr val="FF0000"/>
                </a:solidFill>
                <a:latin typeface="Maiandra GD" pitchFamily="34" charset="0"/>
              </a:rPr>
              <a:t>positive</a:t>
            </a:r>
            <a:r>
              <a:rPr lang="en-GB" sz="2400" dirty="0">
                <a:solidFill>
                  <a:srgbClr val="0070C0"/>
                </a:solidFill>
                <a:latin typeface="Maiandra GD" pitchFamily="34" charset="0"/>
              </a:rPr>
              <a:t>. More energy is taken in than released therefore the reaction is </a:t>
            </a:r>
            <a:r>
              <a:rPr lang="en-GB" sz="2400" b="1" dirty="0">
                <a:solidFill>
                  <a:srgbClr val="FF0000"/>
                </a:solidFill>
                <a:latin typeface="Maiandra GD" pitchFamily="34" charset="0"/>
              </a:rPr>
              <a:t>Endothermic</a:t>
            </a:r>
          </a:p>
          <a:p>
            <a:pPr marL="109728" indent="0">
              <a:buNone/>
            </a:pPr>
            <a:endParaRPr lang="en-GB" sz="2400" b="1" dirty="0">
              <a:solidFill>
                <a:srgbClr val="0070C0"/>
              </a:solidFill>
              <a:latin typeface="Maiandra GD" pitchFamily="34" charset="0"/>
            </a:endParaRPr>
          </a:p>
          <a:p>
            <a:pPr marL="109728" indent="0">
              <a:buNone/>
            </a:pPr>
            <a:r>
              <a:rPr lang="en-GB" sz="2400" dirty="0">
                <a:solidFill>
                  <a:srgbClr val="0070C0"/>
                </a:solidFill>
                <a:latin typeface="Maiandra GD" pitchFamily="34" charset="0"/>
              </a:rPr>
              <a:t>If the energy given out during bond formation is higher, then the overall energy change is </a:t>
            </a:r>
            <a:r>
              <a:rPr lang="en-GB" sz="2400" b="1" dirty="0">
                <a:solidFill>
                  <a:srgbClr val="00B050"/>
                </a:solidFill>
                <a:latin typeface="Maiandra GD" pitchFamily="34" charset="0"/>
              </a:rPr>
              <a:t>negative</a:t>
            </a:r>
            <a:r>
              <a:rPr lang="en-GB" sz="2400" dirty="0">
                <a:solidFill>
                  <a:srgbClr val="0070C0"/>
                </a:solidFill>
                <a:latin typeface="Maiandra GD" pitchFamily="34" charset="0"/>
              </a:rPr>
              <a:t>. More energy is released than taken in therefore the reaction is </a:t>
            </a:r>
            <a:r>
              <a:rPr lang="en-GB" sz="2400" b="1" dirty="0">
                <a:solidFill>
                  <a:srgbClr val="00B050"/>
                </a:solidFill>
                <a:latin typeface="Maiandra GD" pitchFamily="34" charset="0"/>
              </a:rPr>
              <a:t>Exothermic</a:t>
            </a:r>
            <a:endParaRPr lang="en-GB" sz="2400" dirty="0">
              <a:solidFill>
                <a:srgbClr val="00B050"/>
              </a:solidFill>
              <a:latin typeface="Maiandra GD" pitchFamily="34" charset="0"/>
            </a:endParaRPr>
          </a:p>
        </p:txBody>
      </p:sp>
    </p:spTree>
    <p:extLst>
      <p:ext uri="{BB962C8B-B14F-4D97-AF65-F5344CB8AC3E}">
        <p14:creationId xmlns:p14="http://schemas.microsoft.com/office/powerpoint/2010/main" val="80581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64390" y="2353588"/>
            <a:ext cx="8229600" cy="931397"/>
          </a:xfrm>
        </p:spPr>
        <p:txBody>
          <a:bodyPr>
            <a:normAutofit/>
          </a:bodyPr>
          <a:lstStyle/>
          <a:p>
            <a:pPr marL="109728" indent="0">
              <a:buNone/>
            </a:pPr>
            <a:r>
              <a:rPr lang="en-GB" sz="3600" dirty="0">
                <a:solidFill>
                  <a:srgbClr val="0070C0"/>
                </a:solidFill>
                <a:latin typeface="Maiandra GD" pitchFamily="34" charset="0"/>
              </a:rPr>
              <a:t>2H</a:t>
            </a:r>
            <a:r>
              <a:rPr lang="en-GB" sz="3600" baseline="-25000" dirty="0">
                <a:solidFill>
                  <a:srgbClr val="0070C0"/>
                </a:solidFill>
                <a:latin typeface="Maiandra GD" pitchFamily="34" charset="0"/>
              </a:rPr>
              <a:t>2</a:t>
            </a:r>
            <a:r>
              <a:rPr lang="en-GB" sz="3600" dirty="0">
                <a:solidFill>
                  <a:srgbClr val="0070C0"/>
                </a:solidFill>
                <a:latin typeface="Maiandra GD" pitchFamily="34" charset="0"/>
              </a:rPr>
              <a:t>        +      O</a:t>
            </a:r>
            <a:r>
              <a:rPr lang="en-GB" sz="3600" baseline="-25000" dirty="0">
                <a:solidFill>
                  <a:srgbClr val="0070C0"/>
                </a:solidFill>
                <a:latin typeface="Maiandra GD" pitchFamily="34" charset="0"/>
              </a:rPr>
              <a:t>2</a:t>
            </a:r>
            <a:r>
              <a:rPr lang="en-GB" sz="3600" dirty="0">
                <a:solidFill>
                  <a:srgbClr val="0070C0"/>
                </a:solidFill>
                <a:latin typeface="Maiandra GD" pitchFamily="34" charset="0"/>
              </a:rPr>
              <a:t>		          2H</a:t>
            </a:r>
            <a:r>
              <a:rPr lang="en-GB" sz="3600" baseline="-25000" dirty="0">
                <a:solidFill>
                  <a:srgbClr val="0070C0"/>
                </a:solidFill>
                <a:latin typeface="Maiandra GD" pitchFamily="34" charset="0"/>
              </a:rPr>
              <a:t>2</a:t>
            </a:r>
            <a:r>
              <a:rPr lang="en-GB" sz="3600" dirty="0">
                <a:solidFill>
                  <a:srgbClr val="0070C0"/>
                </a:solidFill>
                <a:latin typeface="Maiandra GD" pitchFamily="34" charset="0"/>
              </a:rPr>
              <a:t>O</a:t>
            </a:r>
          </a:p>
        </p:txBody>
      </p:sp>
      <p:sp>
        <p:nvSpPr>
          <p:cNvPr id="16" name="Right Arrow 15"/>
          <p:cNvSpPr/>
          <p:nvPr/>
        </p:nvSpPr>
        <p:spPr>
          <a:xfrm>
            <a:off x="6586108" y="2492897"/>
            <a:ext cx="864096" cy="257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3009253" y="42733"/>
            <a:ext cx="5688632" cy="1945832"/>
            <a:chOff x="251520" y="188640"/>
            <a:chExt cx="7848872" cy="2912155"/>
          </a:xfrm>
        </p:grpSpPr>
        <p:sp>
          <p:nvSpPr>
            <p:cNvPr id="7" name="Oval 6"/>
            <p:cNvSpPr/>
            <p:nvPr/>
          </p:nvSpPr>
          <p:spPr>
            <a:xfrm>
              <a:off x="3551151" y="1205506"/>
              <a:ext cx="936104" cy="8640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a:t>
              </a:r>
            </a:p>
          </p:txBody>
        </p:sp>
        <p:sp>
          <p:nvSpPr>
            <p:cNvPr id="9" name="Right Arrow 8"/>
            <p:cNvSpPr/>
            <p:nvPr/>
          </p:nvSpPr>
          <p:spPr>
            <a:xfrm>
              <a:off x="4716016" y="1412776"/>
              <a:ext cx="864096" cy="257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6444208" y="188640"/>
              <a:ext cx="936104" cy="8640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a:t>
              </a:r>
            </a:p>
          </p:txBody>
        </p:sp>
        <p:sp>
          <p:nvSpPr>
            <p:cNvPr id="11" name="Oval 10"/>
            <p:cNvSpPr/>
            <p:nvPr/>
          </p:nvSpPr>
          <p:spPr>
            <a:xfrm>
              <a:off x="7164288" y="704403"/>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12" name="Oval 11"/>
            <p:cNvSpPr/>
            <p:nvPr/>
          </p:nvSpPr>
          <p:spPr>
            <a:xfrm>
              <a:off x="5724128" y="652487"/>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13" name="Oval 12"/>
            <p:cNvSpPr/>
            <p:nvPr/>
          </p:nvSpPr>
          <p:spPr>
            <a:xfrm>
              <a:off x="6344580" y="1670625"/>
              <a:ext cx="936104" cy="8640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a:t>
              </a:r>
            </a:p>
          </p:txBody>
        </p:sp>
        <p:sp>
          <p:nvSpPr>
            <p:cNvPr id="14" name="Oval 13"/>
            <p:cNvSpPr/>
            <p:nvPr/>
          </p:nvSpPr>
          <p:spPr>
            <a:xfrm>
              <a:off x="7064660" y="2186388"/>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15" name="Oval 14"/>
            <p:cNvSpPr/>
            <p:nvPr/>
          </p:nvSpPr>
          <p:spPr>
            <a:xfrm>
              <a:off x="5624500" y="2134472"/>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19" name="Oval 18"/>
            <p:cNvSpPr/>
            <p:nvPr/>
          </p:nvSpPr>
          <p:spPr>
            <a:xfrm>
              <a:off x="1187624" y="1234844"/>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20" name="Oval 19"/>
            <p:cNvSpPr/>
            <p:nvPr/>
          </p:nvSpPr>
          <p:spPr>
            <a:xfrm>
              <a:off x="2627784" y="1201773"/>
              <a:ext cx="936104" cy="8640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a:t>
              </a:r>
            </a:p>
          </p:txBody>
        </p:sp>
        <p:sp>
          <p:nvSpPr>
            <p:cNvPr id="21" name="Oval 20"/>
            <p:cNvSpPr/>
            <p:nvPr/>
          </p:nvSpPr>
          <p:spPr>
            <a:xfrm>
              <a:off x="251520" y="1234844"/>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22" name="Oval 21"/>
            <p:cNvSpPr/>
            <p:nvPr/>
          </p:nvSpPr>
          <p:spPr>
            <a:xfrm>
              <a:off x="1187624" y="2236699"/>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23" name="Oval 22"/>
            <p:cNvSpPr/>
            <p:nvPr/>
          </p:nvSpPr>
          <p:spPr>
            <a:xfrm>
              <a:off x="251520" y="2236699"/>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grpSp>
    </p:spTree>
    <p:extLst>
      <p:ext uri="{BB962C8B-B14F-4D97-AF65-F5344CB8AC3E}">
        <p14:creationId xmlns:p14="http://schemas.microsoft.com/office/powerpoint/2010/main" val="3823964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64390" y="2353588"/>
            <a:ext cx="8229600" cy="931397"/>
          </a:xfrm>
        </p:spPr>
        <p:txBody>
          <a:bodyPr>
            <a:normAutofit/>
          </a:bodyPr>
          <a:lstStyle/>
          <a:p>
            <a:pPr marL="109728" indent="0">
              <a:buNone/>
            </a:pPr>
            <a:r>
              <a:rPr lang="en-GB" sz="3600" dirty="0">
                <a:solidFill>
                  <a:srgbClr val="0070C0"/>
                </a:solidFill>
                <a:latin typeface="Maiandra GD" pitchFamily="34" charset="0"/>
              </a:rPr>
              <a:t>2H</a:t>
            </a:r>
            <a:r>
              <a:rPr lang="en-GB" sz="3600" baseline="-25000" dirty="0">
                <a:solidFill>
                  <a:srgbClr val="0070C0"/>
                </a:solidFill>
                <a:latin typeface="Maiandra GD" pitchFamily="34" charset="0"/>
              </a:rPr>
              <a:t>2</a:t>
            </a:r>
            <a:r>
              <a:rPr lang="en-GB" sz="3600" dirty="0">
                <a:solidFill>
                  <a:srgbClr val="0070C0"/>
                </a:solidFill>
                <a:latin typeface="Maiandra GD" pitchFamily="34" charset="0"/>
              </a:rPr>
              <a:t>        +      O</a:t>
            </a:r>
            <a:r>
              <a:rPr lang="en-GB" sz="3600" baseline="-25000" dirty="0">
                <a:solidFill>
                  <a:srgbClr val="0070C0"/>
                </a:solidFill>
                <a:latin typeface="Maiandra GD" pitchFamily="34" charset="0"/>
              </a:rPr>
              <a:t>2</a:t>
            </a:r>
            <a:r>
              <a:rPr lang="en-GB" sz="3600" dirty="0">
                <a:solidFill>
                  <a:srgbClr val="0070C0"/>
                </a:solidFill>
                <a:latin typeface="Maiandra GD" pitchFamily="34" charset="0"/>
              </a:rPr>
              <a:t>		          2H</a:t>
            </a:r>
            <a:r>
              <a:rPr lang="en-GB" sz="3600" baseline="-25000" dirty="0">
                <a:solidFill>
                  <a:srgbClr val="0070C0"/>
                </a:solidFill>
                <a:latin typeface="Maiandra GD" pitchFamily="34" charset="0"/>
              </a:rPr>
              <a:t>2</a:t>
            </a:r>
            <a:r>
              <a:rPr lang="en-GB" sz="3600" dirty="0">
                <a:solidFill>
                  <a:srgbClr val="0070C0"/>
                </a:solidFill>
                <a:latin typeface="Maiandra GD" pitchFamily="34" charset="0"/>
              </a:rPr>
              <a:t>O</a:t>
            </a:r>
          </a:p>
        </p:txBody>
      </p:sp>
      <p:sp>
        <p:nvSpPr>
          <p:cNvPr id="16" name="Right Arrow 15"/>
          <p:cNvSpPr/>
          <p:nvPr/>
        </p:nvSpPr>
        <p:spPr>
          <a:xfrm>
            <a:off x="6586108" y="2492897"/>
            <a:ext cx="864096" cy="257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3009253" y="42733"/>
            <a:ext cx="5688632" cy="1945832"/>
            <a:chOff x="251520" y="188640"/>
            <a:chExt cx="7848872" cy="2912155"/>
          </a:xfrm>
        </p:grpSpPr>
        <p:sp>
          <p:nvSpPr>
            <p:cNvPr id="7" name="Oval 6"/>
            <p:cNvSpPr/>
            <p:nvPr/>
          </p:nvSpPr>
          <p:spPr>
            <a:xfrm>
              <a:off x="3551151" y="1205506"/>
              <a:ext cx="936104" cy="8640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a:t>
              </a:r>
            </a:p>
          </p:txBody>
        </p:sp>
        <p:sp>
          <p:nvSpPr>
            <p:cNvPr id="9" name="Right Arrow 8"/>
            <p:cNvSpPr/>
            <p:nvPr/>
          </p:nvSpPr>
          <p:spPr>
            <a:xfrm>
              <a:off x="4716016" y="1412776"/>
              <a:ext cx="864096" cy="257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6444208" y="188640"/>
              <a:ext cx="936104" cy="8640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a:t>
              </a:r>
            </a:p>
          </p:txBody>
        </p:sp>
        <p:sp>
          <p:nvSpPr>
            <p:cNvPr id="11" name="Oval 10"/>
            <p:cNvSpPr/>
            <p:nvPr/>
          </p:nvSpPr>
          <p:spPr>
            <a:xfrm>
              <a:off x="7164288" y="704403"/>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12" name="Oval 11"/>
            <p:cNvSpPr/>
            <p:nvPr/>
          </p:nvSpPr>
          <p:spPr>
            <a:xfrm>
              <a:off x="5724128" y="652487"/>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13" name="Oval 12"/>
            <p:cNvSpPr/>
            <p:nvPr/>
          </p:nvSpPr>
          <p:spPr>
            <a:xfrm>
              <a:off x="6344580" y="1670625"/>
              <a:ext cx="936104" cy="8640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a:t>
              </a:r>
            </a:p>
          </p:txBody>
        </p:sp>
        <p:sp>
          <p:nvSpPr>
            <p:cNvPr id="14" name="Oval 13"/>
            <p:cNvSpPr/>
            <p:nvPr/>
          </p:nvSpPr>
          <p:spPr>
            <a:xfrm>
              <a:off x="7064660" y="2186388"/>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15" name="Oval 14"/>
            <p:cNvSpPr/>
            <p:nvPr/>
          </p:nvSpPr>
          <p:spPr>
            <a:xfrm>
              <a:off x="5624500" y="2134472"/>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19" name="Oval 18"/>
            <p:cNvSpPr/>
            <p:nvPr/>
          </p:nvSpPr>
          <p:spPr>
            <a:xfrm>
              <a:off x="1187624" y="1234844"/>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20" name="Oval 19"/>
            <p:cNvSpPr/>
            <p:nvPr/>
          </p:nvSpPr>
          <p:spPr>
            <a:xfrm>
              <a:off x="2627784" y="1201773"/>
              <a:ext cx="936104" cy="8640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a:t>
              </a:r>
            </a:p>
          </p:txBody>
        </p:sp>
        <p:sp>
          <p:nvSpPr>
            <p:cNvPr id="21" name="Oval 20"/>
            <p:cNvSpPr/>
            <p:nvPr/>
          </p:nvSpPr>
          <p:spPr>
            <a:xfrm>
              <a:off x="251520" y="1234844"/>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22" name="Oval 21"/>
            <p:cNvSpPr/>
            <p:nvPr/>
          </p:nvSpPr>
          <p:spPr>
            <a:xfrm>
              <a:off x="1187624" y="2236699"/>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23" name="Oval 22"/>
            <p:cNvSpPr/>
            <p:nvPr/>
          </p:nvSpPr>
          <p:spPr>
            <a:xfrm>
              <a:off x="251520" y="2236699"/>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grpSp>
      <p:sp>
        <p:nvSpPr>
          <p:cNvPr id="4" name="TextBox 3"/>
          <p:cNvSpPr txBox="1"/>
          <p:nvPr/>
        </p:nvSpPr>
        <p:spPr>
          <a:xfrm>
            <a:off x="1772825" y="3168555"/>
            <a:ext cx="401563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Energy needed to break bonds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(2 x </a:t>
            </a:r>
            <a:r>
              <a:rPr kumimoji="0" lang="en-US" sz="2000" b="0" i="0" u="none" strike="noStrike" kern="1200" cap="none" spc="0" normalizeH="0" baseline="0" noProof="0" dirty="0">
                <a:ln>
                  <a:noFill/>
                </a:ln>
                <a:solidFill>
                  <a:srgbClr val="00B050"/>
                </a:solidFill>
                <a:effectLst/>
                <a:uLnTx/>
                <a:uFillTx/>
                <a:latin typeface="Maiandra GD" panose="020E0502030308020204" pitchFamily="34" charset="0"/>
                <a:ea typeface="+mn-ea"/>
                <a:cs typeface="+mn-cs"/>
              </a:rPr>
              <a:t>H – H) </a:t>
            </a: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 (1 x </a:t>
            </a:r>
            <a:r>
              <a:rPr kumimoji="0" lang="en-US" sz="2000" b="0" i="0" u="none" strike="noStrike" kern="1200" cap="none" spc="0" normalizeH="0" baseline="0" noProof="0" dirty="0">
                <a:ln>
                  <a:noFill/>
                </a:ln>
                <a:solidFill>
                  <a:srgbClr val="00B050"/>
                </a:solidFill>
                <a:effectLst/>
                <a:uLnTx/>
                <a:uFillTx/>
                <a:latin typeface="Maiandra GD" panose="020E0502030308020204" pitchFamily="34" charset="0"/>
                <a:ea typeface="+mn-ea"/>
                <a:cs typeface="+mn-cs"/>
              </a:rPr>
              <a:t>O = O</a:t>
            </a: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(2 x </a:t>
            </a:r>
            <a:r>
              <a:rPr kumimoji="0" lang="en-US" sz="2000" b="0" i="0" u="none" strike="noStrike" kern="1200" cap="none" spc="0" normalizeH="0" baseline="0" noProof="0" dirty="0">
                <a:ln>
                  <a:noFill/>
                </a:ln>
                <a:solidFill>
                  <a:srgbClr val="00B050"/>
                </a:solidFill>
                <a:effectLst/>
                <a:uLnTx/>
                <a:uFillTx/>
                <a:latin typeface="Maiandra GD" panose="020E0502030308020204" pitchFamily="34" charset="0"/>
                <a:ea typeface="+mn-ea"/>
                <a:cs typeface="+mn-cs"/>
              </a:rPr>
              <a:t>436</a:t>
            </a: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 + (1 x </a:t>
            </a:r>
            <a:r>
              <a:rPr kumimoji="0" lang="en-US" sz="2000" b="0" i="0" u="none" strike="noStrike" kern="1200" cap="none" spc="0" normalizeH="0" baseline="0" noProof="0" dirty="0">
                <a:ln>
                  <a:noFill/>
                </a:ln>
                <a:solidFill>
                  <a:srgbClr val="00B050"/>
                </a:solidFill>
                <a:effectLst/>
                <a:uLnTx/>
                <a:uFillTx/>
                <a:latin typeface="Maiandra GD" panose="020E0502030308020204" pitchFamily="34" charset="0"/>
                <a:ea typeface="+mn-ea"/>
                <a:cs typeface="+mn-cs"/>
              </a:rPr>
              <a:t>498) </a:t>
            </a: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a:t>
            </a:r>
            <a:r>
              <a:rPr kumimoji="0" lang="en-US" sz="2000" b="0" i="0" u="none" strike="noStrike" kern="1200" cap="none" spc="0" normalizeH="0" baseline="0" noProof="0" dirty="0">
                <a:ln>
                  <a:noFill/>
                </a:ln>
                <a:solidFill>
                  <a:srgbClr val="00B050"/>
                </a:solidFill>
                <a:effectLst/>
                <a:uLnTx/>
                <a:uFillTx/>
                <a:latin typeface="Maiandra GD" panose="020E0502030308020204" pitchFamily="34" charset="0"/>
                <a:ea typeface="+mn-ea"/>
                <a:cs typeface="+mn-cs"/>
              </a:rPr>
              <a:t> </a:t>
            </a:r>
            <a:r>
              <a:rPr kumimoji="0" lang="en-US" sz="2000" b="1" i="0" u="sng" strike="noStrike" kern="1200" cap="none" spc="0" normalizeH="0" baseline="0" noProof="0" dirty="0">
                <a:ln>
                  <a:noFill/>
                </a:ln>
                <a:solidFill>
                  <a:srgbClr val="00B050"/>
                </a:solidFill>
                <a:effectLst/>
                <a:uLnTx/>
                <a:uFillTx/>
                <a:latin typeface="Maiandra GD" panose="020E0502030308020204" pitchFamily="34" charset="0"/>
                <a:ea typeface="+mn-ea"/>
                <a:cs typeface="+mn-cs"/>
              </a:rPr>
              <a:t>1370</a:t>
            </a:r>
            <a:endParaRPr kumimoji="0" lang="en-GB" sz="2000" b="1" i="0" u="sng" strike="noStrike" kern="1200" cap="none" spc="0" normalizeH="0" baseline="0" noProof="0" dirty="0">
              <a:ln>
                <a:noFill/>
              </a:ln>
              <a:solidFill>
                <a:srgbClr val="0070C0"/>
              </a:solidFill>
              <a:effectLst/>
              <a:uLnTx/>
              <a:uFillTx/>
              <a:latin typeface="Maiandra GD" panose="020E0502030308020204" pitchFamily="34" charset="0"/>
              <a:ea typeface="+mn-ea"/>
              <a:cs typeface="+mn-cs"/>
            </a:endParaRPr>
          </a:p>
        </p:txBody>
      </p:sp>
    </p:spTree>
    <p:extLst>
      <p:ext uri="{BB962C8B-B14F-4D97-AF65-F5344CB8AC3E}">
        <p14:creationId xmlns:p14="http://schemas.microsoft.com/office/powerpoint/2010/main" val="3824570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F979-02E7-4A09-BB46-6F0AA21B48CA}"/>
              </a:ext>
            </a:extLst>
          </p:cNvPr>
          <p:cNvSpPr>
            <a:spLocks noGrp="1"/>
          </p:cNvSpPr>
          <p:nvPr>
            <p:ph type="title"/>
          </p:nvPr>
        </p:nvSpPr>
        <p:spPr/>
        <p:txBody>
          <a:bodyPr/>
          <a:lstStyle/>
          <a:p>
            <a:r>
              <a:rPr lang="en-GB" dirty="0"/>
              <a:t>Percentage Yield</a:t>
            </a:r>
          </a:p>
        </p:txBody>
      </p:sp>
      <p:sp>
        <p:nvSpPr>
          <p:cNvPr id="3" name="Content Placeholder 2">
            <a:extLst>
              <a:ext uri="{FF2B5EF4-FFF2-40B4-BE49-F238E27FC236}">
                <a16:creationId xmlns:a16="http://schemas.microsoft.com/office/drawing/2014/main" id="{F2850CE1-06C1-4D07-88C2-8233BE293054}"/>
              </a:ext>
            </a:extLst>
          </p:cNvPr>
          <p:cNvSpPr>
            <a:spLocks noGrp="1"/>
          </p:cNvSpPr>
          <p:nvPr>
            <p:ph idx="1"/>
          </p:nvPr>
        </p:nvSpPr>
        <p:spPr/>
        <p:txBody>
          <a:bodyPr/>
          <a:lstStyle/>
          <a:p>
            <a:r>
              <a:rPr lang="en-GB" dirty="0"/>
              <a:t>The yield is how much of the desired final product you make</a:t>
            </a:r>
          </a:p>
          <a:p>
            <a:r>
              <a:rPr lang="en-GB" dirty="0"/>
              <a:t>% Yield compares what you expected to produce with what you </a:t>
            </a:r>
            <a:r>
              <a:rPr lang="en-GB" i="1" dirty="0"/>
              <a:t>actually</a:t>
            </a:r>
            <a:r>
              <a:rPr lang="en-GB" dirty="0"/>
              <a:t> made</a:t>
            </a:r>
          </a:p>
        </p:txBody>
      </p:sp>
      <p:pic>
        <p:nvPicPr>
          <p:cNvPr id="4" name="Picture 3">
            <a:extLst>
              <a:ext uri="{FF2B5EF4-FFF2-40B4-BE49-F238E27FC236}">
                <a16:creationId xmlns:a16="http://schemas.microsoft.com/office/drawing/2014/main" id="{778B9CB9-9EF7-445D-8CE2-CF1EFF736CA6}"/>
              </a:ext>
            </a:extLst>
          </p:cNvPr>
          <p:cNvPicPr>
            <a:picLocks noChangeAspect="1"/>
          </p:cNvPicPr>
          <p:nvPr/>
        </p:nvPicPr>
        <p:blipFill rotWithShape="1">
          <a:blip r:embed="rId2"/>
          <a:srcRect l="34555" t="33436" r="20268" b="50000"/>
          <a:stretch/>
        </p:blipFill>
        <p:spPr>
          <a:xfrm>
            <a:off x="1266091" y="3429000"/>
            <a:ext cx="7609618" cy="1575582"/>
          </a:xfrm>
          <a:prstGeom prst="rect">
            <a:avLst/>
          </a:prstGeom>
        </p:spPr>
      </p:pic>
    </p:spTree>
    <p:extLst>
      <p:ext uri="{BB962C8B-B14F-4D97-AF65-F5344CB8AC3E}">
        <p14:creationId xmlns:p14="http://schemas.microsoft.com/office/powerpoint/2010/main" val="3955261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64390" y="2353588"/>
            <a:ext cx="8229600" cy="931397"/>
          </a:xfrm>
        </p:spPr>
        <p:txBody>
          <a:bodyPr>
            <a:normAutofit/>
          </a:bodyPr>
          <a:lstStyle/>
          <a:p>
            <a:pPr marL="109728" indent="0">
              <a:buNone/>
            </a:pPr>
            <a:r>
              <a:rPr lang="en-GB" sz="3600" dirty="0">
                <a:solidFill>
                  <a:srgbClr val="0070C0"/>
                </a:solidFill>
                <a:latin typeface="Maiandra GD" pitchFamily="34" charset="0"/>
              </a:rPr>
              <a:t>2H</a:t>
            </a:r>
            <a:r>
              <a:rPr lang="en-GB" sz="3600" baseline="-25000" dirty="0">
                <a:solidFill>
                  <a:srgbClr val="0070C0"/>
                </a:solidFill>
                <a:latin typeface="Maiandra GD" pitchFamily="34" charset="0"/>
              </a:rPr>
              <a:t>2</a:t>
            </a:r>
            <a:r>
              <a:rPr lang="en-GB" sz="3600" dirty="0">
                <a:solidFill>
                  <a:srgbClr val="0070C0"/>
                </a:solidFill>
                <a:latin typeface="Maiandra GD" pitchFamily="34" charset="0"/>
              </a:rPr>
              <a:t>        +      O</a:t>
            </a:r>
            <a:r>
              <a:rPr lang="en-GB" sz="3600" baseline="-25000" dirty="0">
                <a:solidFill>
                  <a:srgbClr val="0070C0"/>
                </a:solidFill>
                <a:latin typeface="Maiandra GD" pitchFamily="34" charset="0"/>
              </a:rPr>
              <a:t>2</a:t>
            </a:r>
            <a:r>
              <a:rPr lang="en-GB" sz="3600" dirty="0">
                <a:solidFill>
                  <a:srgbClr val="0070C0"/>
                </a:solidFill>
                <a:latin typeface="Maiandra GD" pitchFamily="34" charset="0"/>
              </a:rPr>
              <a:t>		          2H</a:t>
            </a:r>
            <a:r>
              <a:rPr lang="en-GB" sz="3600" baseline="-25000" dirty="0">
                <a:solidFill>
                  <a:srgbClr val="0070C0"/>
                </a:solidFill>
                <a:latin typeface="Maiandra GD" pitchFamily="34" charset="0"/>
              </a:rPr>
              <a:t>2</a:t>
            </a:r>
            <a:r>
              <a:rPr lang="en-GB" sz="3600" dirty="0">
                <a:solidFill>
                  <a:srgbClr val="0070C0"/>
                </a:solidFill>
                <a:latin typeface="Maiandra GD" pitchFamily="34" charset="0"/>
              </a:rPr>
              <a:t>O</a:t>
            </a:r>
          </a:p>
        </p:txBody>
      </p:sp>
      <p:sp>
        <p:nvSpPr>
          <p:cNvPr id="16" name="Right Arrow 15"/>
          <p:cNvSpPr/>
          <p:nvPr/>
        </p:nvSpPr>
        <p:spPr>
          <a:xfrm>
            <a:off x="6586108" y="2492897"/>
            <a:ext cx="864096" cy="257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3009253" y="42733"/>
            <a:ext cx="5688632" cy="1945832"/>
            <a:chOff x="251520" y="188640"/>
            <a:chExt cx="7848872" cy="2912155"/>
          </a:xfrm>
        </p:grpSpPr>
        <p:sp>
          <p:nvSpPr>
            <p:cNvPr id="7" name="Oval 6"/>
            <p:cNvSpPr/>
            <p:nvPr/>
          </p:nvSpPr>
          <p:spPr>
            <a:xfrm>
              <a:off x="3551151" y="1205506"/>
              <a:ext cx="936104" cy="8640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a:t>
              </a:r>
            </a:p>
          </p:txBody>
        </p:sp>
        <p:sp>
          <p:nvSpPr>
            <p:cNvPr id="9" name="Right Arrow 8"/>
            <p:cNvSpPr/>
            <p:nvPr/>
          </p:nvSpPr>
          <p:spPr>
            <a:xfrm>
              <a:off x="4716016" y="1412776"/>
              <a:ext cx="864096" cy="257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6444208" y="188640"/>
              <a:ext cx="936104" cy="8640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a:t>
              </a:r>
            </a:p>
          </p:txBody>
        </p:sp>
        <p:sp>
          <p:nvSpPr>
            <p:cNvPr id="11" name="Oval 10"/>
            <p:cNvSpPr/>
            <p:nvPr/>
          </p:nvSpPr>
          <p:spPr>
            <a:xfrm>
              <a:off x="7164288" y="704403"/>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12" name="Oval 11"/>
            <p:cNvSpPr/>
            <p:nvPr/>
          </p:nvSpPr>
          <p:spPr>
            <a:xfrm>
              <a:off x="5724128" y="652487"/>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13" name="Oval 12"/>
            <p:cNvSpPr/>
            <p:nvPr/>
          </p:nvSpPr>
          <p:spPr>
            <a:xfrm>
              <a:off x="6344580" y="1670625"/>
              <a:ext cx="936104" cy="8640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a:t>
              </a:r>
            </a:p>
          </p:txBody>
        </p:sp>
        <p:sp>
          <p:nvSpPr>
            <p:cNvPr id="14" name="Oval 13"/>
            <p:cNvSpPr/>
            <p:nvPr/>
          </p:nvSpPr>
          <p:spPr>
            <a:xfrm>
              <a:off x="7064660" y="2186388"/>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15" name="Oval 14"/>
            <p:cNvSpPr/>
            <p:nvPr/>
          </p:nvSpPr>
          <p:spPr>
            <a:xfrm>
              <a:off x="5624500" y="2134472"/>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19" name="Oval 18"/>
            <p:cNvSpPr/>
            <p:nvPr/>
          </p:nvSpPr>
          <p:spPr>
            <a:xfrm>
              <a:off x="1187624" y="1234844"/>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20" name="Oval 19"/>
            <p:cNvSpPr/>
            <p:nvPr/>
          </p:nvSpPr>
          <p:spPr>
            <a:xfrm>
              <a:off x="2627784" y="1201773"/>
              <a:ext cx="936104" cy="8640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a:t>
              </a:r>
            </a:p>
          </p:txBody>
        </p:sp>
        <p:sp>
          <p:nvSpPr>
            <p:cNvPr id="21" name="Oval 20"/>
            <p:cNvSpPr/>
            <p:nvPr/>
          </p:nvSpPr>
          <p:spPr>
            <a:xfrm>
              <a:off x="251520" y="1234844"/>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22" name="Oval 21"/>
            <p:cNvSpPr/>
            <p:nvPr/>
          </p:nvSpPr>
          <p:spPr>
            <a:xfrm>
              <a:off x="1187624" y="2236699"/>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23" name="Oval 22"/>
            <p:cNvSpPr/>
            <p:nvPr/>
          </p:nvSpPr>
          <p:spPr>
            <a:xfrm>
              <a:off x="251520" y="2236699"/>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grpSp>
      <p:sp>
        <p:nvSpPr>
          <p:cNvPr id="4" name="TextBox 3"/>
          <p:cNvSpPr txBox="1"/>
          <p:nvPr/>
        </p:nvSpPr>
        <p:spPr>
          <a:xfrm>
            <a:off x="1772825" y="3168555"/>
            <a:ext cx="401563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Energy needed to break bonds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(2 x </a:t>
            </a:r>
            <a:r>
              <a:rPr kumimoji="0" lang="en-US" sz="2000" b="0" i="0" u="none" strike="noStrike" kern="1200" cap="none" spc="0" normalizeH="0" baseline="0" noProof="0" dirty="0">
                <a:ln>
                  <a:noFill/>
                </a:ln>
                <a:solidFill>
                  <a:srgbClr val="00B050"/>
                </a:solidFill>
                <a:effectLst/>
                <a:uLnTx/>
                <a:uFillTx/>
                <a:latin typeface="Maiandra GD" panose="020E0502030308020204" pitchFamily="34" charset="0"/>
                <a:ea typeface="+mn-ea"/>
                <a:cs typeface="+mn-cs"/>
              </a:rPr>
              <a:t>H – H) </a:t>
            </a: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 (1 x </a:t>
            </a:r>
            <a:r>
              <a:rPr kumimoji="0" lang="en-US" sz="2000" b="0" i="0" u="none" strike="noStrike" kern="1200" cap="none" spc="0" normalizeH="0" baseline="0" noProof="0" dirty="0">
                <a:ln>
                  <a:noFill/>
                </a:ln>
                <a:solidFill>
                  <a:srgbClr val="00B050"/>
                </a:solidFill>
                <a:effectLst/>
                <a:uLnTx/>
                <a:uFillTx/>
                <a:latin typeface="Maiandra GD" panose="020E0502030308020204" pitchFamily="34" charset="0"/>
                <a:ea typeface="+mn-ea"/>
                <a:cs typeface="+mn-cs"/>
              </a:rPr>
              <a:t>O = O</a:t>
            </a: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(2 x </a:t>
            </a:r>
            <a:r>
              <a:rPr kumimoji="0" lang="en-US" sz="2000" b="0" i="0" u="none" strike="noStrike" kern="1200" cap="none" spc="0" normalizeH="0" baseline="0" noProof="0" dirty="0">
                <a:ln>
                  <a:noFill/>
                </a:ln>
                <a:solidFill>
                  <a:srgbClr val="00B050"/>
                </a:solidFill>
                <a:effectLst/>
                <a:uLnTx/>
                <a:uFillTx/>
                <a:latin typeface="Maiandra GD" panose="020E0502030308020204" pitchFamily="34" charset="0"/>
                <a:ea typeface="+mn-ea"/>
                <a:cs typeface="+mn-cs"/>
              </a:rPr>
              <a:t>436</a:t>
            </a: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 + (1 x </a:t>
            </a:r>
            <a:r>
              <a:rPr kumimoji="0" lang="en-US" sz="2000" b="0" i="0" u="none" strike="noStrike" kern="1200" cap="none" spc="0" normalizeH="0" baseline="0" noProof="0" dirty="0">
                <a:ln>
                  <a:noFill/>
                </a:ln>
                <a:solidFill>
                  <a:srgbClr val="00B050"/>
                </a:solidFill>
                <a:effectLst/>
                <a:uLnTx/>
                <a:uFillTx/>
                <a:latin typeface="Maiandra GD" panose="020E0502030308020204" pitchFamily="34" charset="0"/>
                <a:ea typeface="+mn-ea"/>
                <a:cs typeface="+mn-cs"/>
              </a:rPr>
              <a:t>498) </a:t>
            </a: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a:t>
            </a:r>
            <a:r>
              <a:rPr kumimoji="0" lang="en-US" sz="2000" b="0" i="0" u="none" strike="noStrike" kern="1200" cap="none" spc="0" normalizeH="0" baseline="0" noProof="0" dirty="0">
                <a:ln>
                  <a:noFill/>
                </a:ln>
                <a:solidFill>
                  <a:srgbClr val="00B050"/>
                </a:solidFill>
                <a:effectLst/>
                <a:uLnTx/>
                <a:uFillTx/>
                <a:latin typeface="Maiandra GD" panose="020E0502030308020204" pitchFamily="34" charset="0"/>
                <a:ea typeface="+mn-ea"/>
                <a:cs typeface="+mn-cs"/>
              </a:rPr>
              <a:t> </a:t>
            </a:r>
            <a:r>
              <a:rPr kumimoji="0" lang="en-US" sz="2000" b="1" i="0" u="sng" strike="noStrike" kern="1200" cap="none" spc="0" normalizeH="0" baseline="0" noProof="0" dirty="0">
                <a:ln>
                  <a:noFill/>
                </a:ln>
                <a:solidFill>
                  <a:srgbClr val="00B050"/>
                </a:solidFill>
                <a:effectLst/>
                <a:uLnTx/>
                <a:uFillTx/>
                <a:latin typeface="Maiandra GD" panose="020E0502030308020204" pitchFamily="34" charset="0"/>
                <a:ea typeface="+mn-ea"/>
                <a:cs typeface="+mn-cs"/>
              </a:rPr>
              <a:t>1370</a:t>
            </a:r>
            <a:endParaRPr kumimoji="0" lang="en-GB" sz="2000" b="1" i="0" u="sng" strike="noStrike" kern="1200" cap="none" spc="0" normalizeH="0" baseline="0" noProof="0" dirty="0">
              <a:ln>
                <a:noFill/>
              </a:ln>
              <a:solidFill>
                <a:srgbClr val="0070C0"/>
              </a:solidFill>
              <a:effectLst/>
              <a:uLnTx/>
              <a:uFillTx/>
              <a:latin typeface="Maiandra GD" panose="020E0502030308020204" pitchFamily="34" charset="0"/>
              <a:ea typeface="+mn-ea"/>
              <a:cs typeface="+mn-cs"/>
            </a:endParaRPr>
          </a:p>
        </p:txBody>
      </p:sp>
      <p:sp>
        <p:nvSpPr>
          <p:cNvPr id="24" name="TextBox 23"/>
          <p:cNvSpPr txBox="1"/>
          <p:nvPr/>
        </p:nvSpPr>
        <p:spPr>
          <a:xfrm>
            <a:off x="6521312" y="3168555"/>
            <a:ext cx="401563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Energy released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(4 x </a:t>
            </a:r>
            <a:r>
              <a:rPr kumimoji="0" lang="en-US" sz="2000" b="0" i="0" u="none" strike="noStrike" kern="1200" cap="none" spc="0" normalizeH="0" baseline="0" noProof="0" dirty="0">
                <a:ln>
                  <a:noFill/>
                </a:ln>
                <a:solidFill>
                  <a:srgbClr val="00B050"/>
                </a:solidFill>
                <a:effectLst/>
                <a:uLnTx/>
                <a:uFillTx/>
                <a:latin typeface="Maiandra GD" panose="020E0502030308020204" pitchFamily="34" charset="0"/>
                <a:ea typeface="+mn-ea"/>
                <a:cs typeface="+mn-cs"/>
              </a:rPr>
              <a:t>O – H) </a:t>
            </a:r>
            <a:endPar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(4 x 464) = </a:t>
            </a:r>
            <a:r>
              <a:rPr kumimoji="0" lang="en-US" sz="2000" b="1" i="0" u="sng" strike="noStrike" kern="1200" cap="none" spc="0" normalizeH="0" baseline="0" noProof="0" dirty="0">
                <a:ln>
                  <a:noFill/>
                </a:ln>
                <a:solidFill>
                  <a:srgbClr val="0070C0"/>
                </a:solidFill>
                <a:effectLst/>
                <a:uLnTx/>
                <a:uFillTx/>
                <a:latin typeface="Maiandra GD" panose="020E0502030308020204" pitchFamily="34" charset="0"/>
                <a:ea typeface="+mn-ea"/>
                <a:cs typeface="+mn-cs"/>
              </a:rPr>
              <a:t>1856</a:t>
            </a:r>
            <a:endParaRPr kumimoji="0" lang="en-GB" sz="2000" b="1" i="0" u="sng" strike="noStrike" kern="1200" cap="none" spc="0" normalizeH="0" baseline="0" noProof="0" dirty="0">
              <a:ln>
                <a:noFill/>
              </a:ln>
              <a:solidFill>
                <a:srgbClr val="0070C0"/>
              </a:solidFill>
              <a:effectLst/>
              <a:uLnTx/>
              <a:uFillTx/>
              <a:latin typeface="Maiandra GD" panose="020E0502030308020204" pitchFamily="34" charset="0"/>
              <a:ea typeface="+mn-ea"/>
              <a:cs typeface="+mn-cs"/>
            </a:endParaRPr>
          </a:p>
        </p:txBody>
      </p:sp>
    </p:spTree>
    <p:extLst>
      <p:ext uri="{BB962C8B-B14F-4D97-AF65-F5344CB8AC3E}">
        <p14:creationId xmlns:p14="http://schemas.microsoft.com/office/powerpoint/2010/main" val="668025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64390" y="2353588"/>
            <a:ext cx="8229600" cy="931397"/>
          </a:xfrm>
        </p:spPr>
        <p:txBody>
          <a:bodyPr>
            <a:normAutofit/>
          </a:bodyPr>
          <a:lstStyle/>
          <a:p>
            <a:pPr marL="109728" indent="0">
              <a:buNone/>
            </a:pPr>
            <a:r>
              <a:rPr lang="en-GB" sz="3600" dirty="0">
                <a:solidFill>
                  <a:srgbClr val="0070C0"/>
                </a:solidFill>
                <a:latin typeface="Maiandra GD" pitchFamily="34" charset="0"/>
              </a:rPr>
              <a:t>2H</a:t>
            </a:r>
            <a:r>
              <a:rPr lang="en-GB" sz="3600" baseline="-25000" dirty="0">
                <a:solidFill>
                  <a:srgbClr val="0070C0"/>
                </a:solidFill>
                <a:latin typeface="Maiandra GD" pitchFamily="34" charset="0"/>
              </a:rPr>
              <a:t>2</a:t>
            </a:r>
            <a:r>
              <a:rPr lang="en-GB" sz="3600" dirty="0">
                <a:solidFill>
                  <a:srgbClr val="0070C0"/>
                </a:solidFill>
                <a:latin typeface="Maiandra GD" pitchFamily="34" charset="0"/>
              </a:rPr>
              <a:t>        +      O</a:t>
            </a:r>
            <a:r>
              <a:rPr lang="en-GB" sz="3600" baseline="-25000" dirty="0">
                <a:solidFill>
                  <a:srgbClr val="0070C0"/>
                </a:solidFill>
                <a:latin typeface="Maiandra GD" pitchFamily="34" charset="0"/>
              </a:rPr>
              <a:t>2</a:t>
            </a:r>
            <a:r>
              <a:rPr lang="en-GB" sz="3600" dirty="0">
                <a:solidFill>
                  <a:srgbClr val="0070C0"/>
                </a:solidFill>
                <a:latin typeface="Maiandra GD" pitchFamily="34" charset="0"/>
              </a:rPr>
              <a:t>		          2H</a:t>
            </a:r>
            <a:r>
              <a:rPr lang="en-GB" sz="3600" baseline="-25000" dirty="0">
                <a:solidFill>
                  <a:srgbClr val="0070C0"/>
                </a:solidFill>
                <a:latin typeface="Maiandra GD" pitchFamily="34" charset="0"/>
              </a:rPr>
              <a:t>2</a:t>
            </a:r>
            <a:r>
              <a:rPr lang="en-GB" sz="3600" dirty="0">
                <a:solidFill>
                  <a:srgbClr val="0070C0"/>
                </a:solidFill>
                <a:latin typeface="Maiandra GD" pitchFamily="34" charset="0"/>
              </a:rPr>
              <a:t>O</a:t>
            </a:r>
          </a:p>
        </p:txBody>
      </p:sp>
      <p:sp>
        <p:nvSpPr>
          <p:cNvPr id="16" name="Right Arrow 15"/>
          <p:cNvSpPr/>
          <p:nvPr/>
        </p:nvSpPr>
        <p:spPr>
          <a:xfrm>
            <a:off x="6586108" y="2492897"/>
            <a:ext cx="864096" cy="257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3009253" y="42733"/>
            <a:ext cx="5688632" cy="1945832"/>
            <a:chOff x="251520" y="188640"/>
            <a:chExt cx="7848872" cy="2912155"/>
          </a:xfrm>
        </p:grpSpPr>
        <p:sp>
          <p:nvSpPr>
            <p:cNvPr id="7" name="Oval 6"/>
            <p:cNvSpPr/>
            <p:nvPr/>
          </p:nvSpPr>
          <p:spPr>
            <a:xfrm>
              <a:off x="3551151" y="1205506"/>
              <a:ext cx="936104" cy="8640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a:t>
              </a:r>
            </a:p>
          </p:txBody>
        </p:sp>
        <p:sp>
          <p:nvSpPr>
            <p:cNvPr id="9" name="Right Arrow 8"/>
            <p:cNvSpPr/>
            <p:nvPr/>
          </p:nvSpPr>
          <p:spPr>
            <a:xfrm>
              <a:off x="4716016" y="1412776"/>
              <a:ext cx="864096" cy="257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6444208" y="188640"/>
              <a:ext cx="936104" cy="8640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a:t>
              </a:r>
            </a:p>
          </p:txBody>
        </p:sp>
        <p:sp>
          <p:nvSpPr>
            <p:cNvPr id="11" name="Oval 10"/>
            <p:cNvSpPr/>
            <p:nvPr/>
          </p:nvSpPr>
          <p:spPr>
            <a:xfrm>
              <a:off x="7164288" y="704403"/>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12" name="Oval 11"/>
            <p:cNvSpPr/>
            <p:nvPr/>
          </p:nvSpPr>
          <p:spPr>
            <a:xfrm>
              <a:off x="5724128" y="652487"/>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13" name="Oval 12"/>
            <p:cNvSpPr/>
            <p:nvPr/>
          </p:nvSpPr>
          <p:spPr>
            <a:xfrm>
              <a:off x="6344580" y="1670625"/>
              <a:ext cx="936104" cy="8640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a:t>
              </a:r>
            </a:p>
          </p:txBody>
        </p:sp>
        <p:sp>
          <p:nvSpPr>
            <p:cNvPr id="14" name="Oval 13"/>
            <p:cNvSpPr/>
            <p:nvPr/>
          </p:nvSpPr>
          <p:spPr>
            <a:xfrm>
              <a:off x="7064660" y="2186388"/>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15" name="Oval 14"/>
            <p:cNvSpPr/>
            <p:nvPr/>
          </p:nvSpPr>
          <p:spPr>
            <a:xfrm>
              <a:off x="5624500" y="2134472"/>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19" name="Oval 18"/>
            <p:cNvSpPr/>
            <p:nvPr/>
          </p:nvSpPr>
          <p:spPr>
            <a:xfrm>
              <a:off x="1187624" y="1234844"/>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20" name="Oval 19"/>
            <p:cNvSpPr/>
            <p:nvPr/>
          </p:nvSpPr>
          <p:spPr>
            <a:xfrm>
              <a:off x="2627784" y="1201773"/>
              <a:ext cx="936104" cy="8640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a:t>
              </a:r>
            </a:p>
          </p:txBody>
        </p:sp>
        <p:sp>
          <p:nvSpPr>
            <p:cNvPr id="21" name="Oval 20"/>
            <p:cNvSpPr/>
            <p:nvPr/>
          </p:nvSpPr>
          <p:spPr>
            <a:xfrm>
              <a:off x="251520" y="1234844"/>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22" name="Oval 21"/>
            <p:cNvSpPr/>
            <p:nvPr/>
          </p:nvSpPr>
          <p:spPr>
            <a:xfrm>
              <a:off x="1187624" y="2236699"/>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23" name="Oval 22"/>
            <p:cNvSpPr/>
            <p:nvPr/>
          </p:nvSpPr>
          <p:spPr>
            <a:xfrm>
              <a:off x="251520" y="2236699"/>
              <a:ext cx="936104"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grpSp>
      <p:sp>
        <p:nvSpPr>
          <p:cNvPr id="4" name="TextBox 3"/>
          <p:cNvSpPr txBox="1"/>
          <p:nvPr/>
        </p:nvSpPr>
        <p:spPr>
          <a:xfrm>
            <a:off x="1772825" y="3168555"/>
            <a:ext cx="447216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Energy needed to break bonds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(2 x </a:t>
            </a:r>
            <a:r>
              <a:rPr kumimoji="0" lang="en-US" sz="2000" b="0" i="0" u="none" strike="noStrike" kern="1200" cap="none" spc="0" normalizeH="0" baseline="0" noProof="0" dirty="0">
                <a:ln>
                  <a:noFill/>
                </a:ln>
                <a:solidFill>
                  <a:srgbClr val="00B050"/>
                </a:solidFill>
                <a:effectLst/>
                <a:uLnTx/>
                <a:uFillTx/>
                <a:latin typeface="Maiandra GD" panose="020E0502030308020204" pitchFamily="34" charset="0"/>
                <a:ea typeface="+mn-ea"/>
                <a:cs typeface="+mn-cs"/>
              </a:rPr>
              <a:t>H – H) </a:t>
            </a: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 (1 x </a:t>
            </a:r>
            <a:r>
              <a:rPr kumimoji="0" lang="en-US" sz="2000" b="0" i="0" u="none" strike="noStrike" kern="1200" cap="none" spc="0" normalizeH="0" baseline="0" noProof="0" dirty="0">
                <a:ln>
                  <a:noFill/>
                </a:ln>
                <a:solidFill>
                  <a:srgbClr val="00B050"/>
                </a:solidFill>
                <a:effectLst/>
                <a:uLnTx/>
                <a:uFillTx/>
                <a:latin typeface="Maiandra GD" panose="020E0502030308020204" pitchFamily="34" charset="0"/>
                <a:ea typeface="+mn-ea"/>
                <a:cs typeface="+mn-cs"/>
              </a:rPr>
              <a:t>O = O</a:t>
            </a: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(2 x </a:t>
            </a:r>
            <a:r>
              <a:rPr kumimoji="0" lang="en-US" sz="2000" b="0" i="0" u="none" strike="noStrike" kern="1200" cap="none" spc="0" normalizeH="0" baseline="0" noProof="0" dirty="0">
                <a:ln>
                  <a:noFill/>
                </a:ln>
                <a:solidFill>
                  <a:srgbClr val="00B050"/>
                </a:solidFill>
                <a:effectLst/>
                <a:uLnTx/>
                <a:uFillTx/>
                <a:latin typeface="Maiandra GD" panose="020E0502030308020204" pitchFamily="34" charset="0"/>
                <a:ea typeface="+mn-ea"/>
                <a:cs typeface="+mn-cs"/>
              </a:rPr>
              <a:t>436</a:t>
            </a: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 + (1 x </a:t>
            </a:r>
            <a:r>
              <a:rPr kumimoji="0" lang="en-US" sz="2000" b="0" i="0" u="none" strike="noStrike" kern="1200" cap="none" spc="0" normalizeH="0" baseline="0" noProof="0" dirty="0">
                <a:ln>
                  <a:noFill/>
                </a:ln>
                <a:solidFill>
                  <a:srgbClr val="00B050"/>
                </a:solidFill>
                <a:effectLst/>
                <a:uLnTx/>
                <a:uFillTx/>
                <a:latin typeface="Maiandra GD" panose="020E0502030308020204" pitchFamily="34" charset="0"/>
                <a:ea typeface="+mn-ea"/>
                <a:cs typeface="+mn-cs"/>
              </a:rPr>
              <a:t>498) </a:t>
            </a: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a:t>
            </a:r>
            <a:r>
              <a:rPr kumimoji="0" lang="en-US" sz="2000" b="0" i="0" u="none" strike="noStrike" kern="1200" cap="none" spc="0" normalizeH="0" baseline="0" noProof="0" dirty="0">
                <a:ln>
                  <a:noFill/>
                </a:ln>
                <a:solidFill>
                  <a:srgbClr val="00B050"/>
                </a:solidFill>
                <a:effectLst/>
                <a:uLnTx/>
                <a:uFillTx/>
                <a:latin typeface="Maiandra GD" panose="020E0502030308020204" pitchFamily="34" charset="0"/>
                <a:ea typeface="+mn-ea"/>
                <a:cs typeface="+mn-cs"/>
              </a:rPr>
              <a:t> </a:t>
            </a:r>
            <a:r>
              <a:rPr kumimoji="0" lang="en-US" sz="2000" b="1" i="0" u="sng" strike="noStrike" kern="1200" cap="none" spc="0" normalizeH="0" baseline="0" noProof="0" dirty="0">
                <a:ln>
                  <a:noFill/>
                </a:ln>
                <a:solidFill>
                  <a:srgbClr val="00B050"/>
                </a:solidFill>
                <a:effectLst/>
                <a:uLnTx/>
                <a:uFillTx/>
                <a:latin typeface="Maiandra GD" panose="020E0502030308020204" pitchFamily="34" charset="0"/>
                <a:ea typeface="+mn-ea"/>
                <a:cs typeface="+mn-cs"/>
              </a:rPr>
              <a:t>1370 kJ/</a:t>
            </a:r>
            <a:r>
              <a:rPr kumimoji="0" lang="en-US" sz="2000" b="1" i="0" u="sng" strike="noStrike" kern="1200" cap="none" spc="0" normalizeH="0" baseline="0" noProof="0" dirty="0" err="1">
                <a:ln>
                  <a:noFill/>
                </a:ln>
                <a:solidFill>
                  <a:srgbClr val="00B050"/>
                </a:solidFill>
                <a:effectLst/>
                <a:uLnTx/>
                <a:uFillTx/>
                <a:latin typeface="Maiandra GD" panose="020E0502030308020204" pitchFamily="34" charset="0"/>
                <a:ea typeface="+mn-ea"/>
                <a:cs typeface="+mn-cs"/>
              </a:rPr>
              <a:t>mol</a:t>
            </a:r>
            <a:endParaRPr kumimoji="0" lang="en-GB" sz="2000" b="1" i="0" u="sng" strike="noStrike" kern="1200" cap="none" spc="0" normalizeH="0" baseline="0" noProof="0" dirty="0">
              <a:ln>
                <a:noFill/>
              </a:ln>
              <a:solidFill>
                <a:srgbClr val="0070C0"/>
              </a:solidFill>
              <a:effectLst/>
              <a:uLnTx/>
              <a:uFillTx/>
              <a:latin typeface="Maiandra GD" panose="020E0502030308020204" pitchFamily="34" charset="0"/>
              <a:ea typeface="+mn-ea"/>
              <a:cs typeface="+mn-cs"/>
            </a:endParaRPr>
          </a:p>
        </p:txBody>
      </p:sp>
      <p:sp>
        <p:nvSpPr>
          <p:cNvPr id="24" name="TextBox 23"/>
          <p:cNvSpPr txBox="1"/>
          <p:nvPr/>
        </p:nvSpPr>
        <p:spPr>
          <a:xfrm>
            <a:off x="6521312" y="3168555"/>
            <a:ext cx="401563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Energy released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(4 x </a:t>
            </a:r>
            <a:r>
              <a:rPr kumimoji="0" lang="en-US" sz="2000" b="0" i="0" u="none" strike="noStrike" kern="1200" cap="none" spc="0" normalizeH="0" baseline="0" noProof="0" dirty="0">
                <a:ln>
                  <a:noFill/>
                </a:ln>
                <a:solidFill>
                  <a:srgbClr val="00B050"/>
                </a:solidFill>
                <a:effectLst/>
                <a:uLnTx/>
                <a:uFillTx/>
                <a:latin typeface="Maiandra GD" panose="020E0502030308020204" pitchFamily="34" charset="0"/>
                <a:ea typeface="+mn-ea"/>
                <a:cs typeface="+mn-cs"/>
              </a:rPr>
              <a:t>O – H) </a:t>
            </a:r>
            <a:endPar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Maiandra GD" panose="020E0502030308020204" pitchFamily="34" charset="0"/>
                <a:ea typeface="+mn-ea"/>
                <a:cs typeface="+mn-cs"/>
              </a:rPr>
              <a:t>(4 x 464) = </a:t>
            </a:r>
            <a:r>
              <a:rPr kumimoji="0" lang="en-US" sz="2000" b="1" i="0" u="sng" strike="noStrike" kern="1200" cap="none" spc="0" normalizeH="0" baseline="0" noProof="0" dirty="0">
                <a:ln>
                  <a:noFill/>
                </a:ln>
                <a:solidFill>
                  <a:srgbClr val="0070C0"/>
                </a:solidFill>
                <a:effectLst/>
                <a:uLnTx/>
                <a:uFillTx/>
                <a:latin typeface="Maiandra GD" panose="020E0502030308020204" pitchFamily="34" charset="0"/>
                <a:ea typeface="+mn-ea"/>
                <a:cs typeface="+mn-cs"/>
              </a:rPr>
              <a:t>1856 kJ/</a:t>
            </a:r>
            <a:r>
              <a:rPr kumimoji="0" lang="en-US" sz="2000" b="1" i="0" u="sng" strike="noStrike" kern="1200" cap="none" spc="0" normalizeH="0" baseline="0" noProof="0" dirty="0" err="1">
                <a:ln>
                  <a:noFill/>
                </a:ln>
                <a:solidFill>
                  <a:srgbClr val="0070C0"/>
                </a:solidFill>
                <a:effectLst/>
                <a:uLnTx/>
                <a:uFillTx/>
                <a:latin typeface="Maiandra GD" panose="020E0502030308020204" pitchFamily="34" charset="0"/>
                <a:ea typeface="+mn-ea"/>
                <a:cs typeface="+mn-cs"/>
              </a:rPr>
              <a:t>mol</a:t>
            </a:r>
            <a:endParaRPr kumimoji="0" lang="en-GB" sz="2000" b="1" i="0" u="sng" strike="noStrike" kern="1200" cap="none" spc="0" normalizeH="0" baseline="0" noProof="0" dirty="0">
              <a:ln>
                <a:noFill/>
              </a:ln>
              <a:solidFill>
                <a:srgbClr val="0070C0"/>
              </a:solidFill>
              <a:effectLst/>
              <a:uLnTx/>
              <a:uFillTx/>
              <a:latin typeface="Maiandra GD" panose="020E0502030308020204" pitchFamily="34" charset="0"/>
              <a:ea typeface="+mn-ea"/>
              <a:cs typeface="+mn-cs"/>
            </a:endParaRPr>
          </a:p>
        </p:txBody>
      </p:sp>
      <p:sp>
        <p:nvSpPr>
          <p:cNvPr id="5" name="Rectangle 4"/>
          <p:cNvSpPr/>
          <p:nvPr/>
        </p:nvSpPr>
        <p:spPr>
          <a:xfrm>
            <a:off x="1772825" y="4797153"/>
            <a:ext cx="8571647" cy="1200329"/>
          </a:xfrm>
          <a:prstGeom prst="rect">
            <a:avLst/>
          </a:prstGeom>
        </p:spPr>
        <p:txBody>
          <a:bodyPr wrap="square">
            <a:spAutoFit/>
          </a:bodyPr>
          <a:lstStyle/>
          <a:p>
            <a:pPr marL="109728"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Maiandra GD" pitchFamily="34" charset="0"/>
                <a:ea typeface="+mn-ea"/>
                <a:cs typeface="+mn-cs"/>
              </a:rPr>
              <a:t>Overall Energy Change = Energy needed    -    Energy given out</a:t>
            </a:r>
          </a:p>
          <a:p>
            <a:pPr marL="109728"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Maiandra GD" pitchFamily="34" charset="0"/>
                <a:ea typeface="+mn-ea"/>
                <a:cs typeface="+mn-cs"/>
              </a:rPr>
              <a:t>			to break bonds	     when bonds form</a:t>
            </a:r>
          </a:p>
          <a:p>
            <a:pPr marL="109728"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Maiandra GD" pitchFamily="34" charset="0"/>
              <a:ea typeface="+mn-ea"/>
              <a:cs typeface="+mn-cs"/>
            </a:endParaRPr>
          </a:p>
          <a:p>
            <a:pPr marL="109728"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Maiandra GD" pitchFamily="34" charset="0"/>
                <a:ea typeface="+mn-ea"/>
                <a:cs typeface="+mn-cs"/>
              </a:rPr>
              <a:t>		          = 1370 – 1856 = - 486 kJ/</a:t>
            </a:r>
            <a:r>
              <a:rPr kumimoji="0" lang="en-US" sz="1800" b="0" i="0" u="none" strike="noStrike" kern="1200" cap="none" spc="0" normalizeH="0" baseline="0" noProof="0" dirty="0" err="1">
                <a:ln>
                  <a:noFill/>
                </a:ln>
                <a:solidFill>
                  <a:srgbClr val="0070C0"/>
                </a:solidFill>
                <a:effectLst/>
                <a:uLnTx/>
                <a:uFillTx/>
                <a:latin typeface="Maiandra GD" pitchFamily="34" charset="0"/>
                <a:ea typeface="+mn-ea"/>
                <a:cs typeface="+mn-cs"/>
              </a:rPr>
              <a:t>mol</a:t>
            </a:r>
            <a:r>
              <a:rPr kumimoji="0" lang="en-US" sz="1800" b="0" i="0" u="none" strike="noStrike" kern="1200" cap="none" spc="0" normalizeH="0" baseline="0" noProof="0" dirty="0">
                <a:ln>
                  <a:noFill/>
                </a:ln>
                <a:solidFill>
                  <a:srgbClr val="0070C0"/>
                </a:solidFill>
                <a:effectLst/>
                <a:uLnTx/>
                <a:uFillTx/>
                <a:latin typeface="Maiandra GD" pitchFamily="34" charset="0"/>
                <a:ea typeface="+mn-ea"/>
                <a:cs typeface="+mn-cs"/>
              </a:rPr>
              <a:t>   </a:t>
            </a:r>
            <a:r>
              <a:rPr kumimoji="0" lang="en-US" sz="1800" b="1" i="0" u="none" strike="noStrike" kern="1200" cap="none" spc="0" normalizeH="0" baseline="0" noProof="0" dirty="0">
                <a:ln>
                  <a:noFill/>
                </a:ln>
                <a:solidFill>
                  <a:srgbClr val="0070C0"/>
                </a:solidFill>
                <a:effectLst/>
                <a:uLnTx/>
                <a:uFillTx/>
                <a:latin typeface="Maiandra GD" pitchFamily="34" charset="0"/>
                <a:ea typeface="+mn-ea"/>
                <a:cs typeface="+mn-cs"/>
              </a:rPr>
              <a:t>-</a:t>
            </a:r>
            <a:r>
              <a:rPr kumimoji="0" lang="en-US" sz="1800" b="1" i="0" u="none" strike="noStrike" kern="1200" cap="none" spc="0" normalizeH="0" baseline="0" noProof="0" dirty="0" err="1">
                <a:ln>
                  <a:noFill/>
                </a:ln>
                <a:solidFill>
                  <a:srgbClr val="0070C0"/>
                </a:solidFill>
                <a:effectLst/>
                <a:uLnTx/>
                <a:uFillTx/>
                <a:latin typeface="Maiandra GD" pitchFamily="34" charset="0"/>
                <a:ea typeface="+mn-ea"/>
                <a:cs typeface="+mn-cs"/>
              </a:rPr>
              <a:t>ve</a:t>
            </a:r>
            <a:r>
              <a:rPr kumimoji="0" lang="en-US" sz="1800" b="1" i="0" u="none" strike="noStrike" kern="1200" cap="none" spc="0" normalizeH="0" baseline="0" noProof="0" dirty="0">
                <a:ln>
                  <a:noFill/>
                </a:ln>
                <a:solidFill>
                  <a:srgbClr val="0070C0"/>
                </a:solidFill>
                <a:effectLst/>
                <a:uLnTx/>
                <a:uFillTx/>
                <a:latin typeface="Maiandra GD" pitchFamily="34" charset="0"/>
                <a:ea typeface="+mn-ea"/>
                <a:cs typeface="+mn-cs"/>
              </a:rPr>
              <a:t> therefore exothermic</a:t>
            </a:r>
            <a:endParaRPr kumimoji="0" lang="en-GB" sz="1800" b="0" i="0" u="none" strike="noStrike" kern="1200" cap="none" spc="0" normalizeH="0" baseline="0" noProof="0" dirty="0">
              <a:ln>
                <a:noFill/>
              </a:ln>
              <a:solidFill>
                <a:srgbClr val="0070C0"/>
              </a:solidFill>
              <a:effectLst/>
              <a:uLnTx/>
              <a:uFillTx/>
              <a:latin typeface="Maiandra GD" pitchFamily="34" charset="0"/>
              <a:ea typeface="+mn-ea"/>
              <a:cs typeface="+mn-cs"/>
            </a:endParaRPr>
          </a:p>
        </p:txBody>
      </p:sp>
    </p:spTree>
    <p:extLst>
      <p:ext uri="{BB962C8B-B14F-4D97-AF65-F5344CB8AC3E}">
        <p14:creationId xmlns:p14="http://schemas.microsoft.com/office/powerpoint/2010/main" val="4117590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1E9CF-2051-494E-8B0E-FDB598EA2C7D}"/>
              </a:ext>
            </a:extLst>
          </p:cNvPr>
          <p:cNvSpPr>
            <a:spLocks noGrp="1"/>
          </p:cNvSpPr>
          <p:nvPr>
            <p:ph type="title"/>
          </p:nvPr>
        </p:nvSpPr>
        <p:spPr>
          <a:xfrm>
            <a:off x="275493" y="0"/>
            <a:ext cx="10515600" cy="1325563"/>
          </a:xfrm>
        </p:spPr>
        <p:txBody>
          <a:bodyPr/>
          <a:lstStyle/>
          <a:p>
            <a:r>
              <a:rPr lang="en-GB" dirty="0"/>
              <a:t>Hess’s Law</a:t>
            </a:r>
          </a:p>
        </p:txBody>
      </p:sp>
      <p:sp>
        <p:nvSpPr>
          <p:cNvPr id="3" name="Content Placeholder 2">
            <a:extLst>
              <a:ext uri="{FF2B5EF4-FFF2-40B4-BE49-F238E27FC236}">
                <a16:creationId xmlns:a16="http://schemas.microsoft.com/office/drawing/2014/main" id="{C34F0FC2-AD12-4525-9D22-769E1CACAD7A}"/>
              </a:ext>
            </a:extLst>
          </p:cNvPr>
          <p:cNvSpPr>
            <a:spLocks noGrp="1"/>
          </p:cNvSpPr>
          <p:nvPr>
            <p:ph idx="1"/>
          </p:nvPr>
        </p:nvSpPr>
        <p:spPr>
          <a:xfrm>
            <a:off x="148883" y="1253331"/>
            <a:ext cx="11583572" cy="5372552"/>
          </a:xfrm>
        </p:spPr>
        <p:txBody>
          <a:bodyPr/>
          <a:lstStyle/>
          <a:p>
            <a:r>
              <a:rPr lang="en-GB" dirty="0"/>
              <a:t>Hess’s Law = the enthalpy change for a chemical reaction is independent of the route taken from reactant to products, so long as the starting and finishing conditions are the same for each route</a:t>
            </a:r>
          </a:p>
          <a:p>
            <a:r>
              <a:rPr lang="en-GB" dirty="0"/>
              <a:t>We can use this is work out the enthalpy change of formation of methane, which cannot be made directly from its elements – Hess’s law allows us to calculate enthalpy of formation using indirect routes</a:t>
            </a:r>
          </a:p>
          <a:p>
            <a:r>
              <a:rPr lang="en-GB" dirty="0"/>
              <a:t>We can use the enthalpies of combustion of Carbon, Hydrogen and Methane to calculate the enthalpy of formation – the enthalpies of combustion are from the data booklet </a:t>
            </a:r>
          </a:p>
        </p:txBody>
      </p:sp>
    </p:spTree>
    <p:extLst>
      <p:ext uri="{BB962C8B-B14F-4D97-AF65-F5344CB8AC3E}">
        <p14:creationId xmlns:p14="http://schemas.microsoft.com/office/powerpoint/2010/main" val="3947161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056B7-DE1C-4F24-B612-08D62282429E}"/>
              </a:ext>
            </a:extLst>
          </p:cNvPr>
          <p:cNvSpPr>
            <a:spLocks noGrp="1"/>
          </p:cNvSpPr>
          <p:nvPr>
            <p:ph type="title"/>
          </p:nvPr>
        </p:nvSpPr>
        <p:spPr>
          <a:xfrm>
            <a:off x="0" y="-309489"/>
            <a:ext cx="10515600" cy="1325563"/>
          </a:xfrm>
        </p:spPr>
        <p:txBody>
          <a:bodyPr/>
          <a:lstStyle/>
          <a:p>
            <a:r>
              <a:rPr lang="en-GB" dirty="0"/>
              <a:t>Formation of Methane </a:t>
            </a:r>
          </a:p>
        </p:txBody>
      </p:sp>
      <p:sp>
        <p:nvSpPr>
          <p:cNvPr id="3" name="Content Placeholder 2">
            <a:extLst>
              <a:ext uri="{FF2B5EF4-FFF2-40B4-BE49-F238E27FC236}">
                <a16:creationId xmlns:a16="http://schemas.microsoft.com/office/drawing/2014/main" id="{CB3FF4DE-B4BD-4538-B917-9F543D45779C}"/>
              </a:ext>
            </a:extLst>
          </p:cNvPr>
          <p:cNvSpPr>
            <a:spLocks noGrp="1"/>
          </p:cNvSpPr>
          <p:nvPr>
            <p:ph idx="1"/>
          </p:nvPr>
        </p:nvSpPr>
        <p:spPr>
          <a:xfrm>
            <a:off x="-1" y="756480"/>
            <a:ext cx="11915335" cy="5841268"/>
          </a:xfrm>
        </p:spPr>
        <p:txBody>
          <a:bodyPr/>
          <a:lstStyle/>
          <a:p>
            <a:r>
              <a:rPr lang="en-GB" dirty="0"/>
              <a:t>C + O</a:t>
            </a:r>
            <a:r>
              <a:rPr lang="en-GB" baseline="-25000" dirty="0"/>
              <a:t>2</a:t>
            </a:r>
            <a:r>
              <a:rPr lang="en-GB" dirty="0"/>
              <a:t> </a:t>
            </a:r>
            <a:r>
              <a:rPr lang="en-GB" dirty="0">
                <a:sym typeface="Wingdings" panose="05000000000000000000" pitchFamily="2" charset="2"/>
              </a:rPr>
              <a:t> CO</a:t>
            </a:r>
            <a:r>
              <a:rPr lang="en-GB" dirty="0"/>
              <a:t> 	 ΔH1 = -394 </a:t>
            </a:r>
            <a:r>
              <a:rPr lang="en-GB" dirty="0" err="1"/>
              <a:t>kj</a:t>
            </a:r>
            <a:r>
              <a:rPr lang="en-GB" dirty="0"/>
              <a:t>/mol/l</a:t>
            </a:r>
          </a:p>
          <a:p>
            <a:r>
              <a:rPr lang="en-GB" dirty="0"/>
              <a:t>H</a:t>
            </a:r>
            <a:r>
              <a:rPr lang="en-GB" baseline="-25000" dirty="0"/>
              <a:t>2</a:t>
            </a:r>
            <a:r>
              <a:rPr lang="en-GB" dirty="0"/>
              <a:t> + ½ O </a:t>
            </a:r>
            <a:r>
              <a:rPr lang="en-GB" dirty="0">
                <a:sym typeface="Wingdings" panose="05000000000000000000" pitchFamily="2" charset="2"/>
              </a:rPr>
              <a:t> H</a:t>
            </a:r>
            <a:r>
              <a:rPr lang="en-GB" baseline="-25000" dirty="0">
                <a:sym typeface="Wingdings" panose="05000000000000000000" pitchFamily="2" charset="2"/>
              </a:rPr>
              <a:t>2</a:t>
            </a:r>
            <a:r>
              <a:rPr lang="en-GB" dirty="0">
                <a:sym typeface="Wingdings" panose="05000000000000000000" pitchFamily="2" charset="2"/>
              </a:rPr>
              <a:t>O		</a:t>
            </a:r>
            <a:r>
              <a:rPr lang="en-GB" dirty="0"/>
              <a:t> ΔH2 = -286 </a:t>
            </a:r>
            <a:r>
              <a:rPr lang="en-GB" dirty="0" err="1"/>
              <a:t>kj</a:t>
            </a:r>
            <a:r>
              <a:rPr lang="en-GB" dirty="0"/>
              <a:t>/mol/l</a:t>
            </a:r>
          </a:p>
          <a:p>
            <a:r>
              <a:rPr lang="en-GB" dirty="0"/>
              <a:t>CH</a:t>
            </a:r>
            <a:r>
              <a:rPr lang="en-GB" baseline="-25000" dirty="0"/>
              <a:t>4</a:t>
            </a:r>
            <a:r>
              <a:rPr lang="en-GB" dirty="0"/>
              <a:t> + 2O</a:t>
            </a:r>
            <a:r>
              <a:rPr lang="en-GB" baseline="-25000" dirty="0"/>
              <a:t>2</a:t>
            </a:r>
            <a:r>
              <a:rPr lang="en-GB" dirty="0"/>
              <a:t> </a:t>
            </a:r>
            <a:r>
              <a:rPr lang="en-GB" dirty="0">
                <a:sym typeface="Wingdings" panose="05000000000000000000" pitchFamily="2" charset="2"/>
              </a:rPr>
              <a:t> CO</a:t>
            </a:r>
            <a:r>
              <a:rPr lang="en-GB" baseline="-25000" dirty="0">
                <a:sym typeface="Wingdings" panose="05000000000000000000" pitchFamily="2" charset="2"/>
              </a:rPr>
              <a:t>2</a:t>
            </a:r>
            <a:r>
              <a:rPr lang="en-GB" dirty="0">
                <a:sym typeface="Wingdings" panose="05000000000000000000" pitchFamily="2" charset="2"/>
              </a:rPr>
              <a:t> = 2H</a:t>
            </a:r>
            <a:r>
              <a:rPr lang="en-GB" baseline="-25000" dirty="0">
                <a:sym typeface="Wingdings" panose="05000000000000000000" pitchFamily="2" charset="2"/>
              </a:rPr>
              <a:t>2</a:t>
            </a:r>
            <a:r>
              <a:rPr lang="en-GB" dirty="0">
                <a:sym typeface="Wingdings" panose="05000000000000000000" pitchFamily="2" charset="2"/>
              </a:rPr>
              <a:t>O	</a:t>
            </a:r>
            <a:r>
              <a:rPr lang="en-GB" dirty="0"/>
              <a:t> ΔH3 = -891 </a:t>
            </a:r>
            <a:r>
              <a:rPr lang="en-GB" dirty="0" err="1"/>
              <a:t>kj</a:t>
            </a:r>
            <a:r>
              <a:rPr lang="en-GB" dirty="0"/>
              <a:t>/mol/l</a:t>
            </a:r>
          </a:p>
          <a:p>
            <a:r>
              <a:rPr lang="en-GB" dirty="0"/>
              <a:t>Route 1 is our target equation </a:t>
            </a:r>
          </a:p>
          <a:p>
            <a:r>
              <a:rPr lang="en-GB" dirty="0"/>
              <a:t>Route 2 is the indirect route – CO</a:t>
            </a:r>
            <a:r>
              <a:rPr lang="en-GB" baseline="-25000" dirty="0"/>
              <a:t>2</a:t>
            </a:r>
            <a:r>
              <a:rPr lang="en-GB" dirty="0"/>
              <a:t> + 2H</a:t>
            </a:r>
            <a:r>
              <a:rPr lang="en-GB" baseline="-25000" dirty="0"/>
              <a:t>2</a:t>
            </a:r>
            <a:r>
              <a:rPr lang="en-GB" dirty="0"/>
              <a:t>O </a:t>
            </a:r>
            <a:r>
              <a:rPr lang="en-GB" dirty="0">
                <a:sym typeface="Wingdings" panose="05000000000000000000" pitchFamily="2" charset="2"/>
              </a:rPr>
              <a:t> CH</a:t>
            </a:r>
            <a:r>
              <a:rPr lang="en-GB" baseline="-25000" dirty="0">
                <a:sym typeface="Wingdings" panose="05000000000000000000" pitchFamily="2" charset="2"/>
              </a:rPr>
              <a:t>4</a:t>
            </a:r>
          </a:p>
          <a:p>
            <a:r>
              <a:rPr lang="en-GB" dirty="0"/>
              <a:t>ΔH1+ ΔH2 + ΔH3</a:t>
            </a:r>
          </a:p>
          <a:p>
            <a:r>
              <a:rPr lang="en-GB" dirty="0"/>
              <a:t>ΔH2 has to be multiplied by 2 as the target equation has 2 moles of H reacting</a:t>
            </a:r>
          </a:p>
          <a:p>
            <a:r>
              <a:rPr lang="en-GB" dirty="0"/>
              <a:t>ΔH3 has to be reversed as carbon dioxide and water combine to form methane and oxygen (the opposite of combustion) </a:t>
            </a:r>
          </a:p>
          <a:p>
            <a:r>
              <a:rPr lang="en-GB" dirty="0"/>
              <a:t>-394 + (2 x -286) – (-891) = </a:t>
            </a:r>
            <a:r>
              <a:rPr lang="en-GB" dirty="0" err="1"/>
              <a:t>ΔH</a:t>
            </a:r>
            <a:r>
              <a:rPr lang="en-GB" baseline="-25000" dirty="0" err="1"/>
              <a:t>f</a:t>
            </a:r>
            <a:r>
              <a:rPr lang="en-GB" dirty="0"/>
              <a:t> </a:t>
            </a:r>
            <a:r>
              <a:rPr lang="en-GB" b="1" dirty="0"/>
              <a:t>-75kj/mol/l</a:t>
            </a:r>
          </a:p>
        </p:txBody>
      </p:sp>
    </p:spTree>
    <p:extLst>
      <p:ext uri="{BB962C8B-B14F-4D97-AF65-F5344CB8AC3E}">
        <p14:creationId xmlns:p14="http://schemas.microsoft.com/office/powerpoint/2010/main" val="676002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284" t="10015" r="16504" b="43635"/>
          <a:stretch/>
        </p:blipFill>
        <p:spPr bwMode="auto">
          <a:xfrm>
            <a:off x="304202" y="302210"/>
            <a:ext cx="11726521" cy="6043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3809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98" t="33041" r="16586" b="23902"/>
          <a:stretch/>
        </p:blipFill>
        <p:spPr bwMode="auto">
          <a:xfrm>
            <a:off x="176596" y="238408"/>
            <a:ext cx="11846924" cy="569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597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66255"/>
            <a:ext cx="10155381" cy="6431972"/>
          </a:xfrm>
        </p:spPr>
        <p:txBody>
          <a:bodyPr>
            <a:normAutofit/>
          </a:bodyPr>
          <a:lstStyle/>
          <a:p>
            <a:pPr marL="0" indent="0">
              <a:buNone/>
            </a:pPr>
            <a:r>
              <a:rPr lang="en-GB" sz="2400" dirty="0">
                <a:solidFill>
                  <a:schemeClr val="bg1"/>
                </a:solidFill>
              </a:rPr>
              <a:t>Cu</a:t>
            </a:r>
            <a:r>
              <a:rPr lang="en-GB" sz="2400" baseline="30000" dirty="0">
                <a:solidFill>
                  <a:schemeClr val="bg1"/>
                </a:solidFill>
              </a:rPr>
              <a:t>2+</a:t>
            </a:r>
            <a:r>
              <a:rPr lang="en-GB" sz="2400" dirty="0">
                <a:solidFill>
                  <a:schemeClr val="bg1"/>
                </a:solidFill>
              </a:rPr>
              <a:t> (</a:t>
            </a:r>
            <a:r>
              <a:rPr lang="en-GB" sz="2400" dirty="0" err="1">
                <a:solidFill>
                  <a:schemeClr val="bg1"/>
                </a:solidFill>
              </a:rPr>
              <a:t>aq</a:t>
            </a:r>
            <a:r>
              <a:rPr lang="en-GB" sz="2400" dirty="0">
                <a:solidFill>
                  <a:schemeClr val="bg1"/>
                </a:solidFill>
              </a:rPr>
              <a:t>)   +      	</a:t>
            </a:r>
            <a:r>
              <a:rPr lang="en-GB" sz="2400" dirty="0">
                <a:solidFill>
                  <a:schemeClr val="bg1"/>
                </a:solidFill>
                <a:sym typeface="Wingdings" panose="05000000000000000000" pitchFamily="2" charset="2"/>
              </a:rPr>
              <a:t></a:t>
            </a:r>
            <a:r>
              <a:rPr lang="en-GB" sz="2400" dirty="0">
                <a:solidFill>
                  <a:schemeClr val="bg1"/>
                </a:solidFill>
              </a:rPr>
              <a:t> Cu (s)     	reduction    </a:t>
            </a:r>
          </a:p>
          <a:p>
            <a:pPr marL="0" indent="0">
              <a:buNone/>
            </a:pPr>
            <a:r>
              <a:rPr lang="en-GB" sz="2400" dirty="0">
                <a:solidFill>
                  <a:schemeClr val="bg1"/>
                </a:solidFill>
              </a:rPr>
              <a:t> </a:t>
            </a:r>
          </a:p>
          <a:p>
            <a:pPr marL="0" indent="0">
              <a:buNone/>
            </a:pPr>
            <a:r>
              <a:rPr lang="en-GB" sz="2400" dirty="0">
                <a:solidFill>
                  <a:schemeClr val="bg1"/>
                </a:solidFill>
              </a:rPr>
              <a:t>O</a:t>
            </a:r>
            <a:r>
              <a:rPr lang="en-GB" sz="2400" baseline="30000" dirty="0">
                <a:solidFill>
                  <a:schemeClr val="bg1"/>
                </a:solidFill>
              </a:rPr>
              <a:t>2-</a:t>
            </a:r>
            <a:r>
              <a:rPr lang="en-GB" sz="2400" dirty="0">
                <a:solidFill>
                  <a:schemeClr val="bg1"/>
                </a:solidFill>
              </a:rPr>
              <a:t>(</a:t>
            </a:r>
            <a:r>
              <a:rPr lang="en-GB" sz="2400" dirty="0" err="1">
                <a:solidFill>
                  <a:schemeClr val="bg1"/>
                </a:solidFill>
              </a:rPr>
              <a:t>aq</a:t>
            </a:r>
            <a:r>
              <a:rPr lang="en-GB" sz="2400" dirty="0">
                <a:solidFill>
                  <a:schemeClr val="bg1"/>
                </a:solidFill>
              </a:rPr>
              <a:t>)	 -      </a:t>
            </a:r>
            <a:r>
              <a:rPr lang="en-GB" sz="2400" dirty="0">
                <a:solidFill>
                  <a:srgbClr val="FF0000"/>
                </a:solidFill>
              </a:rPr>
              <a:t>		</a:t>
            </a:r>
            <a:r>
              <a:rPr lang="en-GB" sz="2400" dirty="0">
                <a:solidFill>
                  <a:schemeClr val="bg1"/>
                </a:solidFill>
                <a:sym typeface="Wingdings" panose="05000000000000000000" pitchFamily="2" charset="2"/>
              </a:rPr>
              <a:t></a:t>
            </a:r>
            <a:r>
              <a:rPr lang="en-GB" sz="2400" dirty="0">
                <a:solidFill>
                  <a:schemeClr val="bg1"/>
                </a:solidFill>
              </a:rPr>
              <a:t>    O</a:t>
            </a:r>
            <a:r>
              <a:rPr lang="en-GB" sz="2400" baseline="-25000" dirty="0">
                <a:solidFill>
                  <a:schemeClr val="bg1"/>
                </a:solidFill>
              </a:rPr>
              <a:t>2</a:t>
            </a:r>
            <a:r>
              <a:rPr lang="en-GB" sz="2400" dirty="0">
                <a:solidFill>
                  <a:schemeClr val="bg1"/>
                </a:solidFill>
              </a:rPr>
              <a:t>(g)    		oxidation 		</a:t>
            </a:r>
          </a:p>
          <a:p>
            <a:pPr marL="0" indent="0">
              <a:buNone/>
            </a:pPr>
            <a:endParaRPr lang="en-GB" sz="2400" dirty="0">
              <a:solidFill>
                <a:schemeClr val="bg1"/>
              </a:solidFill>
            </a:endParaRPr>
          </a:p>
          <a:p>
            <a:pPr marL="0" indent="0">
              <a:buNone/>
            </a:pPr>
            <a:r>
              <a:rPr lang="en-GB" sz="2400" dirty="0">
                <a:solidFill>
                  <a:schemeClr val="bg1"/>
                </a:solidFill>
              </a:rPr>
              <a:t>Li</a:t>
            </a:r>
            <a:r>
              <a:rPr lang="en-GB" sz="2400" baseline="30000" dirty="0">
                <a:solidFill>
                  <a:schemeClr val="bg1"/>
                </a:solidFill>
              </a:rPr>
              <a:t>+</a:t>
            </a:r>
            <a:r>
              <a:rPr lang="en-GB" sz="2400" dirty="0">
                <a:solidFill>
                  <a:schemeClr val="bg1"/>
                </a:solidFill>
              </a:rPr>
              <a:t>(l</a:t>
            </a:r>
            <a:r>
              <a:rPr lang="en-GB" sz="2400" dirty="0">
                <a:solidFill>
                  <a:srgbClr val="FF0000"/>
                </a:solidFill>
              </a:rPr>
              <a:t> 	</a:t>
            </a:r>
            <a:r>
              <a:rPr lang="en-GB" sz="2400" dirty="0">
                <a:solidFill>
                  <a:schemeClr val="bg1"/>
                </a:solidFill>
              </a:rPr>
              <a:t>+</a:t>
            </a:r>
            <a:r>
              <a:rPr lang="en-GB" sz="2400" dirty="0">
                <a:solidFill>
                  <a:srgbClr val="FF0000"/>
                </a:solidFill>
              </a:rPr>
              <a:t>			</a:t>
            </a:r>
            <a:r>
              <a:rPr lang="en-GB" sz="2400" dirty="0">
                <a:solidFill>
                  <a:schemeClr val="bg1"/>
                </a:solidFill>
              </a:rPr>
              <a:t> </a:t>
            </a:r>
            <a:r>
              <a:rPr lang="en-GB" sz="2400" dirty="0">
                <a:solidFill>
                  <a:schemeClr val="bg1"/>
                </a:solidFill>
                <a:sym typeface="Wingdings" panose="05000000000000000000" pitchFamily="2" charset="2"/>
              </a:rPr>
              <a:t></a:t>
            </a:r>
            <a:r>
              <a:rPr lang="en-GB" sz="2400" dirty="0">
                <a:solidFill>
                  <a:schemeClr val="bg1"/>
                </a:solidFill>
              </a:rPr>
              <a:t>      Li(s)			 reduction</a:t>
            </a:r>
          </a:p>
          <a:p>
            <a:pPr marL="0" indent="0">
              <a:buNone/>
            </a:pPr>
            <a:endParaRPr lang="en-GB" sz="2400" dirty="0">
              <a:solidFill>
                <a:schemeClr val="bg1"/>
              </a:solidFill>
            </a:endParaRPr>
          </a:p>
          <a:p>
            <a:pPr marL="0" indent="0">
              <a:buNone/>
            </a:pPr>
            <a:r>
              <a:rPr lang="en-GB" sz="2400" dirty="0">
                <a:solidFill>
                  <a:schemeClr val="bg1"/>
                </a:solidFill>
              </a:rPr>
              <a:t>2H</a:t>
            </a:r>
            <a:r>
              <a:rPr lang="en-GB" sz="2400" baseline="30000" dirty="0">
                <a:solidFill>
                  <a:schemeClr val="bg1"/>
                </a:solidFill>
              </a:rPr>
              <a:t>+</a:t>
            </a:r>
            <a:r>
              <a:rPr lang="en-GB" sz="2400" dirty="0">
                <a:solidFill>
                  <a:schemeClr val="bg1"/>
                </a:solidFill>
              </a:rPr>
              <a:t>(</a:t>
            </a:r>
            <a:r>
              <a:rPr lang="en-GB" sz="2400" dirty="0" err="1">
                <a:solidFill>
                  <a:schemeClr val="bg1"/>
                </a:solidFill>
              </a:rPr>
              <a:t>aq</a:t>
            </a:r>
            <a:r>
              <a:rPr lang="en-GB" sz="2400" dirty="0">
                <a:solidFill>
                  <a:schemeClr val="bg1"/>
                </a:solidFill>
              </a:rPr>
              <a:t>) 	+	     </a:t>
            </a:r>
            <a:r>
              <a:rPr lang="en-GB" sz="2400" dirty="0">
                <a:solidFill>
                  <a:schemeClr val="bg1"/>
                </a:solidFill>
                <a:sym typeface="Wingdings" panose="05000000000000000000" pitchFamily="2" charset="2"/>
              </a:rPr>
              <a:t></a:t>
            </a:r>
            <a:r>
              <a:rPr lang="en-GB" sz="2400" dirty="0">
                <a:solidFill>
                  <a:schemeClr val="bg1"/>
                </a:solidFill>
              </a:rPr>
              <a:t>      H­</a:t>
            </a:r>
            <a:r>
              <a:rPr lang="en-GB" sz="2400" baseline="-25000" dirty="0">
                <a:solidFill>
                  <a:schemeClr val="bg1"/>
                </a:solidFill>
              </a:rPr>
              <a:t>2</a:t>
            </a:r>
            <a:r>
              <a:rPr lang="en-GB" sz="2400" dirty="0">
                <a:solidFill>
                  <a:schemeClr val="bg1"/>
                </a:solidFill>
              </a:rPr>
              <a:t>(g)      		  reduction</a:t>
            </a:r>
          </a:p>
          <a:p>
            <a:pPr marL="0" indent="0">
              <a:buNone/>
            </a:pPr>
            <a:endParaRPr lang="en-GB" sz="2400" dirty="0">
              <a:solidFill>
                <a:schemeClr val="bg1"/>
              </a:solidFill>
            </a:endParaRPr>
          </a:p>
          <a:p>
            <a:pPr marL="0" indent="0">
              <a:buNone/>
            </a:pPr>
            <a:r>
              <a:rPr lang="en-GB" sz="2400" dirty="0">
                <a:solidFill>
                  <a:schemeClr val="bg1"/>
                </a:solidFill>
              </a:rPr>
              <a:t>Mg</a:t>
            </a:r>
            <a:r>
              <a:rPr lang="en-GB" sz="2400" baseline="30000" dirty="0">
                <a:solidFill>
                  <a:schemeClr val="bg1"/>
                </a:solidFill>
              </a:rPr>
              <a:t>2+</a:t>
            </a:r>
            <a:r>
              <a:rPr lang="en-GB" sz="2400" dirty="0">
                <a:solidFill>
                  <a:schemeClr val="bg1"/>
                </a:solidFill>
              </a:rPr>
              <a:t> (s)    +  	     </a:t>
            </a:r>
            <a:r>
              <a:rPr lang="en-GB" sz="2400" dirty="0">
                <a:solidFill>
                  <a:schemeClr val="bg1"/>
                </a:solidFill>
                <a:sym typeface="Wingdings" panose="05000000000000000000" pitchFamily="2" charset="2"/>
              </a:rPr>
              <a:t></a:t>
            </a:r>
            <a:r>
              <a:rPr lang="en-GB" sz="2400" dirty="0">
                <a:solidFill>
                  <a:schemeClr val="bg1"/>
                </a:solidFill>
              </a:rPr>
              <a:t> Mg(s) 			reduction</a:t>
            </a:r>
          </a:p>
          <a:p>
            <a:pPr marL="0" indent="0">
              <a:buNone/>
            </a:pPr>
            <a:endParaRPr lang="en-GB" sz="2400" dirty="0">
              <a:solidFill>
                <a:schemeClr val="bg1"/>
              </a:solidFill>
            </a:endParaRPr>
          </a:p>
          <a:p>
            <a:pPr marL="0" indent="0">
              <a:buNone/>
            </a:pPr>
            <a:r>
              <a:rPr lang="en-GB" sz="2400" dirty="0">
                <a:solidFill>
                  <a:schemeClr val="bg1"/>
                </a:solidFill>
              </a:rPr>
              <a:t>Al</a:t>
            </a:r>
            <a:r>
              <a:rPr lang="en-GB" sz="2400" baseline="30000" dirty="0">
                <a:solidFill>
                  <a:schemeClr val="bg1"/>
                </a:solidFill>
              </a:rPr>
              <a:t>3+</a:t>
            </a:r>
            <a:r>
              <a:rPr lang="en-GB" sz="2400" dirty="0">
                <a:solidFill>
                  <a:schemeClr val="bg1"/>
                </a:solidFill>
              </a:rPr>
              <a:t>(l)     +   </a:t>
            </a:r>
            <a:r>
              <a:rPr lang="en-GB" sz="2400" dirty="0">
                <a:solidFill>
                  <a:srgbClr val="FF0000"/>
                </a:solidFill>
              </a:rPr>
              <a:t>	</a:t>
            </a:r>
            <a:r>
              <a:rPr lang="en-GB" sz="2400" dirty="0">
                <a:solidFill>
                  <a:schemeClr val="bg1"/>
                </a:solidFill>
              </a:rPr>
              <a:t>	</a:t>
            </a:r>
            <a:r>
              <a:rPr lang="en-GB" sz="2400" dirty="0">
                <a:solidFill>
                  <a:schemeClr val="bg1"/>
                </a:solidFill>
                <a:sym typeface="Wingdings" panose="05000000000000000000" pitchFamily="2" charset="2"/>
              </a:rPr>
              <a:t></a:t>
            </a:r>
            <a:r>
              <a:rPr lang="en-GB" sz="2400" dirty="0">
                <a:solidFill>
                  <a:schemeClr val="bg1"/>
                </a:solidFill>
              </a:rPr>
              <a:t>      Al (s)   		reduction     </a:t>
            </a:r>
          </a:p>
          <a:p>
            <a:endParaRPr lang="en-GB" dirty="0"/>
          </a:p>
        </p:txBody>
      </p:sp>
      <p:sp>
        <p:nvSpPr>
          <p:cNvPr id="4" name="Date Placeholder 3"/>
          <p:cNvSpPr>
            <a:spLocks noGrp="1"/>
          </p:cNvSpPr>
          <p:nvPr>
            <p:ph type="dt" sz="half" idx="10"/>
          </p:nvPr>
        </p:nvSpPr>
        <p:spPr/>
        <p:txBody>
          <a:bodyPr/>
          <a:lstStyle/>
          <a:p>
            <a:fld id="{492131FE-EAD6-4CCB-94CB-50CF7D2F8796}" type="datetime2">
              <a:rPr lang="en-US">
                <a:solidFill>
                  <a:prstClr val="white"/>
                </a:solidFill>
                <a:latin typeface="Calibri" panose="020F0502020204030204"/>
              </a:rPr>
              <a:pPr/>
              <a:t>Wednesday, June 13, 2018</a:t>
            </a:fld>
            <a:endParaRPr lang="en-US" dirty="0">
              <a:solidFill>
                <a:prstClr val="white"/>
              </a:solidFill>
              <a:latin typeface="Calibri" panose="020F0502020204030204"/>
            </a:endParaRPr>
          </a:p>
        </p:txBody>
      </p:sp>
      <p:sp>
        <p:nvSpPr>
          <p:cNvPr id="2" name="Rectangle 1"/>
          <p:cNvSpPr/>
          <p:nvPr/>
        </p:nvSpPr>
        <p:spPr>
          <a:xfrm>
            <a:off x="3208565" y="492620"/>
            <a:ext cx="657552" cy="461665"/>
          </a:xfrm>
          <a:prstGeom prst="rect">
            <a:avLst/>
          </a:prstGeom>
        </p:spPr>
        <p:txBody>
          <a:bodyPr wrap="none">
            <a:spAutoFit/>
          </a:bodyPr>
          <a:lstStyle/>
          <a:p>
            <a:r>
              <a:rPr lang="en-GB" sz="2400" dirty="0">
                <a:solidFill>
                  <a:srgbClr val="FF0000"/>
                </a:solidFill>
                <a:latin typeface="Calibri" panose="020F0502020204030204"/>
              </a:rPr>
              <a:t>2e- </a:t>
            </a:r>
            <a:endParaRPr lang="en-GB" sz="2400" dirty="0">
              <a:solidFill>
                <a:prstClr val="white"/>
              </a:solidFill>
              <a:latin typeface="Calibri" panose="020F0502020204030204"/>
            </a:endParaRPr>
          </a:p>
        </p:txBody>
      </p:sp>
      <p:sp>
        <p:nvSpPr>
          <p:cNvPr id="6" name="Rectangle 5"/>
          <p:cNvSpPr/>
          <p:nvPr/>
        </p:nvSpPr>
        <p:spPr>
          <a:xfrm>
            <a:off x="3208565" y="1484785"/>
            <a:ext cx="657552" cy="461665"/>
          </a:xfrm>
          <a:prstGeom prst="rect">
            <a:avLst/>
          </a:prstGeom>
        </p:spPr>
        <p:txBody>
          <a:bodyPr wrap="none">
            <a:spAutoFit/>
          </a:bodyPr>
          <a:lstStyle/>
          <a:p>
            <a:r>
              <a:rPr lang="en-GB" sz="2400" dirty="0">
                <a:solidFill>
                  <a:srgbClr val="FF0000"/>
                </a:solidFill>
                <a:latin typeface="Calibri" panose="020F0502020204030204"/>
              </a:rPr>
              <a:t>2e- </a:t>
            </a:r>
            <a:endParaRPr lang="en-GB" sz="2400" dirty="0">
              <a:solidFill>
                <a:prstClr val="white"/>
              </a:solidFill>
              <a:latin typeface="Calibri" panose="020F0502020204030204"/>
            </a:endParaRPr>
          </a:p>
        </p:txBody>
      </p:sp>
      <p:sp>
        <p:nvSpPr>
          <p:cNvPr id="7" name="Rectangle 6"/>
          <p:cNvSpPr/>
          <p:nvPr/>
        </p:nvSpPr>
        <p:spPr>
          <a:xfrm>
            <a:off x="3341614" y="2420888"/>
            <a:ext cx="391454" cy="400110"/>
          </a:xfrm>
          <a:prstGeom prst="rect">
            <a:avLst/>
          </a:prstGeom>
        </p:spPr>
        <p:txBody>
          <a:bodyPr wrap="none">
            <a:spAutoFit/>
          </a:bodyPr>
          <a:lstStyle/>
          <a:p>
            <a:r>
              <a:rPr lang="en-GB" sz="2000" dirty="0">
                <a:solidFill>
                  <a:srgbClr val="FF0000"/>
                </a:solidFill>
                <a:latin typeface="Calibri" panose="020F0502020204030204"/>
              </a:rPr>
              <a:t>e-</a:t>
            </a:r>
            <a:endParaRPr lang="en-GB" sz="2000" dirty="0">
              <a:solidFill>
                <a:prstClr val="white"/>
              </a:solidFill>
              <a:latin typeface="Calibri" panose="020F0502020204030204"/>
            </a:endParaRPr>
          </a:p>
        </p:txBody>
      </p:sp>
      <p:sp>
        <p:nvSpPr>
          <p:cNvPr id="8" name="Rectangle 7"/>
          <p:cNvSpPr/>
          <p:nvPr/>
        </p:nvSpPr>
        <p:spPr>
          <a:xfrm>
            <a:off x="3443566" y="3514202"/>
            <a:ext cx="579005" cy="400110"/>
          </a:xfrm>
          <a:prstGeom prst="rect">
            <a:avLst/>
          </a:prstGeom>
        </p:spPr>
        <p:txBody>
          <a:bodyPr wrap="none">
            <a:spAutoFit/>
          </a:bodyPr>
          <a:lstStyle/>
          <a:p>
            <a:r>
              <a:rPr lang="en-GB" sz="2000" dirty="0">
                <a:solidFill>
                  <a:srgbClr val="FF0000"/>
                </a:solidFill>
                <a:latin typeface="Calibri" panose="020F0502020204030204"/>
              </a:rPr>
              <a:t>2e-</a:t>
            </a:r>
            <a:r>
              <a:rPr lang="en-GB" sz="2000" dirty="0">
                <a:solidFill>
                  <a:prstClr val="black"/>
                </a:solidFill>
                <a:latin typeface="Calibri" panose="020F0502020204030204"/>
              </a:rPr>
              <a:t> </a:t>
            </a:r>
            <a:endParaRPr lang="en-GB" sz="2000" dirty="0">
              <a:solidFill>
                <a:prstClr val="white"/>
              </a:solidFill>
              <a:latin typeface="Calibri" panose="020F0502020204030204"/>
            </a:endParaRPr>
          </a:p>
        </p:txBody>
      </p:sp>
      <p:sp>
        <p:nvSpPr>
          <p:cNvPr id="9" name="Rectangle 8"/>
          <p:cNvSpPr/>
          <p:nvPr/>
        </p:nvSpPr>
        <p:spPr>
          <a:xfrm>
            <a:off x="3344938" y="4509120"/>
            <a:ext cx="579005" cy="400110"/>
          </a:xfrm>
          <a:prstGeom prst="rect">
            <a:avLst/>
          </a:prstGeom>
        </p:spPr>
        <p:txBody>
          <a:bodyPr wrap="none">
            <a:spAutoFit/>
          </a:bodyPr>
          <a:lstStyle/>
          <a:p>
            <a:r>
              <a:rPr lang="en-GB" sz="2000" dirty="0">
                <a:solidFill>
                  <a:srgbClr val="FF0000"/>
                </a:solidFill>
                <a:latin typeface="Calibri" panose="020F0502020204030204"/>
              </a:rPr>
              <a:t>2e-</a:t>
            </a:r>
            <a:r>
              <a:rPr lang="en-GB" sz="2000" dirty="0">
                <a:solidFill>
                  <a:prstClr val="black"/>
                </a:solidFill>
                <a:latin typeface="Calibri" panose="020F0502020204030204"/>
              </a:rPr>
              <a:t> </a:t>
            </a:r>
            <a:endParaRPr lang="en-GB" sz="2000" dirty="0">
              <a:solidFill>
                <a:prstClr val="white"/>
              </a:solidFill>
              <a:latin typeface="Calibri" panose="020F0502020204030204"/>
            </a:endParaRPr>
          </a:p>
        </p:txBody>
      </p:sp>
      <p:sp>
        <p:nvSpPr>
          <p:cNvPr id="10" name="Rectangle 9"/>
          <p:cNvSpPr/>
          <p:nvPr/>
        </p:nvSpPr>
        <p:spPr>
          <a:xfrm>
            <a:off x="3443566" y="5301208"/>
            <a:ext cx="521297" cy="400110"/>
          </a:xfrm>
          <a:prstGeom prst="rect">
            <a:avLst/>
          </a:prstGeom>
        </p:spPr>
        <p:txBody>
          <a:bodyPr wrap="none">
            <a:spAutoFit/>
          </a:bodyPr>
          <a:lstStyle/>
          <a:p>
            <a:r>
              <a:rPr lang="en-GB" sz="2000" dirty="0">
                <a:solidFill>
                  <a:srgbClr val="FF0000"/>
                </a:solidFill>
                <a:latin typeface="Calibri" panose="020F0502020204030204"/>
              </a:rPr>
              <a:t>3e-</a:t>
            </a:r>
            <a:endParaRPr lang="en-GB" sz="2000" dirty="0">
              <a:solidFill>
                <a:prstClr val="white"/>
              </a:solidFill>
              <a:latin typeface="Calibri" panose="020F0502020204030204"/>
            </a:endParaRPr>
          </a:p>
        </p:txBody>
      </p:sp>
    </p:spTree>
    <p:extLst>
      <p:ext uri="{BB962C8B-B14F-4D97-AF65-F5344CB8AC3E}">
        <p14:creationId xmlns:p14="http://schemas.microsoft.com/office/powerpoint/2010/main" val="414202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Completing Half Equations</a:t>
            </a:r>
            <a:endParaRPr lang="en-GB" dirty="0"/>
          </a:p>
        </p:txBody>
      </p:sp>
      <p:sp>
        <p:nvSpPr>
          <p:cNvPr id="3" name="Content Placeholder 2"/>
          <p:cNvSpPr>
            <a:spLocks noGrp="1"/>
          </p:cNvSpPr>
          <p:nvPr>
            <p:ph idx="1"/>
          </p:nvPr>
        </p:nvSpPr>
        <p:spPr/>
        <p:txBody>
          <a:bodyPr>
            <a:normAutofit lnSpcReduction="10000"/>
          </a:bodyPr>
          <a:lstStyle/>
          <a:p>
            <a:r>
              <a:rPr lang="en-GB" dirty="0" smtClean="0"/>
              <a:t>To balance O add water</a:t>
            </a:r>
          </a:p>
          <a:p>
            <a:r>
              <a:rPr lang="en-GB" dirty="0" smtClean="0"/>
              <a:t>To balance H add Hydrogen ions</a:t>
            </a:r>
          </a:p>
          <a:p>
            <a:r>
              <a:rPr lang="en-GB" dirty="0" smtClean="0"/>
              <a:t>EX: </a:t>
            </a:r>
            <a:r>
              <a:rPr lang="en-GB" dirty="0" err="1" smtClean="0"/>
              <a:t>BrO</a:t>
            </a:r>
            <a:r>
              <a:rPr lang="en-GB" baseline="30000" dirty="0" smtClean="0"/>
              <a:t>-</a:t>
            </a:r>
            <a:r>
              <a:rPr lang="en-GB" dirty="0" smtClean="0"/>
              <a:t> (</a:t>
            </a:r>
            <a:r>
              <a:rPr lang="en-GB" dirty="0" err="1" smtClean="0"/>
              <a:t>aq</a:t>
            </a:r>
            <a:r>
              <a:rPr lang="en-GB" dirty="0" smtClean="0"/>
              <a:t>) + 2e </a:t>
            </a:r>
            <a:r>
              <a:rPr lang="en-GB" dirty="0" smtClean="0">
                <a:sym typeface="Wingdings" panose="05000000000000000000" pitchFamily="2" charset="2"/>
              </a:rPr>
              <a:t> Br</a:t>
            </a:r>
            <a:r>
              <a:rPr lang="en-GB" baseline="30000" dirty="0" smtClean="0">
                <a:sym typeface="Wingdings" panose="05000000000000000000" pitchFamily="2" charset="2"/>
              </a:rPr>
              <a:t>-</a:t>
            </a:r>
          </a:p>
          <a:p>
            <a:endParaRPr lang="en-GB" dirty="0">
              <a:sym typeface="Wingdings" panose="05000000000000000000" pitchFamily="2" charset="2"/>
            </a:endParaRPr>
          </a:p>
          <a:p>
            <a:pPr marL="514350" indent="-514350">
              <a:buFont typeface="+mj-lt"/>
              <a:buAutoNum type="arabicPeriod"/>
            </a:pPr>
            <a:r>
              <a:rPr lang="en-GB" dirty="0" err="1" smtClean="0">
                <a:sym typeface="Wingdings" panose="05000000000000000000" pitchFamily="2" charset="2"/>
              </a:rPr>
              <a:t>BrO</a:t>
            </a:r>
            <a:r>
              <a:rPr lang="en-GB" dirty="0" smtClean="0">
                <a:sym typeface="Wingdings" panose="05000000000000000000" pitchFamily="2" charset="2"/>
              </a:rPr>
              <a:t>- + 2e</a:t>
            </a:r>
            <a:r>
              <a:rPr lang="en-GB" baseline="30000" dirty="0" smtClean="0">
                <a:sym typeface="Wingdings" panose="05000000000000000000" pitchFamily="2" charset="2"/>
              </a:rPr>
              <a:t> </a:t>
            </a:r>
            <a:r>
              <a:rPr lang="en-GB" dirty="0" smtClean="0">
                <a:sym typeface="Wingdings" panose="05000000000000000000" pitchFamily="2" charset="2"/>
              </a:rPr>
              <a:t> Br- + H</a:t>
            </a:r>
            <a:r>
              <a:rPr lang="en-GB" baseline="-25000" dirty="0" smtClean="0">
                <a:sym typeface="Wingdings" panose="05000000000000000000" pitchFamily="2" charset="2"/>
              </a:rPr>
              <a:t>2</a:t>
            </a:r>
            <a:r>
              <a:rPr lang="en-GB" dirty="0" smtClean="0">
                <a:sym typeface="Wingdings" panose="05000000000000000000" pitchFamily="2" charset="2"/>
              </a:rPr>
              <a:t>O</a:t>
            </a:r>
          </a:p>
          <a:p>
            <a:pPr marL="514350" indent="-514350">
              <a:buFont typeface="+mj-lt"/>
              <a:buAutoNum type="arabicPeriod"/>
            </a:pPr>
            <a:r>
              <a:rPr lang="en-GB" dirty="0" err="1" smtClean="0">
                <a:sym typeface="Wingdings" panose="05000000000000000000" pitchFamily="2" charset="2"/>
              </a:rPr>
              <a:t>BrO</a:t>
            </a:r>
            <a:r>
              <a:rPr lang="en-GB" baseline="30000" dirty="0" smtClean="0">
                <a:sym typeface="Wingdings" panose="05000000000000000000" pitchFamily="2" charset="2"/>
              </a:rPr>
              <a:t>-</a:t>
            </a:r>
            <a:r>
              <a:rPr lang="en-GB" dirty="0" smtClean="0">
                <a:sym typeface="Wingdings" panose="05000000000000000000" pitchFamily="2" charset="2"/>
              </a:rPr>
              <a:t> + 2H</a:t>
            </a:r>
            <a:r>
              <a:rPr lang="en-GB" baseline="30000" dirty="0" smtClean="0">
                <a:sym typeface="Wingdings" panose="05000000000000000000" pitchFamily="2" charset="2"/>
              </a:rPr>
              <a:t>+</a:t>
            </a:r>
            <a:r>
              <a:rPr lang="en-GB" dirty="0" smtClean="0">
                <a:sym typeface="Wingdings" panose="05000000000000000000" pitchFamily="2" charset="2"/>
              </a:rPr>
              <a:t> + 2e  Br</a:t>
            </a:r>
            <a:r>
              <a:rPr lang="en-GB" baseline="30000" dirty="0" smtClean="0">
                <a:sym typeface="Wingdings" panose="05000000000000000000" pitchFamily="2" charset="2"/>
              </a:rPr>
              <a:t>-</a:t>
            </a:r>
            <a:r>
              <a:rPr lang="en-GB" dirty="0" smtClean="0">
                <a:sym typeface="Wingdings" panose="05000000000000000000" pitchFamily="2" charset="2"/>
              </a:rPr>
              <a:t> + H</a:t>
            </a:r>
            <a:r>
              <a:rPr lang="en-GB" baseline="-25000" dirty="0" smtClean="0">
                <a:sym typeface="Wingdings" panose="05000000000000000000" pitchFamily="2" charset="2"/>
              </a:rPr>
              <a:t>2</a:t>
            </a:r>
            <a:r>
              <a:rPr lang="en-GB" dirty="0" smtClean="0">
                <a:sym typeface="Wingdings" panose="05000000000000000000" pitchFamily="2" charset="2"/>
              </a:rPr>
              <a:t>O</a:t>
            </a:r>
          </a:p>
          <a:p>
            <a:pPr marL="514350" indent="-514350">
              <a:buFont typeface="+mj-lt"/>
              <a:buAutoNum type="arabicPeriod"/>
            </a:pPr>
            <a:endParaRPr lang="en-GB" dirty="0">
              <a:sym typeface="Wingdings" panose="05000000000000000000" pitchFamily="2" charset="2"/>
            </a:endParaRPr>
          </a:p>
          <a:p>
            <a:r>
              <a:rPr lang="en-GB" dirty="0" smtClean="0">
                <a:sym typeface="Wingdings" panose="05000000000000000000" pitchFamily="2" charset="2"/>
              </a:rPr>
              <a:t>Bromine has been reduced – reduction reaction </a:t>
            </a:r>
          </a:p>
          <a:p>
            <a:r>
              <a:rPr lang="en-GB" dirty="0" smtClean="0">
                <a:sym typeface="Wingdings" panose="05000000000000000000" pitchFamily="2" charset="2"/>
              </a:rPr>
              <a:t>Oxidation shown by loss of electrons</a:t>
            </a:r>
          </a:p>
          <a:p>
            <a:pPr marL="0" indent="0">
              <a:buNone/>
            </a:pPr>
            <a:endParaRPr lang="en-GB" baseline="30000" dirty="0"/>
          </a:p>
        </p:txBody>
      </p:sp>
    </p:spTree>
    <p:extLst>
      <p:ext uri="{BB962C8B-B14F-4D97-AF65-F5344CB8AC3E}">
        <p14:creationId xmlns:p14="http://schemas.microsoft.com/office/powerpoint/2010/main" val="985413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91" y="0"/>
            <a:ext cx="10515600" cy="1325563"/>
          </a:xfrm>
        </p:spPr>
        <p:txBody>
          <a:bodyPr/>
          <a:lstStyle/>
          <a:p>
            <a:r>
              <a:rPr lang="en-GB" dirty="0" smtClean="0"/>
              <a:t>Redox Equations</a:t>
            </a:r>
            <a:endParaRPr lang="en-GB" dirty="0"/>
          </a:p>
        </p:txBody>
      </p:sp>
      <p:sp>
        <p:nvSpPr>
          <p:cNvPr id="7" name="Content Placeholder 6"/>
          <p:cNvSpPr>
            <a:spLocks noGrp="1"/>
          </p:cNvSpPr>
          <p:nvPr>
            <p:ph sz="half" idx="1"/>
          </p:nvPr>
        </p:nvSpPr>
        <p:spPr>
          <a:xfrm>
            <a:off x="42950" y="1105043"/>
            <a:ext cx="4654145" cy="4783139"/>
          </a:xfrm>
        </p:spPr>
        <p:txBody>
          <a:bodyPr>
            <a:normAutofit fontScale="70000" lnSpcReduction="20000"/>
          </a:bodyPr>
          <a:lstStyle/>
          <a:p>
            <a:pPr marL="342900" indent="-342900">
              <a:buFont typeface="+mj-lt"/>
              <a:buAutoNum type="arabicPeriod"/>
            </a:pPr>
            <a:r>
              <a:rPr lang="en-GB" dirty="0"/>
              <a:t>Convert the </a:t>
            </a:r>
            <a:r>
              <a:rPr lang="en-GB" dirty="0" smtClean="0"/>
              <a:t>unbalanced </a:t>
            </a:r>
            <a:r>
              <a:rPr lang="en-GB" dirty="0"/>
              <a:t>redox reaction to the ionic form( may already be done</a:t>
            </a:r>
          </a:p>
          <a:p>
            <a:pPr marL="342900" indent="-342900">
              <a:buFont typeface="+mj-lt"/>
              <a:buAutoNum type="arabicPeriod"/>
            </a:pPr>
            <a:r>
              <a:rPr lang="en-GB" dirty="0"/>
              <a:t>Write 2 half equations for the oxidation and reduction </a:t>
            </a:r>
          </a:p>
          <a:p>
            <a:pPr marL="342900" indent="-342900">
              <a:buFont typeface="+mj-lt"/>
              <a:buAutoNum type="arabicPeriod"/>
            </a:pPr>
            <a:r>
              <a:rPr lang="en-GB" dirty="0"/>
              <a:t>Balance all atoms except for O and H</a:t>
            </a:r>
          </a:p>
          <a:p>
            <a:pPr marL="342900" indent="-342900">
              <a:buFont typeface="+mj-lt"/>
              <a:buAutoNum type="arabicPeriod"/>
            </a:pPr>
            <a:r>
              <a:rPr lang="en-GB" dirty="0"/>
              <a:t>Balance Oxygen – in acidic solutions balance by adding water </a:t>
            </a:r>
          </a:p>
          <a:p>
            <a:pPr marL="342900" indent="-342900">
              <a:buFont typeface="+mj-lt"/>
              <a:buAutoNum type="arabicPeriod"/>
            </a:pPr>
            <a:r>
              <a:rPr lang="en-GB" dirty="0"/>
              <a:t>Balance Hydrogen by adding H ions</a:t>
            </a:r>
          </a:p>
          <a:p>
            <a:pPr marL="342900" indent="-342900">
              <a:buFont typeface="+mj-lt"/>
              <a:buAutoNum type="arabicPeriod"/>
            </a:pPr>
            <a:r>
              <a:rPr lang="en-GB" dirty="0"/>
              <a:t>Balance the ionic charge by adding electrons</a:t>
            </a:r>
          </a:p>
          <a:p>
            <a:pPr marL="342900" indent="-342900">
              <a:buFont typeface="+mj-lt"/>
              <a:buAutoNum type="arabicPeriod"/>
            </a:pPr>
            <a:r>
              <a:rPr lang="en-GB" dirty="0"/>
              <a:t>Balance electron loos with electron gain between the 2 half reactions</a:t>
            </a:r>
          </a:p>
          <a:p>
            <a:pPr marL="342900" indent="-342900">
              <a:buFont typeface="+mj-lt"/>
              <a:buAutoNum type="arabicPeriod"/>
            </a:pPr>
            <a:r>
              <a:rPr lang="en-GB" dirty="0"/>
              <a:t>Add the 2 reactions together and cancel anything that appears on both sides </a:t>
            </a:r>
          </a:p>
          <a:p>
            <a:pPr marL="342900" indent="-342900">
              <a:buFont typeface="+mj-lt"/>
              <a:buAutoNum type="arabicPeriod"/>
            </a:pPr>
            <a:r>
              <a:rPr lang="en-GB" dirty="0"/>
              <a:t>Make sure all atoms and charges are balances </a:t>
            </a:r>
          </a:p>
          <a:p>
            <a:endParaRPr lang="en-GB" dirty="0"/>
          </a:p>
        </p:txBody>
      </p:sp>
      <p:pic>
        <p:nvPicPr>
          <p:cNvPr id="22" name="Picture 21"/>
          <p:cNvPicPr>
            <a:picLocks noChangeAspect="1"/>
          </p:cNvPicPr>
          <p:nvPr/>
        </p:nvPicPr>
        <p:blipFill>
          <a:blip r:embed="rId3"/>
          <a:stretch>
            <a:fillRect/>
          </a:stretch>
        </p:blipFill>
        <p:spPr>
          <a:xfrm>
            <a:off x="4973782" y="725538"/>
            <a:ext cx="7023367" cy="5267525"/>
          </a:xfrm>
          <a:prstGeom prst="rect">
            <a:avLst/>
          </a:prstGeom>
        </p:spPr>
      </p:pic>
    </p:spTree>
    <p:extLst>
      <p:ext uri="{BB962C8B-B14F-4D97-AF65-F5344CB8AC3E}">
        <p14:creationId xmlns:p14="http://schemas.microsoft.com/office/powerpoint/2010/main" val="3920537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of Oxidising Agents</a:t>
            </a:r>
            <a:endParaRPr lang="en-GB" dirty="0"/>
          </a:p>
        </p:txBody>
      </p:sp>
      <p:sp>
        <p:nvSpPr>
          <p:cNvPr id="3" name="Content Placeholder 2"/>
          <p:cNvSpPr>
            <a:spLocks noGrp="1"/>
          </p:cNvSpPr>
          <p:nvPr>
            <p:ph idx="1"/>
          </p:nvPr>
        </p:nvSpPr>
        <p:spPr/>
        <p:txBody>
          <a:bodyPr/>
          <a:lstStyle/>
          <a:p>
            <a:r>
              <a:rPr lang="en-GB" dirty="0" smtClean="0"/>
              <a:t>Hydrogen Peroxide: - breaks down coloured compounds so used as a bleach</a:t>
            </a:r>
          </a:p>
          <a:p>
            <a:r>
              <a:rPr lang="en-GB" dirty="0" smtClean="0"/>
              <a:t>Potassium Permanganate: antiseptic, disinfectant, treatment of mild skin conditions/fungal infections, water treatment to remove iron/hydrogen sulphide and kill algae</a:t>
            </a:r>
            <a:endParaRPr lang="en-GB" dirty="0"/>
          </a:p>
        </p:txBody>
      </p:sp>
    </p:spTree>
    <p:extLst>
      <p:ext uri="{BB962C8B-B14F-4D97-AF65-F5344CB8AC3E}">
        <p14:creationId xmlns:p14="http://schemas.microsoft.com/office/powerpoint/2010/main" val="3667548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03512" y="404665"/>
            <a:ext cx="8712968" cy="5602627"/>
          </a:xfrm>
        </p:spPr>
        <p:txBody>
          <a:bodyPr>
            <a:normAutofit/>
          </a:bodyPr>
          <a:lstStyle/>
          <a:p>
            <a:pPr marL="109728" indent="0">
              <a:buNone/>
            </a:pPr>
            <a:r>
              <a:rPr lang="en-GB" dirty="0">
                <a:solidFill>
                  <a:srgbClr val="0070C0"/>
                </a:solidFill>
                <a:latin typeface="Maiandra GD" pitchFamily="34" charset="0"/>
              </a:rPr>
              <a:t>% Yield = 	</a:t>
            </a:r>
            <a:r>
              <a:rPr lang="en-GB" u="sng" dirty="0">
                <a:solidFill>
                  <a:srgbClr val="0070C0"/>
                </a:solidFill>
                <a:latin typeface="Maiandra GD" pitchFamily="34" charset="0"/>
              </a:rPr>
              <a:t>Actual mass of product     </a:t>
            </a:r>
            <a:r>
              <a:rPr lang="en-GB" dirty="0">
                <a:solidFill>
                  <a:srgbClr val="0070C0"/>
                </a:solidFill>
                <a:latin typeface="Maiandra GD" pitchFamily="34" charset="0"/>
              </a:rPr>
              <a:t> x 100</a:t>
            </a:r>
            <a:endParaRPr lang="en-GB" u="sng" dirty="0">
              <a:solidFill>
                <a:srgbClr val="0070C0"/>
              </a:solidFill>
              <a:latin typeface="Maiandra GD" pitchFamily="34" charset="0"/>
            </a:endParaRPr>
          </a:p>
          <a:p>
            <a:pPr marL="109728" indent="0">
              <a:buNone/>
            </a:pPr>
            <a:r>
              <a:rPr lang="en-GB" dirty="0">
                <a:solidFill>
                  <a:srgbClr val="0070C0"/>
                </a:solidFill>
                <a:latin typeface="Maiandra GD" pitchFamily="34" charset="0"/>
              </a:rPr>
              <a:t>		   Theoretical mass of product</a:t>
            </a:r>
          </a:p>
          <a:p>
            <a:pPr marL="109728" indent="0">
              <a:buNone/>
            </a:pPr>
            <a:endParaRPr lang="en-GB" dirty="0">
              <a:solidFill>
                <a:srgbClr val="0070C0"/>
              </a:solidFill>
              <a:latin typeface="Maiandra GD" pitchFamily="34" charset="0"/>
            </a:endParaRPr>
          </a:p>
          <a:p>
            <a:pPr marL="566928" indent="-457200">
              <a:buAutoNum type="arabicParenR"/>
            </a:pPr>
            <a:r>
              <a:rPr lang="en-GB" sz="2400" dirty="0">
                <a:solidFill>
                  <a:srgbClr val="0070C0"/>
                </a:solidFill>
                <a:latin typeface="Maiandra GD" pitchFamily="34" charset="0"/>
              </a:rPr>
              <a:t>What is the % yield if theoretically 56g of cyclohexane should be formed, but during the chemical synthesis only 28g of cyclohexane are made                                                     </a:t>
            </a:r>
          </a:p>
          <a:p>
            <a:pPr marL="365760" lvl="1" indent="0">
              <a:buNone/>
            </a:pPr>
            <a:r>
              <a:rPr lang="en-GB" sz="2000" dirty="0">
                <a:solidFill>
                  <a:srgbClr val="FF0000"/>
                </a:solidFill>
                <a:latin typeface="Maiandra GD" pitchFamily="34" charset="0"/>
              </a:rPr>
              <a:t>   (28/56) x 100 = 50.00%</a:t>
            </a:r>
          </a:p>
          <a:p>
            <a:pPr marL="566928" indent="-457200">
              <a:buAutoNum type="arabicParenR"/>
            </a:pPr>
            <a:r>
              <a:rPr lang="en-GB" sz="2400" dirty="0">
                <a:solidFill>
                  <a:srgbClr val="0070C0"/>
                </a:solidFill>
                <a:latin typeface="Maiandra GD" pitchFamily="34" charset="0"/>
              </a:rPr>
              <a:t>In theory, 5.6g of calcium oxide should be made but actually only 4.8g are formed</a:t>
            </a:r>
          </a:p>
          <a:p>
            <a:pPr marL="109728" lvl="1" indent="0">
              <a:spcBef>
                <a:spcPts val="400"/>
              </a:spcBef>
              <a:buSzPct val="68000"/>
              <a:buNone/>
            </a:pPr>
            <a:r>
              <a:rPr lang="en-GB" sz="2000" dirty="0">
                <a:solidFill>
                  <a:srgbClr val="FF0000"/>
                </a:solidFill>
                <a:latin typeface="Maiandra GD" pitchFamily="34" charset="0"/>
              </a:rPr>
              <a:t>       (4.8/5.6) x 100 = 85.71%</a:t>
            </a:r>
          </a:p>
          <a:p>
            <a:pPr marL="109728" lvl="1" indent="0">
              <a:spcBef>
                <a:spcPts val="400"/>
              </a:spcBef>
              <a:buSzPct val="68000"/>
              <a:buNone/>
            </a:pPr>
            <a:r>
              <a:rPr lang="en-GB" sz="2000" dirty="0">
                <a:solidFill>
                  <a:srgbClr val="0070C0"/>
                </a:solidFill>
                <a:latin typeface="Maiandra GD" pitchFamily="34" charset="0"/>
              </a:rPr>
              <a:t>3)  A chemical reaction that should make 10.0g of magnesium oxide only makes 4.0g. What is the % yield?</a:t>
            </a:r>
          </a:p>
          <a:p>
            <a:pPr marL="109728" lvl="1" indent="0">
              <a:spcBef>
                <a:spcPts val="400"/>
              </a:spcBef>
              <a:buSzPct val="68000"/>
              <a:buNone/>
            </a:pPr>
            <a:r>
              <a:rPr lang="en-GB" sz="2000" dirty="0">
                <a:solidFill>
                  <a:srgbClr val="FF0000"/>
                </a:solidFill>
                <a:latin typeface="Maiandra GD" pitchFamily="34" charset="0"/>
              </a:rPr>
              <a:t>        (4.0/10.0) x 100 = 40.00%</a:t>
            </a:r>
          </a:p>
          <a:p>
            <a:pPr marL="109728" lvl="1" indent="0">
              <a:spcBef>
                <a:spcPts val="400"/>
              </a:spcBef>
              <a:buSzPct val="68000"/>
              <a:buNone/>
            </a:pPr>
            <a:endParaRPr lang="en-GB" sz="2000" dirty="0">
              <a:solidFill>
                <a:srgbClr val="FF0000"/>
              </a:solidFill>
              <a:latin typeface="Maiandra GD" pitchFamily="34" charset="0"/>
            </a:endParaRPr>
          </a:p>
          <a:p>
            <a:pPr marL="109728" indent="0">
              <a:buNone/>
            </a:pPr>
            <a:endParaRPr lang="en-GB" sz="2400" dirty="0">
              <a:solidFill>
                <a:srgbClr val="0070C0"/>
              </a:solidFill>
              <a:latin typeface="Maiandra GD" pitchFamily="34" charset="0"/>
            </a:endParaRPr>
          </a:p>
          <a:p>
            <a:pPr marL="109728" indent="0">
              <a:buNone/>
            </a:pPr>
            <a:endParaRPr lang="en-GB" dirty="0">
              <a:solidFill>
                <a:srgbClr val="0070C0"/>
              </a:solidFill>
              <a:latin typeface="Maiandra GD" pitchFamily="34" charset="0"/>
            </a:endParaRPr>
          </a:p>
          <a:p>
            <a:pPr marL="109728" indent="0">
              <a:buNone/>
            </a:pPr>
            <a:endParaRPr lang="en-GB" dirty="0">
              <a:solidFill>
                <a:srgbClr val="0070C0"/>
              </a:solidFill>
              <a:latin typeface="Maiandra GD" pitchFamily="34" charset="0"/>
            </a:endParaRPr>
          </a:p>
          <a:p>
            <a:pPr marL="109728" indent="0">
              <a:buNone/>
            </a:pPr>
            <a:endParaRPr lang="en-GB" sz="2400" dirty="0">
              <a:solidFill>
                <a:srgbClr val="0070C0"/>
              </a:solidFill>
              <a:latin typeface="Maiandra GD" pitchFamily="34" charset="0"/>
            </a:endParaRPr>
          </a:p>
        </p:txBody>
      </p:sp>
      <p:sp>
        <p:nvSpPr>
          <p:cNvPr id="5" name="Double Bracket 4"/>
          <p:cNvSpPr/>
          <p:nvPr/>
        </p:nvSpPr>
        <p:spPr>
          <a:xfrm>
            <a:off x="3863752" y="188640"/>
            <a:ext cx="5072430" cy="1460051"/>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latin typeface="Calibri"/>
            </a:endParaRPr>
          </a:p>
        </p:txBody>
      </p:sp>
    </p:spTree>
    <p:extLst>
      <p:ext uri="{BB962C8B-B14F-4D97-AF65-F5344CB8AC3E}">
        <p14:creationId xmlns:p14="http://schemas.microsoft.com/office/powerpoint/2010/main" val="3254428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Concentration from Titrations</a:t>
            </a:r>
            <a:endParaRPr lang="en-GB" dirty="0"/>
          </a:p>
        </p:txBody>
      </p:sp>
      <p:sp>
        <p:nvSpPr>
          <p:cNvPr id="3" name="Content Placeholder 2"/>
          <p:cNvSpPr>
            <a:spLocks noGrp="1"/>
          </p:cNvSpPr>
          <p:nvPr>
            <p:ph idx="1"/>
          </p:nvPr>
        </p:nvSpPr>
        <p:spPr>
          <a:xfrm>
            <a:off x="242455" y="2075006"/>
            <a:ext cx="10515600" cy="4351338"/>
          </a:xfrm>
        </p:spPr>
        <p:txBody>
          <a:bodyPr/>
          <a:lstStyle/>
          <a:p>
            <a:r>
              <a:rPr lang="en-GB" dirty="0" smtClean="0"/>
              <a:t>(volume x concentration)/moles of acid = (volume x concentration)/moles of alkali</a:t>
            </a:r>
          </a:p>
          <a:p>
            <a:r>
              <a:rPr lang="en-GB" dirty="0" smtClean="0"/>
              <a:t>Must convert to l!</a:t>
            </a:r>
          </a:p>
          <a:p>
            <a:r>
              <a:rPr lang="en-GB" dirty="0" smtClean="0"/>
              <a:t>Reactions involving potassium permanganate don’t need an indicator, it is self-indicating</a:t>
            </a:r>
          </a:p>
          <a:p>
            <a:endParaRPr lang="en-GB" dirty="0" smtClean="0"/>
          </a:p>
          <a:p>
            <a:endParaRPr lang="en-GB" dirty="0"/>
          </a:p>
        </p:txBody>
      </p:sp>
      <p:pic>
        <p:nvPicPr>
          <p:cNvPr id="4" name="Picture 3"/>
          <p:cNvPicPr>
            <a:picLocks noChangeAspect="1"/>
          </p:cNvPicPr>
          <p:nvPr/>
        </p:nvPicPr>
        <p:blipFill>
          <a:blip r:embed="rId2"/>
          <a:stretch>
            <a:fillRect/>
          </a:stretch>
        </p:blipFill>
        <p:spPr>
          <a:xfrm>
            <a:off x="8650912" y="365125"/>
            <a:ext cx="3286029" cy="2743438"/>
          </a:xfrm>
          <a:prstGeom prst="rect">
            <a:avLst/>
          </a:prstGeom>
        </p:spPr>
      </p:pic>
    </p:spTree>
    <p:extLst>
      <p:ext uri="{BB962C8B-B14F-4D97-AF65-F5344CB8AC3E}">
        <p14:creationId xmlns:p14="http://schemas.microsoft.com/office/powerpoint/2010/main" val="4144453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977" y="0"/>
            <a:ext cx="10515600" cy="1325563"/>
          </a:xfrm>
        </p:spPr>
        <p:txBody>
          <a:bodyPr/>
          <a:lstStyle/>
          <a:p>
            <a:r>
              <a:rPr lang="en-GB" dirty="0" err="1" smtClean="0"/>
              <a:t>Rf</a:t>
            </a:r>
            <a:r>
              <a:rPr lang="en-GB" dirty="0" smtClean="0"/>
              <a:t> Values</a:t>
            </a:r>
            <a:endParaRPr lang="en-GB" dirty="0"/>
          </a:p>
        </p:txBody>
      </p:sp>
      <p:sp>
        <p:nvSpPr>
          <p:cNvPr id="3" name="Content Placeholder 2"/>
          <p:cNvSpPr>
            <a:spLocks noGrp="1"/>
          </p:cNvSpPr>
          <p:nvPr>
            <p:ph idx="1"/>
          </p:nvPr>
        </p:nvSpPr>
        <p:spPr>
          <a:xfrm>
            <a:off x="398583" y="1245332"/>
            <a:ext cx="11523785" cy="5208221"/>
          </a:xfrm>
        </p:spPr>
        <p:txBody>
          <a:bodyPr/>
          <a:lstStyle/>
          <a:p>
            <a:r>
              <a:rPr lang="en-GB" dirty="0" err="1" smtClean="0"/>
              <a:t>Rf</a:t>
            </a:r>
            <a:r>
              <a:rPr lang="en-GB" dirty="0" smtClean="0"/>
              <a:t> = distance travelled by the compound/distance travelled by the solvent</a:t>
            </a:r>
          </a:p>
          <a:p>
            <a:r>
              <a:rPr lang="en-GB" dirty="0" err="1" smtClean="0"/>
              <a:t>Rf</a:t>
            </a:r>
            <a:r>
              <a:rPr lang="en-GB" dirty="0" smtClean="0"/>
              <a:t> values have no units</a:t>
            </a:r>
          </a:p>
          <a:p>
            <a:r>
              <a:rPr lang="en-GB" dirty="0" smtClean="0"/>
              <a:t>Different compounds will have different </a:t>
            </a:r>
            <a:r>
              <a:rPr lang="en-GB" dirty="0" err="1" smtClean="0"/>
              <a:t>Rf</a:t>
            </a:r>
            <a:r>
              <a:rPr lang="en-GB" dirty="0" smtClean="0"/>
              <a:t> values – this value will be constant </a:t>
            </a:r>
            <a:r>
              <a:rPr lang="en-GB" b="1" dirty="0" smtClean="0"/>
              <a:t>IF</a:t>
            </a:r>
            <a:r>
              <a:rPr lang="en-GB" dirty="0" smtClean="0"/>
              <a:t> other conditions e.g. paper, solvent, are kept the same</a:t>
            </a:r>
          </a:p>
          <a:p>
            <a:r>
              <a:rPr lang="en-GB" dirty="0" smtClean="0"/>
              <a:t>For molecules with similar polarity the larger the molecule the smaller the </a:t>
            </a:r>
            <a:r>
              <a:rPr lang="en-GB" dirty="0" err="1" smtClean="0"/>
              <a:t>Rf</a:t>
            </a:r>
            <a:r>
              <a:rPr lang="en-GB" dirty="0" smtClean="0"/>
              <a:t> value – the slower it will move up the plate</a:t>
            </a:r>
          </a:p>
          <a:p>
            <a:r>
              <a:rPr lang="en-GB" dirty="0" smtClean="0"/>
              <a:t>A polar molecule will have a higher </a:t>
            </a:r>
            <a:r>
              <a:rPr lang="en-GB" dirty="0" err="1" smtClean="0"/>
              <a:t>Rf</a:t>
            </a:r>
            <a:r>
              <a:rPr lang="en-GB" dirty="0" smtClean="0"/>
              <a:t> value in polar solvents than if a non-polar solvent is used</a:t>
            </a:r>
          </a:p>
          <a:p>
            <a:endParaRPr lang="en-GB" dirty="0"/>
          </a:p>
        </p:txBody>
      </p:sp>
      <p:pic>
        <p:nvPicPr>
          <p:cNvPr id="4" name="Picture 3"/>
          <p:cNvPicPr>
            <a:picLocks noChangeAspect="1"/>
          </p:cNvPicPr>
          <p:nvPr/>
        </p:nvPicPr>
        <p:blipFill rotWithShape="1">
          <a:blip r:embed="rId2"/>
          <a:srcRect l="2927" t="26720" r="5202" b="50318"/>
          <a:stretch/>
        </p:blipFill>
        <p:spPr>
          <a:xfrm>
            <a:off x="4554414" y="209428"/>
            <a:ext cx="5433647" cy="826477"/>
          </a:xfrm>
          <a:prstGeom prst="rect">
            <a:avLst/>
          </a:prstGeom>
        </p:spPr>
      </p:pic>
      <p:pic>
        <p:nvPicPr>
          <p:cNvPr id="5" name="Picture 4"/>
          <p:cNvPicPr>
            <a:picLocks noChangeAspect="1"/>
          </p:cNvPicPr>
          <p:nvPr/>
        </p:nvPicPr>
        <p:blipFill rotWithShape="1">
          <a:blip r:embed="rId3"/>
          <a:srcRect l="30722" t="55216" r="25889" b="6908"/>
          <a:stretch/>
        </p:blipFill>
        <p:spPr>
          <a:xfrm>
            <a:off x="8027374" y="4750469"/>
            <a:ext cx="3894994" cy="191251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4044072" y="4753052"/>
            <a:ext cx="3640405" cy="1700501"/>
          </a:xfrm>
          <a:prstGeom prst="rect">
            <a:avLst/>
          </a:prstGeom>
        </p:spPr>
      </p:pic>
    </p:spTree>
    <p:extLst>
      <p:ext uri="{BB962C8B-B14F-4D97-AF65-F5344CB8AC3E}">
        <p14:creationId xmlns:p14="http://schemas.microsoft.com/office/powerpoint/2010/main" val="382870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167"/>
            <a:ext cx="10515600" cy="1325563"/>
          </a:xfrm>
        </p:spPr>
        <p:txBody>
          <a:bodyPr/>
          <a:lstStyle/>
          <a:p>
            <a:r>
              <a:rPr lang="en-GB" dirty="0" smtClean="0"/>
              <a:t>Example: Identifying Amino Acids</a:t>
            </a:r>
            <a:endParaRPr lang="en-GB" dirty="0"/>
          </a:p>
        </p:txBody>
      </p:sp>
      <p:sp>
        <p:nvSpPr>
          <p:cNvPr id="3" name="Content Placeholder 2"/>
          <p:cNvSpPr>
            <a:spLocks noGrp="1"/>
          </p:cNvSpPr>
          <p:nvPr>
            <p:ph idx="1"/>
          </p:nvPr>
        </p:nvSpPr>
        <p:spPr>
          <a:xfrm>
            <a:off x="73268" y="752963"/>
            <a:ext cx="11972193" cy="5735760"/>
          </a:xfrm>
        </p:spPr>
        <p:txBody>
          <a:bodyPr/>
          <a:lstStyle/>
          <a:p>
            <a:r>
              <a:rPr lang="en-GB" dirty="0" smtClean="0"/>
              <a:t>Sometimes amino acids in a mixture are not completely separated because they have similar </a:t>
            </a:r>
            <a:r>
              <a:rPr lang="en-GB" dirty="0" err="1" smtClean="0"/>
              <a:t>solubilities</a:t>
            </a:r>
            <a:r>
              <a:rPr lang="en-GB" dirty="0" smtClean="0"/>
              <a:t> in a particular solvent – paper is rotated 90° and a different solvent used  - 2 way separation </a:t>
            </a:r>
          </a:p>
          <a:p>
            <a:pPr marL="514350" indent="-514350">
              <a:buFont typeface="+mj-lt"/>
              <a:buAutoNum type="arabicPeriod"/>
            </a:pPr>
            <a:r>
              <a:rPr lang="en-GB" dirty="0" smtClean="0"/>
              <a:t>The mixture and known amino acids are spotted on the paper, baseline drawn in pencil</a:t>
            </a:r>
          </a:p>
          <a:p>
            <a:pPr marL="514350" indent="-514350">
              <a:buFont typeface="+mj-lt"/>
              <a:buAutoNum type="arabicPeriod"/>
            </a:pPr>
            <a:r>
              <a:rPr lang="en-GB" dirty="0" smtClean="0"/>
              <a:t>As the solvent moves up the paper the amino acids move with it and separate out – at this stage the amino acids are invisible</a:t>
            </a:r>
          </a:p>
          <a:p>
            <a:pPr marL="514350" indent="-514350">
              <a:buFont typeface="+mj-lt"/>
              <a:buAutoNum type="arabicPeriod"/>
            </a:pPr>
            <a:r>
              <a:rPr lang="en-GB" dirty="0" smtClean="0"/>
              <a:t>When the solvent reaches the top of the paper, the paper is removed, dried and sprayed with </a:t>
            </a:r>
            <a:r>
              <a:rPr lang="en-GB" dirty="0" err="1" smtClean="0"/>
              <a:t>ninhydrin</a:t>
            </a:r>
            <a:r>
              <a:rPr lang="en-GB" dirty="0" smtClean="0"/>
              <a:t> to make the amino acids spots appear purple</a:t>
            </a:r>
          </a:p>
          <a:p>
            <a:pPr marL="514350" indent="-514350">
              <a:buFont typeface="+mj-lt"/>
              <a:buAutoNum type="arabicPeriod"/>
            </a:pPr>
            <a:r>
              <a:rPr lang="en-GB" dirty="0" smtClean="0"/>
              <a:t>Repeat the separation using a different solvent </a:t>
            </a:r>
          </a:p>
          <a:p>
            <a:endParaRPr lang="en-GB" dirty="0"/>
          </a:p>
        </p:txBody>
      </p:sp>
    </p:spTree>
    <p:extLst>
      <p:ext uri="{BB962C8B-B14F-4D97-AF65-F5344CB8AC3E}">
        <p14:creationId xmlns:p14="http://schemas.microsoft.com/office/powerpoint/2010/main" val="2900452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3382" t="50866" r="33737" b="454"/>
          <a:stretch/>
        </p:blipFill>
        <p:spPr>
          <a:xfrm>
            <a:off x="8581293" y="3665353"/>
            <a:ext cx="3437793" cy="2822329"/>
          </a:xfrm>
          <a:prstGeom prst="rect">
            <a:avLst/>
          </a:prstGeom>
        </p:spPr>
      </p:pic>
      <p:sp>
        <p:nvSpPr>
          <p:cNvPr id="2" name="Title 1"/>
          <p:cNvSpPr>
            <a:spLocks noGrp="1"/>
          </p:cNvSpPr>
          <p:nvPr>
            <p:ph type="title"/>
          </p:nvPr>
        </p:nvSpPr>
        <p:spPr>
          <a:xfrm>
            <a:off x="0" y="-364637"/>
            <a:ext cx="10515600" cy="1325563"/>
          </a:xfrm>
        </p:spPr>
        <p:txBody>
          <a:bodyPr/>
          <a:lstStyle/>
          <a:p>
            <a:r>
              <a:rPr lang="en-GB" dirty="0" smtClean="0"/>
              <a:t>Useful Equations </a:t>
            </a:r>
            <a:endParaRPr lang="en-GB" dirty="0"/>
          </a:p>
        </p:txBody>
      </p:sp>
      <p:pic>
        <p:nvPicPr>
          <p:cNvPr id="6" name="Picture 5"/>
          <p:cNvPicPr>
            <a:picLocks noChangeAspect="1"/>
          </p:cNvPicPr>
          <p:nvPr/>
        </p:nvPicPr>
        <p:blipFill rotWithShape="1">
          <a:blip r:embed="rId3"/>
          <a:srcRect r="66719" b="-2172"/>
          <a:stretch/>
        </p:blipFill>
        <p:spPr>
          <a:xfrm>
            <a:off x="5986885" y="0"/>
            <a:ext cx="3060400" cy="5210274"/>
          </a:xfrm>
          <a:prstGeom prst="rect">
            <a:avLst/>
          </a:prstGeom>
        </p:spPr>
      </p:pic>
      <p:sp>
        <p:nvSpPr>
          <p:cNvPr id="7" name="Content Placeholder 6"/>
          <p:cNvSpPr>
            <a:spLocks noGrp="1"/>
          </p:cNvSpPr>
          <p:nvPr>
            <p:ph idx="1"/>
          </p:nvPr>
        </p:nvSpPr>
        <p:spPr>
          <a:xfrm>
            <a:off x="293077" y="1201371"/>
            <a:ext cx="10515600" cy="4351338"/>
          </a:xfrm>
        </p:spPr>
        <p:txBody>
          <a:bodyPr/>
          <a:lstStyle/>
          <a:p>
            <a:r>
              <a:rPr lang="en-GB" dirty="0" smtClean="0"/>
              <a:t>m = mass (g)</a:t>
            </a:r>
          </a:p>
          <a:p>
            <a:r>
              <a:rPr lang="en-GB" dirty="0" smtClean="0"/>
              <a:t>n = moles (</a:t>
            </a:r>
            <a:r>
              <a:rPr lang="en-GB" dirty="0" err="1" smtClean="0"/>
              <a:t>mol</a:t>
            </a:r>
            <a:r>
              <a:rPr lang="en-GB" dirty="0" smtClean="0"/>
              <a:t>)</a:t>
            </a:r>
          </a:p>
          <a:p>
            <a:r>
              <a:rPr lang="en-GB" dirty="0" smtClean="0"/>
              <a:t>Mr = relative atomic mass</a:t>
            </a:r>
          </a:p>
          <a:p>
            <a:r>
              <a:rPr lang="en-GB" dirty="0" smtClean="0"/>
              <a:t>C = concentration (</a:t>
            </a:r>
            <a:r>
              <a:rPr lang="en-GB" dirty="0" err="1" smtClean="0"/>
              <a:t>mol</a:t>
            </a:r>
            <a:r>
              <a:rPr lang="en-GB" dirty="0" smtClean="0"/>
              <a:t>/l)</a:t>
            </a:r>
          </a:p>
          <a:p>
            <a:r>
              <a:rPr lang="en-GB" dirty="0" smtClean="0"/>
              <a:t>V = volume (l)</a:t>
            </a:r>
          </a:p>
          <a:p>
            <a:r>
              <a:rPr lang="en-GB" dirty="0" err="1" smtClean="0"/>
              <a:t>Vm</a:t>
            </a:r>
            <a:r>
              <a:rPr lang="en-GB" dirty="0" smtClean="0"/>
              <a:t> = molar volume = (dm3)</a:t>
            </a:r>
            <a:endParaRPr lang="en-GB" dirty="0"/>
          </a:p>
        </p:txBody>
      </p:sp>
      <p:pic>
        <p:nvPicPr>
          <p:cNvPr id="9" name="Picture 8"/>
          <p:cNvPicPr>
            <a:picLocks noChangeAspect="1"/>
          </p:cNvPicPr>
          <p:nvPr/>
        </p:nvPicPr>
        <p:blipFill>
          <a:blip r:embed="rId4"/>
          <a:stretch>
            <a:fillRect/>
          </a:stretch>
        </p:blipFill>
        <p:spPr>
          <a:xfrm>
            <a:off x="9209944" y="616264"/>
            <a:ext cx="2809142" cy="1988873"/>
          </a:xfrm>
          <a:prstGeom prst="rect">
            <a:avLst/>
          </a:prstGeom>
        </p:spPr>
      </p:pic>
    </p:spTree>
    <p:extLst>
      <p:ext uri="{BB962C8B-B14F-4D97-AF65-F5344CB8AC3E}">
        <p14:creationId xmlns:p14="http://schemas.microsoft.com/office/powerpoint/2010/main" val="1933422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31504" y="0"/>
            <a:ext cx="8856984" cy="7605464"/>
          </a:xfrm>
        </p:spPr>
        <p:txBody>
          <a:bodyPr>
            <a:normAutofit/>
          </a:bodyPr>
          <a:lstStyle/>
          <a:p>
            <a:pPr marL="109728" indent="0">
              <a:buNone/>
            </a:pPr>
            <a:r>
              <a:rPr lang="en-GB" sz="2000" b="1" i="1" u="sng" dirty="0">
                <a:solidFill>
                  <a:srgbClr val="0070C0"/>
                </a:solidFill>
                <a:latin typeface="Maiandra GD" pitchFamily="34" charset="0"/>
              </a:rPr>
              <a:t>Model Answer:</a:t>
            </a:r>
          </a:p>
          <a:p>
            <a:pPr marL="109728" indent="0">
              <a:buNone/>
            </a:pPr>
            <a:endParaRPr lang="en-GB" sz="2000" dirty="0">
              <a:solidFill>
                <a:srgbClr val="0070C0"/>
              </a:solidFill>
              <a:latin typeface="Maiandra GD" pitchFamily="34" charset="0"/>
            </a:endParaRPr>
          </a:p>
          <a:p>
            <a:pPr marL="109728" indent="0">
              <a:buNone/>
            </a:pPr>
            <a:r>
              <a:rPr lang="en-GB" sz="2000" dirty="0">
                <a:solidFill>
                  <a:srgbClr val="0070C0"/>
                </a:solidFill>
                <a:latin typeface="Maiandra GD" pitchFamily="34" charset="0"/>
              </a:rPr>
              <a:t>In order to calculate the theoretical yield you need to be able to complete the following steps</a:t>
            </a:r>
          </a:p>
          <a:p>
            <a:pPr marL="109728" indent="0">
              <a:buNone/>
            </a:pPr>
            <a:endParaRPr lang="en-GB" sz="2000" dirty="0">
              <a:solidFill>
                <a:srgbClr val="0070C0"/>
              </a:solidFill>
              <a:latin typeface="Maiandra GD" pitchFamily="34" charset="0"/>
            </a:endParaRPr>
          </a:p>
          <a:p>
            <a:pPr marL="109728" indent="0">
              <a:buNone/>
            </a:pPr>
            <a:r>
              <a:rPr lang="en-GB" sz="2000" dirty="0">
                <a:solidFill>
                  <a:srgbClr val="0070C0"/>
                </a:solidFill>
                <a:latin typeface="Maiandra GD" pitchFamily="34" charset="0"/>
              </a:rPr>
              <a:t>1) Write down a balanced symbol equation</a:t>
            </a:r>
            <a:endParaRPr lang="en-GB" sz="2000" dirty="0">
              <a:solidFill>
                <a:srgbClr val="FF0000"/>
              </a:solidFill>
              <a:latin typeface="Maiandra GD" pitchFamily="34" charset="0"/>
            </a:endParaRPr>
          </a:p>
          <a:p>
            <a:pPr marL="109728" indent="0">
              <a:buNone/>
            </a:pPr>
            <a:r>
              <a:rPr lang="en-GB" sz="2000" dirty="0">
                <a:solidFill>
                  <a:srgbClr val="FF0000"/>
                </a:solidFill>
                <a:latin typeface="Maiandra GD" pitchFamily="34" charset="0"/>
              </a:rPr>
              <a:t>CaCO</a:t>
            </a:r>
            <a:r>
              <a:rPr lang="en-GB" sz="2000" baseline="-25000" dirty="0">
                <a:solidFill>
                  <a:srgbClr val="FF0000"/>
                </a:solidFill>
                <a:latin typeface="Maiandra GD" pitchFamily="34" charset="0"/>
              </a:rPr>
              <a:t>3</a:t>
            </a:r>
            <a:r>
              <a:rPr lang="en-GB" sz="2000" dirty="0">
                <a:solidFill>
                  <a:srgbClr val="FF0000"/>
                </a:solidFill>
                <a:latin typeface="Maiandra GD" pitchFamily="34" charset="0"/>
              </a:rPr>
              <a:t>		</a:t>
            </a:r>
            <a:r>
              <a:rPr lang="en-GB" sz="2000" dirty="0" err="1">
                <a:solidFill>
                  <a:srgbClr val="FF0000"/>
                </a:solidFill>
                <a:latin typeface="Maiandra GD" pitchFamily="34" charset="0"/>
              </a:rPr>
              <a:t>CaO</a:t>
            </a:r>
            <a:r>
              <a:rPr lang="en-GB" sz="2000" dirty="0">
                <a:solidFill>
                  <a:srgbClr val="FF0000"/>
                </a:solidFill>
                <a:latin typeface="Maiandra GD" pitchFamily="34" charset="0"/>
              </a:rPr>
              <a:t>  +   CO</a:t>
            </a:r>
            <a:r>
              <a:rPr lang="en-GB" sz="2000" baseline="-25000" dirty="0">
                <a:solidFill>
                  <a:srgbClr val="FF0000"/>
                </a:solidFill>
                <a:latin typeface="Maiandra GD" pitchFamily="34" charset="0"/>
              </a:rPr>
              <a:t>2</a:t>
            </a:r>
          </a:p>
          <a:p>
            <a:pPr marL="624078" indent="-514350">
              <a:buAutoNum type="arabicParenR"/>
            </a:pPr>
            <a:endParaRPr lang="en-GB" sz="2000" dirty="0">
              <a:solidFill>
                <a:srgbClr val="0070C0"/>
              </a:solidFill>
              <a:latin typeface="Maiandra GD" pitchFamily="34" charset="0"/>
            </a:endParaRPr>
          </a:p>
          <a:p>
            <a:pPr marL="109728" indent="0">
              <a:buNone/>
            </a:pPr>
            <a:r>
              <a:rPr lang="en-GB" sz="2000" dirty="0">
                <a:solidFill>
                  <a:srgbClr val="0070C0"/>
                </a:solidFill>
                <a:latin typeface="Maiandra GD" pitchFamily="34" charset="0"/>
              </a:rPr>
              <a:t>2) Work out the relative formula mass of the reactants and products</a:t>
            </a:r>
          </a:p>
          <a:p>
            <a:pPr marL="109728" indent="0">
              <a:buNone/>
            </a:pPr>
            <a:r>
              <a:rPr lang="en-GB" sz="2000" dirty="0">
                <a:solidFill>
                  <a:srgbClr val="FF0000"/>
                </a:solidFill>
                <a:latin typeface="Maiandra GD" pitchFamily="34" charset="0"/>
              </a:rPr>
              <a:t>CaCO</a:t>
            </a:r>
            <a:r>
              <a:rPr lang="en-GB" sz="2000" baseline="-25000" dirty="0">
                <a:solidFill>
                  <a:srgbClr val="FF0000"/>
                </a:solidFill>
                <a:latin typeface="Maiandra GD" pitchFamily="34" charset="0"/>
              </a:rPr>
              <a:t>3</a:t>
            </a:r>
            <a:r>
              <a:rPr lang="en-GB" sz="2000" dirty="0">
                <a:solidFill>
                  <a:srgbClr val="FF0000"/>
                </a:solidFill>
                <a:latin typeface="Maiandra GD" pitchFamily="34" charset="0"/>
              </a:rPr>
              <a:t>		</a:t>
            </a:r>
            <a:r>
              <a:rPr lang="en-GB" sz="2000" dirty="0" err="1">
                <a:solidFill>
                  <a:srgbClr val="FF0000"/>
                </a:solidFill>
                <a:latin typeface="Maiandra GD" pitchFamily="34" charset="0"/>
              </a:rPr>
              <a:t>CaO</a:t>
            </a:r>
            <a:r>
              <a:rPr lang="en-GB" sz="2000" dirty="0">
                <a:solidFill>
                  <a:srgbClr val="FF0000"/>
                </a:solidFill>
                <a:latin typeface="Maiandra GD" pitchFamily="34" charset="0"/>
              </a:rPr>
              <a:t>  +   CO</a:t>
            </a:r>
            <a:r>
              <a:rPr lang="en-GB" sz="2000" baseline="-25000" dirty="0">
                <a:solidFill>
                  <a:srgbClr val="FF0000"/>
                </a:solidFill>
                <a:latin typeface="Maiandra GD" pitchFamily="34" charset="0"/>
              </a:rPr>
              <a:t>2</a:t>
            </a:r>
          </a:p>
          <a:p>
            <a:pPr marL="109728" indent="0">
              <a:buNone/>
            </a:pPr>
            <a:r>
              <a:rPr lang="en-GB" dirty="0">
                <a:solidFill>
                  <a:srgbClr val="00B050"/>
                </a:solidFill>
                <a:latin typeface="Maiandra GD" pitchFamily="34" charset="0"/>
              </a:rPr>
              <a:t> </a:t>
            </a:r>
            <a:r>
              <a:rPr lang="en-GB" sz="2000" dirty="0">
                <a:solidFill>
                  <a:srgbClr val="00B050"/>
                </a:solidFill>
                <a:latin typeface="Maiandra GD" pitchFamily="34" charset="0"/>
              </a:rPr>
              <a:t>100		 56	  44</a:t>
            </a:r>
          </a:p>
          <a:p>
            <a:pPr marL="109728" indent="0">
              <a:buNone/>
            </a:pPr>
            <a:r>
              <a:rPr lang="en-GB" sz="2000" dirty="0">
                <a:solidFill>
                  <a:srgbClr val="0070C0"/>
                </a:solidFill>
                <a:latin typeface="Maiandra GD" pitchFamily="34" charset="0"/>
              </a:rPr>
              <a:t>3) Times the relative formula masses by how many molecules there are of the respective chemical</a:t>
            </a:r>
          </a:p>
          <a:p>
            <a:pPr marL="109728" indent="0">
              <a:buNone/>
            </a:pPr>
            <a:r>
              <a:rPr lang="en-GB" sz="2000" dirty="0">
                <a:solidFill>
                  <a:srgbClr val="FF0000"/>
                </a:solidFill>
                <a:latin typeface="Maiandra GD" pitchFamily="34" charset="0"/>
              </a:rPr>
              <a:t>CaCO</a:t>
            </a:r>
            <a:r>
              <a:rPr lang="en-GB" sz="2000" baseline="-25000" dirty="0">
                <a:solidFill>
                  <a:srgbClr val="FF0000"/>
                </a:solidFill>
                <a:latin typeface="Maiandra GD" pitchFamily="34" charset="0"/>
              </a:rPr>
              <a:t>3</a:t>
            </a:r>
            <a:r>
              <a:rPr lang="en-GB" sz="2000" dirty="0">
                <a:solidFill>
                  <a:srgbClr val="FF0000"/>
                </a:solidFill>
                <a:latin typeface="Maiandra GD" pitchFamily="34" charset="0"/>
              </a:rPr>
              <a:t>		</a:t>
            </a:r>
            <a:r>
              <a:rPr lang="en-GB" sz="2000" dirty="0" err="1">
                <a:solidFill>
                  <a:srgbClr val="FF0000"/>
                </a:solidFill>
                <a:latin typeface="Maiandra GD" pitchFamily="34" charset="0"/>
              </a:rPr>
              <a:t>CaO</a:t>
            </a:r>
            <a:r>
              <a:rPr lang="en-GB" sz="2000" dirty="0">
                <a:solidFill>
                  <a:srgbClr val="FF0000"/>
                </a:solidFill>
                <a:latin typeface="Maiandra GD" pitchFamily="34" charset="0"/>
              </a:rPr>
              <a:t>  +   CO</a:t>
            </a:r>
            <a:r>
              <a:rPr lang="en-GB" sz="2000" baseline="-25000" dirty="0">
                <a:solidFill>
                  <a:srgbClr val="FF0000"/>
                </a:solidFill>
                <a:latin typeface="Maiandra GD" pitchFamily="34" charset="0"/>
              </a:rPr>
              <a:t>2</a:t>
            </a:r>
          </a:p>
          <a:p>
            <a:pPr marL="109728" indent="0">
              <a:buNone/>
            </a:pPr>
            <a:r>
              <a:rPr lang="en-GB" sz="2000" dirty="0">
                <a:solidFill>
                  <a:srgbClr val="00B050"/>
                </a:solidFill>
                <a:latin typeface="Maiandra GD" pitchFamily="34" charset="0"/>
              </a:rPr>
              <a:t> 100</a:t>
            </a:r>
            <a:r>
              <a:rPr lang="en-GB" sz="2000" dirty="0">
                <a:solidFill>
                  <a:srgbClr val="7030A0"/>
                </a:solidFill>
                <a:latin typeface="Maiandra GD" pitchFamily="34" charset="0"/>
              </a:rPr>
              <a:t> x 1</a:t>
            </a:r>
            <a:r>
              <a:rPr lang="en-GB" sz="2000" dirty="0">
                <a:solidFill>
                  <a:srgbClr val="00B050"/>
                </a:solidFill>
                <a:latin typeface="Maiandra GD" pitchFamily="34" charset="0"/>
              </a:rPr>
              <a:t>	 56</a:t>
            </a:r>
            <a:r>
              <a:rPr lang="en-GB" sz="2000" dirty="0">
                <a:solidFill>
                  <a:srgbClr val="7030A0"/>
                </a:solidFill>
                <a:latin typeface="Maiandra GD" pitchFamily="34" charset="0"/>
              </a:rPr>
              <a:t> x 1 </a:t>
            </a:r>
            <a:r>
              <a:rPr lang="en-GB" sz="2000" dirty="0">
                <a:solidFill>
                  <a:srgbClr val="00B050"/>
                </a:solidFill>
                <a:latin typeface="Maiandra GD" pitchFamily="34" charset="0"/>
              </a:rPr>
              <a:t>	  44</a:t>
            </a:r>
            <a:r>
              <a:rPr lang="en-GB" sz="2000" dirty="0">
                <a:solidFill>
                  <a:srgbClr val="7030A0"/>
                </a:solidFill>
                <a:latin typeface="Maiandra GD" pitchFamily="34" charset="0"/>
              </a:rPr>
              <a:t> x 1</a:t>
            </a:r>
          </a:p>
          <a:p>
            <a:pPr marL="109728" indent="0">
              <a:buNone/>
            </a:pPr>
            <a:r>
              <a:rPr lang="en-GB" sz="2000" dirty="0">
                <a:solidFill>
                  <a:srgbClr val="0070C0"/>
                </a:solidFill>
                <a:latin typeface="Maiandra GD" pitchFamily="34" charset="0"/>
              </a:rPr>
              <a:t>4) Scale the quantities to the correct amount</a:t>
            </a:r>
          </a:p>
          <a:p>
            <a:pPr marL="109728" indent="0">
              <a:buNone/>
            </a:pPr>
            <a:r>
              <a:rPr lang="en-GB" sz="2000" dirty="0">
                <a:solidFill>
                  <a:srgbClr val="FF0000"/>
                </a:solidFill>
                <a:latin typeface="Maiandra GD" pitchFamily="34" charset="0"/>
              </a:rPr>
              <a:t>If 50g of CaCO</a:t>
            </a:r>
            <a:r>
              <a:rPr lang="en-GB" sz="2000" baseline="-25000" dirty="0">
                <a:solidFill>
                  <a:srgbClr val="FF0000"/>
                </a:solidFill>
                <a:latin typeface="Maiandra GD" pitchFamily="34" charset="0"/>
              </a:rPr>
              <a:t>3</a:t>
            </a:r>
            <a:r>
              <a:rPr lang="en-GB" sz="2000" dirty="0">
                <a:solidFill>
                  <a:srgbClr val="FF0000"/>
                </a:solidFill>
                <a:latin typeface="Maiandra GD" pitchFamily="34" charset="0"/>
              </a:rPr>
              <a:t> were used (half of 100), then 28g of </a:t>
            </a:r>
            <a:r>
              <a:rPr lang="en-GB" sz="2000" dirty="0" err="1">
                <a:solidFill>
                  <a:srgbClr val="FF0000"/>
                </a:solidFill>
                <a:latin typeface="Maiandra GD" pitchFamily="34" charset="0"/>
              </a:rPr>
              <a:t>CaO</a:t>
            </a:r>
            <a:r>
              <a:rPr lang="en-GB" sz="2000" dirty="0">
                <a:solidFill>
                  <a:srgbClr val="FF0000"/>
                </a:solidFill>
                <a:latin typeface="Maiandra GD" pitchFamily="34" charset="0"/>
              </a:rPr>
              <a:t> would be made (half of 56)</a:t>
            </a:r>
          </a:p>
          <a:p>
            <a:pPr marL="109728" indent="0">
              <a:buNone/>
            </a:pPr>
            <a:r>
              <a:rPr lang="en-GB" dirty="0" smtClean="0">
                <a:solidFill>
                  <a:srgbClr val="0070C0"/>
                </a:solidFill>
                <a:latin typeface="Maiandra GD" pitchFamily="34" charset="0"/>
              </a:rPr>
              <a:t>      </a:t>
            </a:r>
            <a:r>
              <a:rPr lang="en-GB" dirty="0">
                <a:solidFill>
                  <a:srgbClr val="0070C0"/>
                </a:solidFill>
                <a:latin typeface="Maiandra GD" pitchFamily="34" charset="0"/>
              </a:rPr>
              <a:t>	</a:t>
            </a:r>
          </a:p>
        </p:txBody>
      </p:sp>
      <p:cxnSp>
        <p:nvCxnSpPr>
          <p:cNvPr id="4" name="Straight Arrow Connector 3"/>
          <p:cNvCxnSpPr/>
          <p:nvPr/>
        </p:nvCxnSpPr>
        <p:spPr>
          <a:xfrm>
            <a:off x="2754791" y="5092227"/>
            <a:ext cx="648072"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754791" y="2348880"/>
            <a:ext cx="648072"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754791" y="3426087"/>
            <a:ext cx="648072"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282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6" name="Text Box 22"/>
          <p:cNvSpPr txBox="1">
            <a:spLocks noChangeArrowheads="1"/>
          </p:cNvSpPr>
          <p:nvPr/>
        </p:nvSpPr>
        <p:spPr bwMode="auto">
          <a:xfrm>
            <a:off x="2351089" y="1773239"/>
            <a:ext cx="2160587" cy="466725"/>
          </a:xfrm>
          <a:prstGeom prst="rect">
            <a:avLst/>
          </a:prstGeom>
          <a:solidFill>
            <a:srgbClr val="CC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Arial"/>
                <a:ea typeface="+mn-ea"/>
                <a:cs typeface="+mn-cs"/>
              </a:rPr>
              <a:t>REACTANTS</a:t>
            </a:r>
            <a:endParaRPr kumimoji="0" lang="en-US" altLang="en-US" sz="2400" b="1" i="0" u="none" strike="noStrike" kern="1200" cap="none" spc="0" normalizeH="0" baseline="0" noProof="0">
              <a:ln>
                <a:noFill/>
              </a:ln>
              <a:solidFill>
                <a:srgbClr val="000000"/>
              </a:solidFill>
              <a:effectLst/>
              <a:uLnTx/>
              <a:uFillTx/>
              <a:latin typeface="Arial"/>
              <a:ea typeface="+mn-ea"/>
              <a:cs typeface="+mn-cs"/>
            </a:endParaRPr>
          </a:p>
        </p:txBody>
      </p:sp>
      <p:grpSp>
        <p:nvGrpSpPr>
          <p:cNvPr id="11308" name="Group 44"/>
          <p:cNvGrpSpPr>
            <a:grpSpLocks/>
          </p:cNvGrpSpPr>
          <p:nvPr/>
        </p:nvGrpSpPr>
        <p:grpSpPr bwMode="auto">
          <a:xfrm>
            <a:off x="2135188" y="2492375"/>
            <a:ext cx="1008062" cy="1512888"/>
            <a:chOff x="385" y="1570"/>
            <a:chExt cx="635" cy="953"/>
          </a:xfrm>
        </p:grpSpPr>
        <p:sp>
          <p:nvSpPr>
            <p:cNvPr id="11269" name="Rectangle 5"/>
            <p:cNvSpPr>
              <a:spLocks noChangeArrowheads="1"/>
            </p:cNvSpPr>
            <p:nvPr/>
          </p:nvSpPr>
          <p:spPr bwMode="auto">
            <a:xfrm>
              <a:off x="385" y="2069"/>
              <a:ext cx="635" cy="45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270" name="Line 6"/>
            <p:cNvSpPr>
              <a:spLocks noChangeShapeType="1"/>
            </p:cNvSpPr>
            <p:nvPr/>
          </p:nvSpPr>
          <p:spPr bwMode="auto">
            <a:xfrm>
              <a:off x="385" y="1570"/>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271" name="Line 7"/>
            <p:cNvSpPr>
              <a:spLocks noChangeShapeType="1"/>
            </p:cNvSpPr>
            <p:nvPr/>
          </p:nvSpPr>
          <p:spPr bwMode="auto">
            <a:xfrm>
              <a:off x="1020" y="1570"/>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289" name="Rectangle 25"/>
            <p:cNvSpPr>
              <a:spLocks noChangeArrowheads="1"/>
            </p:cNvSpPr>
            <p:nvPr/>
          </p:nvSpPr>
          <p:spPr bwMode="auto">
            <a:xfrm>
              <a:off x="385" y="2069"/>
              <a:ext cx="635" cy="454"/>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290" name="Line 26"/>
            <p:cNvSpPr>
              <a:spLocks noChangeShapeType="1"/>
            </p:cNvSpPr>
            <p:nvPr/>
          </p:nvSpPr>
          <p:spPr bwMode="auto">
            <a:xfrm>
              <a:off x="385" y="1570"/>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291" name="Line 27"/>
            <p:cNvSpPr>
              <a:spLocks noChangeShapeType="1"/>
            </p:cNvSpPr>
            <p:nvPr/>
          </p:nvSpPr>
          <p:spPr bwMode="auto">
            <a:xfrm>
              <a:off x="1020" y="1570"/>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1309" name="Group 45"/>
          <p:cNvGrpSpPr>
            <a:grpSpLocks/>
          </p:cNvGrpSpPr>
          <p:nvPr/>
        </p:nvGrpSpPr>
        <p:grpSpPr bwMode="auto">
          <a:xfrm>
            <a:off x="3792538" y="2492375"/>
            <a:ext cx="1008062" cy="1512888"/>
            <a:chOff x="1428" y="1570"/>
            <a:chExt cx="635" cy="953"/>
          </a:xfrm>
        </p:grpSpPr>
        <p:sp>
          <p:nvSpPr>
            <p:cNvPr id="11273" name="Rectangle 9"/>
            <p:cNvSpPr>
              <a:spLocks noChangeArrowheads="1"/>
            </p:cNvSpPr>
            <p:nvPr/>
          </p:nvSpPr>
          <p:spPr bwMode="auto">
            <a:xfrm>
              <a:off x="1428" y="2296"/>
              <a:ext cx="635" cy="227"/>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274" name="Line 10"/>
            <p:cNvSpPr>
              <a:spLocks noChangeShapeType="1"/>
            </p:cNvSpPr>
            <p:nvPr/>
          </p:nvSpPr>
          <p:spPr bwMode="auto">
            <a:xfrm flipV="1">
              <a:off x="1428" y="1570"/>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275" name="Line 11"/>
            <p:cNvSpPr>
              <a:spLocks noChangeShapeType="1"/>
            </p:cNvSpPr>
            <p:nvPr/>
          </p:nvSpPr>
          <p:spPr bwMode="auto">
            <a:xfrm flipV="1">
              <a:off x="2063" y="1570"/>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293" name="Rectangle 29"/>
            <p:cNvSpPr>
              <a:spLocks noChangeArrowheads="1"/>
            </p:cNvSpPr>
            <p:nvPr/>
          </p:nvSpPr>
          <p:spPr bwMode="auto">
            <a:xfrm>
              <a:off x="1428" y="2296"/>
              <a:ext cx="635" cy="227"/>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294" name="Line 30"/>
            <p:cNvSpPr>
              <a:spLocks noChangeShapeType="1"/>
            </p:cNvSpPr>
            <p:nvPr/>
          </p:nvSpPr>
          <p:spPr bwMode="auto">
            <a:xfrm flipV="1">
              <a:off x="1428" y="1570"/>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295" name="Line 31"/>
            <p:cNvSpPr>
              <a:spLocks noChangeShapeType="1"/>
            </p:cNvSpPr>
            <p:nvPr/>
          </p:nvSpPr>
          <p:spPr bwMode="auto">
            <a:xfrm flipV="1">
              <a:off x="2063" y="1570"/>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1296" name="AutoShape 32"/>
          <p:cNvSpPr>
            <a:spLocks noChangeArrowheads="1"/>
          </p:cNvSpPr>
          <p:nvPr/>
        </p:nvSpPr>
        <p:spPr bwMode="auto">
          <a:xfrm>
            <a:off x="5087938" y="3068639"/>
            <a:ext cx="1225550" cy="504825"/>
          </a:xfrm>
          <a:prstGeom prst="rightArrow">
            <a:avLst>
              <a:gd name="adj1" fmla="val 50000"/>
              <a:gd name="adj2" fmla="val 60692"/>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297" name="Text Box 33"/>
          <p:cNvSpPr txBox="1">
            <a:spLocks noChangeArrowheads="1"/>
          </p:cNvSpPr>
          <p:nvPr/>
        </p:nvSpPr>
        <p:spPr bwMode="auto">
          <a:xfrm>
            <a:off x="3216275" y="2997200"/>
            <a:ext cx="43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3600" b="1" i="0" u="none" strike="noStrike" kern="1200" cap="none" spc="0" normalizeH="0" baseline="0" noProof="0">
                <a:ln>
                  <a:noFill/>
                </a:ln>
                <a:solidFill>
                  <a:srgbClr val="000000"/>
                </a:solidFill>
                <a:effectLst/>
                <a:uLnTx/>
                <a:uFillTx/>
                <a:latin typeface="Arial"/>
                <a:ea typeface="+mn-ea"/>
                <a:cs typeface="+mn-cs"/>
              </a:rPr>
              <a:t>+</a:t>
            </a:r>
            <a:endParaRPr kumimoji="0" lang="en-US" altLang="en-US" sz="3600" b="1" i="0" u="none" strike="noStrike" kern="1200" cap="none" spc="0" normalizeH="0" baseline="0" noProof="0">
              <a:ln>
                <a:noFill/>
              </a:ln>
              <a:solidFill>
                <a:srgbClr val="000000"/>
              </a:solidFill>
              <a:effectLst/>
              <a:uLnTx/>
              <a:uFillTx/>
              <a:latin typeface="Arial"/>
              <a:ea typeface="+mn-ea"/>
              <a:cs typeface="+mn-cs"/>
            </a:endParaRPr>
          </a:p>
        </p:txBody>
      </p:sp>
      <p:grpSp>
        <p:nvGrpSpPr>
          <p:cNvPr id="11316" name="Group 52"/>
          <p:cNvGrpSpPr>
            <a:grpSpLocks/>
          </p:cNvGrpSpPr>
          <p:nvPr/>
        </p:nvGrpSpPr>
        <p:grpSpPr bwMode="auto">
          <a:xfrm>
            <a:off x="6888164" y="2492375"/>
            <a:ext cx="936625" cy="1512888"/>
            <a:chOff x="3379" y="1570"/>
            <a:chExt cx="590" cy="953"/>
          </a:xfrm>
        </p:grpSpPr>
        <p:sp>
          <p:nvSpPr>
            <p:cNvPr id="11279" name="Line 15"/>
            <p:cNvSpPr>
              <a:spLocks noChangeShapeType="1"/>
            </p:cNvSpPr>
            <p:nvPr/>
          </p:nvSpPr>
          <p:spPr bwMode="auto">
            <a:xfrm>
              <a:off x="3969" y="1570"/>
              <a:ext cx="0" cy="9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280" name="Line 16"/>
            <p:cNvSpPr>
              <a:spLocks noChangeShapeType="1"/>
            </p:cNvSpPr>
            <p:nvPr/>
          </p:nvSpPr>
          <p:spPr bwMode="auto">
            <a:xfrm>
              <a:off x="3379" y="1570"/>
              <a:ext cx="0" cy="9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281" name="Line 17"/>
            <p:cNvSpPr>
              <a:spLocks noChangeShapeType="1"/>
            </p:cNvSpPr>
            <p:nvPr/>
          </p:nvSpPr>
          <p:spPr bwMode="auto">
            <a:xfrm>
              <a:off x="3379" y="2523"/>
              <a:ext cx="5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299" name="Line 35"/>
            <p:cNvSpPr>
              <a:spLocks noChangeShapeType="1"/>
            </p:cNvSpPr>
            <p:nvPr/>
          </p:nvSpPr>
          <p:spPr bwMode="auto">
            <a:xfrm>
              <a:off x="3969" y="1570"/>
              <a:ext cx="0" cy="9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300" name="Line 36"/>
            <p:cNvSpPr>
              <a:spLocks noChangeShapeType="1"/>
            </p:cNvSpPr>
            <p:nvPr/>
          </p:nvSpPr>
          <p:spPr bwMode="auto">
            <a:xfrm>
              <a:off x="3379" y="1570"/>
              <a:ext cx="0" cy="9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301" name="Line 37"/>
            <p:cNvSpPr>
              <a:spLocks noChangeShapeType="1"/>
            </p:cNvSpPr>
            <p:nvPr/>
          </p:nvSpPr>
          <p:spPr bwMode="auto">
            <a:xfrm>
              <a:off x="3379" y="2523"/>
              <a:ext cx="5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1307" name="Text Box 43"/>
          <p:cNvSpPr txBox="1">
            <a:spLocks noChangeArrowheads="1"/>
          </p:cNvSpPr>
          <p:nvPr/>
        </p:nvSpPr>
        <p:spPr bwMode="auto">
          <a:xfrm>
            <a:off x="6527800" y="1773239"/>
            <a:ext cx="2089150" cy="466725"/>
          </a:xfrm>
          <a:prstGeom prst="rect">
            <a:avLst/>
          </a:prstGeom>
          <a:solidFill>
            <a:srgbClr val="CC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Arial"/>
                <a:ea typeface="+mn-ea"/>
                <a:cs typeface="+mn-cs"/>
              </a:rPr>
              <a:t>PRODUCTS</a:t>
            </a:r>
            <a:endParaRPr kumimoji="0" lang="en-US" alt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11310" name="Freeform 46"/>
          <p:cNvSpPr>
            <a:spLocks/>
          </p:cNvSpPr>
          <p:nvPr/>
        </p:nvSpPr>
        <p:spPr bwMode="auto">
          <a:xfrm>
            <a:off x="6877051" y="3622676"/>
            <a:ext cx="995363" cy="415925"/>
          </a:xfrm>
          <a:custGeom>
            <a:avLst/>
            <a:gdLst>
              <a:gd name="T0" fmla="*/ 10 w 627"/>
              <a:gd name="T1" fmla="*/ 238 h 262"/>
              <a:gd name="T2" fmla="*/ 388 w 627"/>
              <a:gd name="T3" fmla="*/ 247 h 262"/>
              <a:gd name="T4" fmla="*/ 442 w 627"/>
              <a:gd name="T5" fmla="*/ 229 h 262"/>
              <a:gd name="T6" fmla="*/ 496 w 627"/>
              <a:gd name="T7" fmla="*/ 247 h 262"/>
              <a:gd name="T8" fmla="*/ 586 w 627"/>
              <a:gd name="T9" fmla="*/ 238 h 262"/>
              <a:gd name="T10" fmla="*/ 532 w 627"/>
              <a:gd name="T11" fmla="*/ 94 h 262"/>
              <a:gd name="T12" fmla="*/ 271 w 627"/>
              <a:gd name="T13" fmla="*/ 58 h 262"/>
              <a:gd name="T14" fmla="*/ 181 w 627"/>
              <a:gd name="T15" fmla="*/ 112 h 262"/>
              <a:gd name="T16" fmla="*/ 73 w 627"/>
              <a:gd name="T17" fmla="*/ 67 h 262"/>
              <a:gd name="T18" fmla="*/ 46 w 627"/>
              <a:gd name="T19" fmla="*/ 85 h 262"/>
              <a:gd name="T20" fmla="*/ 10 w 627"/>
              <a:gd name="T21" fmla="*/ 148 h 262"/>
              <a:gd name="T22" fmla="*/ 1 w 627"/>
              <a:gd name="T23" fmla="*/ 175 h 262"/>
              <a:gd name="T24" fmla="*/ 10 w 627"/>
              <a:gd name="T25" fmla="*/ 23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7" h="262">
                <a:moveTo>
                  <a:pt x="10" y="238"/>
                </a:moveTo>
                <a:cubicBezTo>
                  <a:pt x="180" y="249"/>
                  <a:pt x="200" y="255"/>
                  <a:pt x="388" y="247"/>
                </a:cubicBezTo>
                <a:cubicBezTo>
                  <a:pt x="406" y="241"/>
                  <a:pt x="424" y="235"/>
                  <a:pt x="442" y="229"/>
                </a:cubicBezTo>
                <a:cubicBezTo>
                  <a:pt x="460" y="223"/>
                  <a:pt x="496" y="247"/>
                  <a:pt x="496" y="247"/>
                </a:cubicBezTo>
                <a:cubicBezTo>
                  <a:pt x="526" y="244"/>
                  <a:pt x="568" y="262"/>
                  <a:pt x="586" y="238"/>
                </a:cubicBezTo>
                <a:cubicBezTo>
                  <a:pt x="627" y="183"/>
                  <a:pt x="570" y="120"/>
                  <a:pt x="532" y="94"/>
                </a:cubicBezTo>
                <a:cubicBezTo>
                  <a:pt x="469" y="0"/>
                  <a:pt x="410" y="52"/>
                  <a:pt x="271" y="58"/>
                </a:cubicBezTo>
                <a:cubicBezTo>
                  <a:pt x="255" y="107"/>
                  <a:pt x="231" y="104"/>
                  <a:pt x="181" y="112"/>
                </a:cubicBezTo>
                <a:cubicBezTo>
                  <a:pt x="127" y="103"/>
                  <a:pt x="110" y="104"/>
                  <a:pt x="73" y="67"/>
                </a:cubicBezTo>
                <a:cubicBezTo>
                  <a:pt x="64" y="73"/>
                  <a:pt x="51" y="75"/>
                  <a:pt x="46" y="85"/>
                </a:cubicBezTo>
                <a:cubicBezTo>
                  <a:pt x="10" y="157"/>
                  <a:pt x="67" y="129"/>
                  <a:pt x="10" y="148"/>
                </a:cubicBezTo>
                <a:cubicBezTo>
                  <a:pt x="7" y="157"/>
                  <a:pt x="0" y="166"/>
                  <a:pt x="1" y="175"/>
                </a:cubicBezTo>
                <a:cubicBezTo>
                  <a:pt x="9" y="245"/>
                  <a:pt x="35" y="213"/>
                  <a:pt x="10" y="238"/>
                </a:cubicBezTo>
                <a:close/>
              </a:path>
            </a:pathLst>
          </a:cu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311" name="Freeform 47"/>
          <p:cNvSpPr>
            <a:spLocks/>
          </p:cNvSpPr>
          <p:nvPr/>
        </p:nvSpPr>
        <p:spPr bwMode="auto">
          <a:xfrm>
            <a:off x="6888163" y="3284539"/>
            <a:ext cx="895350" cy="466725"/>
          </a:xfrm>
          <a:custGeom>
            <a:avLst/>
            <a:gdLst>
              <a:gd name="T0" fmla="*/ 105 w 564"/>
              <a:gd name="T1" fmla="*/ 45 h 248"/>
              <a:gd name="T2" fmla="*/ 186 w 564"/>
              <a:gd name="T3" fmla="*/ 36 h 248"/>
              <a:gd name="T4" fmla="*/ 285 w 564"/>
              <a:gd name="T5" fmla="*/ 18 h 248"/>
              <a:gd name="T6" fmla="*/ 357 w 564"/>
              <a:gd name="T7" fmla="*/ 0 h 248"/>
              <a:gd name="T8" fmla="*/ 393 w 564"/>
              <a:gd name="T9" fmla="*/ 9 h 248"/>
              <a:gd name="T10" fmla="*/ 429 w 564"/>
              <a:gd name="T11" fmla="*/ 27 h 248"/>
              <a:gd name="T12" fmla="*/ 474 w 564"/>
              <a:gd name="T13" fmla="*/ 36 h 248"/>
              <a:gd name="T14" fmla="*/ 546 w 564"/>
              <a:gd name="T15" fmla="*/ 90 h 248"/>
              <a:gd name="T16" fmla="*/ 492 w 564"/>
              <a:gd name="T17" fmla="*/ 171 h 248"/>
              <a:gd name="T18" fmla="*/ 438 w 564"/>
              <a:gd name="T19" fmla="*/ 216 h 248"/>
              <a:gd name="T20" fmla="*/ 348 w 564"/>
              <a:gd name="T21" fmla="*/ 234 h 248"/>
              <a:gd name="T22" fmla="*/ 267 w 564"/>
              <a:gd name="T23" fmla="*/ 207 h 248"/>
              <a:gd name="T24" fmla="*/ 213 w 564"/>
              <a:gd name="T25" fmla="*/ 243 h 248"/>
              <a:gd name="T26" fmla="*/ 132 w 564"/>
              <a:gd name="T27" fmla="*/ 207 h 248"/>
              <a:gd name="T28" fmla="*/ 123 w 564"/>
              <a:gd name="T29" fmla="*/ 180 h 248"/>
              <a:gd name="T30" fmla="*/ 60 w 564"/>
              <a:gd name="T31" fmla="*/ 162 h 248"/>
              <a:gd name="T32" fmla="*/ 51 w 564"/>
              <a:gd name="T33" fmla="*/ 126 h 248"/>
              <a:gd name="T34" fmla="*/ 51 w 564"/>
              <a:gd name="T35" fmla="*/ 99 h 248"/>
              <a:gd name="T36" fmla="*/ 60 w 564"/>
              <a:gd name="T37" fmla="*/ 72 h 248"/>
              <a:gd name="T38" fmla="*/ 123 w 564"/>
              <a:gd name="T39" fmla="*/ 45 h 248"/>
              <a:gd name="T40" fmla="*/ 105 w 564"/>
              <a:gd name="T41" fmla="*/ 4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4" h="248">
                <a:moveTo>
                  <a:pt x="105" y="45"/>
                </a:moveTo>
                <a:cubicBezTo>
                  <a:pt x="144" y="19"/>
                  <a:pt x="145" y="9"/>
                  <a:pt x="186" y="36"/>
                </a:cubicBezTo>
                <a:cubicBezTo>
                  <a:pt x="250" y="15"/>
                  <a:pt x="169" y="40"/>
                  <a:pt x="285" y="18"/>
                </a:cubicBezTo>
                <a:cubicBezTo>
                  <a:pt x="309" y="13"/>
                  <a:pt x="357" y="0"/>
                  <a:pt x="357" y="0"/>
                </a:cubicBezTo>
                <a:cubicBezTo>
                  <a:pt x="369" y="3"/>
                  <a:pt x="383" y="1"/>
                  <a:pt x="393" y="9"/>
                </a:cubicBezTo>
                <a:cubicBezTo>
                  <a:pt x="428" y="37"/>
                  <a:pt x="370" y="47"/>
                  <a:pt x="429" y="27"/>
                </a:cubicBezTo>
                <a:cubicBezTo>
                  <a:pt x="354" y="2"/>
                  <a:pt x="459" y="31"/>
                  <a:pt x="474" y="36"/>
                </a:cubicBezTo>
                <a:cubicBezTo>
                  <a:pt x="498" y="72"/>
                  <a:pt x="511" y="66"/>
                  <a:pt x="546" y="90"/>
                </a:cubicBezTo>
                <a:cubicBezTo>
                  <a:pt x="564" y="145"/>
                  <a:pt x="541" y="155"/>
                  <a:pt x="492" y="171"/>
                </a:cubicBezTo>
                <a:cubicBezTo>
                  <a:pt x="518" y="248"/>
                  <a:pt x="529" y="227"/>
                  <a:pt x="438" y="216"/>
                </a:cubicBezTo>
                <a:cubicBezTo>
                  <a:pt x="398" y="190"/>
                  <a:pt x="374" y="194"/>
                  <a:pt x="348" y="234"/>
                </a:cubicBezTo>
                <a:cubicBezTo>
                  <a:pt x="323" y="217"/>
                  <a:pt x="302" y="198"/>
                  <a:pt x="267" y="207"/>
                </a:cubicBezTo>
                <a:cubicBezTo>
                  <a:pt x="246" y="212"/>
                  <a:pt x="213" y="243"/>
                  <a:pt x="213" y="243"/>
                </a:cubicBezTo>
                <a:cubicBezTo>
                  <a:pt x="192" y="181"/>
                  <a:pt x="224" y="248"/>
                  <a:pt x="132" y="207"/>
                </a:cubicBezTo>
                <a:cubicBezTo>
                  <a:pt x="123" y="203"/>
                  <a:pt x="130" y="187"/>
                  <a:pt x="123" y="180"/>
                </a:cubicBezTo>
                <a:cubicBezTo>
                  <a:pt x="119" y="176"/>
                  <a:pt x="60" y="162"/>
                  <a:pt x="60" y="162"/>
                </a:cubicBezTo>
                <a:cubicBezTo>
                  <a:pt x="57" y="150"/>
                  <a:pt x="58" y="136"/>
                  <a:pt x="51" y="126"/>
                </a:cubicBezTo>
                <a:cubicBezTo>
                  <a:pt x="32" y="97"/>
                  <a:pt x="0" y="116"/>
                  <a:pt x="51" y="99"/>
                </a:cubicBezTo>
                <a:cubicBezTo>
                  <a:pt x="54" y="90"/>
                  <a:pt x="53" y="78"/>
                  <a:pt x="60" y="72"/>
                </a:cubicBezTo>
                <a:cubicBezTo>
                  <a:pt x="80" y="56"/>
                  <a:pt x="109" y="74"/>
                  <a:pt x="123" y="45"/>
                </a:cubicBezTo>
                <a:cubicBezTo>
                  <a:pt x="126" y="40"/>
                  <a:pt x="111" y="45"/>
                  <a:pt x="105" y="45"/>
                </a:cubicBezTo>
                <a:close/>
              </a:path>
            </a:pathLst>
          </a:custGeom>
          <a:solidFill>
            <a:srgbClr val="E7F4F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312" name="Text Box 48"/>
          <p:cNvSpPr txBox="1">
            <a:spLocks noChangeArrowheads="1"/>
          </p:cNvSpPr>
          <p:nvPr/>
        </p:nvSpPr>
        <p:spPr bwMode="auto">
          <a:xfrm>
            <a:off x="2279650" y="188913"/>
            <a:ext cx="7848600" cy="83185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Arial"/>
                <a:ea typeface="+mn-ea"/>
                <a:cs typeface="+mn-cs"/>
              </a:rPr>
              <a:t>ATOM ECONOMY</a:t>
            </a:r>
            <a:r>
              <a:rPr kumimoji="0" lang="en-GB" altLang="en-US" sz="2400" b="0" i="0" u="none" strike="noStrike" kern="1200" cap="none" spc="0" normalizeH="0" baseline="0" noProof="0">
                <a:ln>
                  <a:noFill/>
                </a:ln>
                <a:solidFill>
                  <a:srgbClr val="000000"/>
                </a:solidFill>
                <a:effectLst/>
                <a:uLnTx/>
                <a:uFillTx/>
                <a:latin typeface="Arial"/>
                <a:ea typeface="+mn-ea"/>
                <a:cs typeface="+mn-cs"/>
              </a:rPr>
              <a:t> is the </a:t>
            </a:r>
            <a:r>
              <a:rPr kumimoji="0" lang="en-GB" altLang="en-US" sz="2400" b="0" i="0" u="none" strike="noStrike" kern="1200" cap="none" spc="0" normalizeH="0" baseline="0" noProof="0">
                <a:ln>
                  <a:noFill/>
                </a:ln>
                <a:solidFill>
                  <a:srgbClr val="0000FF"/>
                </a:solidFill>
                <a:effectLst/>
                <a:uLnTx/>
                <a:uFillTx/>
                <a:latin typeface="Arial"/>
                <a:ea typeface="+mn-ea"/>
                <a:cs typeface="+mn-cs"/>
              </a:rPr>
              <a:t>mass of the product </a:t>
            </a:r>
            <a:r>
              <a:rPr kumimoji="0" lang="en-GB" altLang="en-US" sz="2400" b="1" i="0" u="none" strike="noStrike" kern="1200" cap="none" spc="0" normalizeH="0" baseline="0" noProof="0">
                <a:ln>
                  <a:noFill/>
                </a:ln>
                <a:solidFill>
                  <a:srgbClr val="0000FF"/>
                </a:solidFill>
                <a:effectLst/>
                <a:uLnTx/>
                <a:uFillTx/>
                <a:latin typeface="Arial"/>
                <a:ea typeface="+mn-ea"/>
                <a:cs typeface="+mn-cs"/>
              </a:rPr>
              <a:t>you want</a:t>
            </a:r>
            <a:r>
              <a:rPr kumimoji="0" lang="en-GB" altLang="en-US" sz="2400" b="0" i="0" u="none" strike="noStrike" kern="1200" cap="none" spc="0" normalizeH="0" baseline="0" noProof="0">
                <a:ln>
                  <a:noFill/>
                </a:ln>
                <a:solidFill>
                  <a:srgbClr val="000000"/>
                </a:solidFill>
                <a:effectLst/>
                <a:uLnTx/>
                <a:uFillTx/>
                <a:latin typeface="Arial"/>
                <a:ea typeface="+mn-ea"/>
                <a:cs typeface="+mn-cs"/>
              </a:rPr>
              <a:t> as a % of the </a:t>
            </a:r>
            <a:r>
              <a:rPr kumimoji="0" lang="en-GB" altLang="en-US" sz="2400" b="0" i="0" u="none" strike="noStrike" kern="1200" cap="none" spc="0" normalizeH="0" baseline="0" noProof="0">
                <a:ln>
                  <a:noFill/>
                </a:ln>
                <a:solidFill>
                  <a:srgbClr val="FF0000"/>
                </a:solidFill>
                <a:effectLst/>
                <a:uLnTx/>
                <a:uFillTx/>
                <a:latin typeface="Arial"/>
                <a:ea typeface="+mn-ea"/>
                <a:cs typeface="+mn-cs"/>
              </a:rPr>
              <a:t>mass of </a:t>
            </a:r>
            <a:r>
              <a:rPr kumimoji="0" lang="en-GB" altLang="en-US" sz="2400" b="1" i="0" u="none" strike="noStrike" kern="1200" cap="none" spc="0" normalizeH="0" baseline="0" noProof="0">
                <a:ln>
                  <a:noFill/>
                </a:ln>
                <a:solidFill>
                  <a:srgbClr val="FF0000"/>
                </a:solidFill>
                <a:effectLst/>
                <a:uLnTx/>
                <a:uFillTx/>
                <a:latin typeface="Arial"/>
                <a:ea typeface="+mn-ea"/>
                <a:cs typeface="+mn-cs"/>
              </a:rPr>
              <a:t>all</a:t>
            </a:r>
            <a:r>
              <a:rPr kumimoji="0" lang="en-GB" altLang="en-US" sz="2400" b="0" i="0" u="none" strike="noStrike" kern="1200" cap="none" spc="0" normalizeH="0" baseline="0" noProof="0">
                <a:ln>
                  <a:noFill/>
                </a:ln>
                <a:solidFill>
                  <a:srgbClr val="FF0000"/>
                </a:solidFill>
                <a:effectLst/>
                <a:uLnTx/>
                <a:uFillTx/>
                <a:latin typeface="Arial"/>
                <a:ea typeface="+mn-ea"/>
                <a:cs typeface="+mn-cs"/>
              </a:rPr>
              <a:t> the products you make</a:t>
            </a:r>
            <a:endParaRPr kumimoji="0" lang="en-US" altLang="en-US" sz="2400" b="0" i="0" u="none" strike="noStrike" kern="1200" cap="none" spc="0" normalizeH="0" baseline="0" noProof="0">
              <a:ln>
                <a:noFill/>
              </a:ln>
              <a:solidFill>
                <a:srgbClr val="FF0000"/>
              </a:solidFill>
              <a:effectLst/>
              <a:uLnTx/>
              <a:uFillTx/>
              <a:latin typeface="Arial"/>
              <a:ea typeface="+mn-ea"/>
              <a:cs typeface="+mn-cs"/>
            </a:endParaRPr>
          </a:p>
        </p:txBody>
      </p:sp>
      <p:sp>
        <p:nvSpPr>
          <p:cNvPr id="11313" name="AutoShape 49"/>
          <p:cNvSpPr>
            <a:spLocks noChangeArrowheads="1"/>
          </p:cNvSpPr>
          <p:nvPr/>
        </p:nvSpPr>
        <p:spPr bwMode="auto">
          <a:xfrm>
            <a:off x="4511676" y="4652963"/>
            <a:ext cx="2303463" cy="1008062"/>
          </a:xfrm>
          <a:prstGeom prst="wedgeRoundRectCallout">
            <a:avLst>
              <a:gd name="adj1" fmla="val 56134"/>
              <a:gd name="adj2" fmla="val -121023"/>
              <a:gd name="adj3" fmla="val 16667"/>
            </a:avLst>
          </a:prstGeom>
          <a:solidFill>
            <a:srgbClr val="FFA36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a:ln>
                  <a:noFill/>
                </a:ln>
                <a:solidFill>
                  <a:srgbClr val="000000"/>
                </a:solidFill>
                <a:effectLst/>
                <a:uLnTx/>
                <a:uFillTx/>
                <a:latin typeface="Arial"/>
                <a:ea typeface="+mn-ea"/>
                <a:cs typeface="+mn-cs"/>
              </a:rPr>
              <a:t>Stuff you want</a:t>
            </a:r>
            <a:endParaRPr kumimoji="0" lang="en-US" altLang="en-US" sz="2800" b="1" i="0" u="none" strike="noStrike" kern="1200" cap="none" spc="0" normalizeH="0" baseline="0" noProof="0">
              <a:ln>
                <a:noFill/>
              </a:ln>
              <a:solidFill>
                <a:srgbClr val="000000"/>
              </a:solidFill>
              <a:effectLst/>
              <a:uLnTx/>
              <a:uFillTx/>
              <a:latin typeface="Arial"/>
              <a:ea typeface="+mn-ea"/>
              <a:cs typeface="+mn-cs"/>
            </a:endParaRPr>
          </a:p>
        </p:txBody>
      </p:sp>
      <p:sp>
        <p:nvSpPr>
          <p:cNvPr id="11314" name="AutoShape 50"/>
          <p:cNvSpPr>
            <a:spLocks noChangeArrowheads="1"/>
          </p:cNvSpPr>
          <p:nvPr/>
        </p:nvSpPr>
        <p:spPr bwMode="auto">
          <a:xfrm>
            <a:off x="8183563" y="3141664"/>
            <a:ext cx="2303462" cy="1800225"/>
          </a:xfrm>
          <a:prstGeom prst="wedgeRoundRectCallout">
            <a:avLst>
              <a:gd name="adj1" fmla="val -75569"/>
              <a:gd name="adj2" fmla="val -28569"/>
              <a:gd name="adj3" fmla="val 16667"/>
            </a:avLst>
          </a:prstGeom>
          <a:solidFill>
            <a:srgbClr val="E7F4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a:ln>
                  <a:noFill/>
                </a:ln>
                <a:solidFill>
                  <a:srgbClr val="000000"/>
                </a:solidFill>
                <a:effectLst/>
                <a:uLnTx/>
                <a:uFillTx/>
                <a:latin typeface="Arial"/>
                <a:ea typeface="+mn-ea"/>
                <a:cs typeface="+mn-cs"/>
              </a:rPr>
              <a:t>Stuff you also get but don’t want</a:t>
            </a:r>
            <a:endParaRPr kumimoji="0" lang="en-US" altLang="en-US" sz="2800" b="1" i="0" u="none" strike="noStrike" kern="1200" cap="none" spc="0" normalizeH="0" baseline="0" noProof="0">
              <a:ln>
                <a:noFill/>
              </a:ln>
              <a:solidFill>
                <a:srgbClr val="000000"/>
              </a:solidFill>
              <a:effectLst/>
              <a:uLnTx/>
              <a:uFillTx/>
              <a:latin typeface="Arial"/>
              <a:ea typeface="+mn-ea"/>
              <a:cs typeface="+mn-cs"/>
            </a:endParaRPr>
          </a:p>
        </p:txBody>
      </p:sp>
      <p:sp>
        <p:nvSpPr>
          <p:cNvPr id="11315" name="AutoShape 51"/>
          <p:cNvSpPr>
            <a:spLocks noChangeArrowheads="1"/>
          </p:cNvSpPr>
          <p:nvPr/>
        </p:nvSpPr>
        <p:spPr bwMode="auto">
          <a:xfrm>
            <a:off x="7032626" y="5084763"/>
            <a:ext cx="2449513" cy="1439862"/>
          </a:xfrm>
          <a:prstGeom prst="wedgeEllipseCallout">
            <a:avLst>
              <a:gd name="adj1" fmla="val -34380"/>
              <a:gd name="adj2" fmla="val -11063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1" i="0" u="none" strike="noStrike" kern="1200" cap="none" spc="0" normalizeH="0" baseline="0" noProof="0">
                <a:ln>
                  <a:noFill/>
                </a:ln>
                <a:solidFill>
                  <a:srgbClr val="000000"/>
                </a:solidFill>
                <a:effectLst/>
                <a:uLnTx/>
                <a:uFillTx/>
                <a:latin typeface="Arial"/>
                <a:ea typeface="+mn-ea"/>
                <a:cs typeface="+mn-cs"/>
              </a:rPr>
              <a:t>ATOM ECONOMY about 50%</a:t>
            </a:r>
            <a:endParaRPr kumimoji="0" lang="en-US" altLang="en-US" sz="20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10950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1308"/>
                                        </p:tgtEl>
                                        <p:attrNameLst>
                                          <p:attrName>style.visibility</p:attrName>
                                        </p:attrNameLst>
                                      </p:cBhvr>
                                      <p:to>
                                        <p:strVal val="visible"/>
                                      </p:to>
                                    </p:set>
                                    <p:anim calcmode="lin" valueType="num">
                                      <p:cBhvr additive="base">
                                        <p:cTn id="7" dur="500" fill="hold"/>
                                        <p:tgtEl>
                                          <p:spTgt spid="11308"/>
                                        </p:tgtEl>
                                        <p:attrNameLst>
                                          <p:attrName>ppt_x</p:attrName>
                                        </p:attrNameLst>
                                      </p:cBhvr>
                                      <p:tavLst>
                                        <p:tav tm="0">
                                          <p:val>
                                            <p:strVal val="#ppt_x"/>
                                          </p:val>
                                        </p:tav>
                                        <p:tav tm="100000">
                                          <p:val>
                                            <p:strVal val="#ppt_x"/>
                                          </p:val>
                                        </p:tav>
                                      </p:tavLst>
                                    </p:anim>
                                    <p:anim calcmode="lin" valueType="num">
                                      <p:cBhvr additive="base">
                                        <p:cTn id="8" dur="500" fill="hold"/>
                                        <p:tgtEl>
                                          <p:spTgt spid="1130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1297"/>
                                        </p:tgtEl>
                                        <p:attrNameLst>
                                          <p:attrName>style.visibility</p:attrName>
                                        </p:attrNameLst>
                                      </p:cBhvr>
                                      <p:to>
                                        <p:strVal val="visible"/>
                                      </p:to>
                                    </p:set>
                                    <p:animEffect transition="in" filter="dissolve">
                                      <p:cBhvr>
                                        <p:cTn id="12" dur="500"/>
                                        <p:tgtEl>
                                          <p:spTgt spid="11297"/>
                                        </p:tgtEl>
                                      </p:cBhvr>
                                    </p:animEffect>
                                  </p:childTnLst>
                                </p:cTn>
                              </p:par>
                            </p:childTnLst>
                          </p:cTn>
                        </p:par>
                        <p:par>
                          <p:cTn id="13" fill="hold" nodeType="afterGroup">
                            <p:stCondLst>
                              <p:cond delay="1000"/>
                            </p:stCondLst>
                            <p:childTnLst>
                              <p:par>
                                <p:cTn id="14" presetID="2" presetClass="entr" presetSubtype="1" fill="hold" nodeType="afterEffect">
                                  <p:stCondLst>
                                    <p:cond delay="0"/>
                                  </p:stCondLst>
                                  <p:childTnLst>
                                    <p:set>
                                      <p:cBhvr>
                                        <p:cTn id="15" dur="1" fill="hold">
                                          <p:stCondLst>
                                            <p:cond delay="0"/>
                                          </p:stCondLst>
                                        </p:cTn>
                                        <p:tgtEl>
                                          <p:spTgt spid="11309"/>
                                        </p:tgtEl>
                                        <p:attrNameLst>
                                          <p:attrName>style.visibility</p:attrName>
                                        </p:attrNameLst>
                                      </p:cBhvr>
                                      <p:to>
                                        <p:strVal val="visible"/>
                                      </p:to>
                                    </p:set>
                                    <p:anim calcmode="lin" valueType="num">
                                      <p:cBhvr additive="base">
                                        <p:cTn id="16" dur="500" fill="hold"/>
                                        <p:tgtEl>
                                          <p:spTgt spid="11309"/>
                                        </p:tgtEl>
                                        <p:attrNameLst>
                                          <p:attrName>ppt_x</p:attrName>
                                        </p:attrNameLst>
                                      </p:cBhvr>
                                      <p:tavLst>
                                        <p:tav tm="0">
                                          <p:val>
                                            <p:strVal val="#ppt_x"/>
                                          </p:val>
                                        </p:tav>
                                        <p:tav tm="100000">
                                          <p:val>
                                            <p:strVal val="#ppt_x"/>
                                          </p:val>
                                        </p:tav>
                                      </p:tavLst>
                                    </p:anim>
                                    <p:anim calcmode="lin" valueType="num">
                                      <p:cBhvr additive="base">
                                        <p:cTn id="17" dur="500" fill="hold"/>
                                        <p:tgtEl>
                                          <p:spTgt spid="11309"/>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11286"/>
                                        </p:tgtEl>
                                        <p:attrNameLst>
                                          <p:attrName>style.visibility</p:attrName>
                                        </p:attrNameLst>
                                      </p:cBhvr>
                                      <p:to>
                                        <p:strVal val="visible"/>
                                      </p:to>
                                    </p:set>
                                    <p:anim calcmode="lin" valueType="num">
                                      <p:cBhvr additive="base">
                                        <p:cTn id="21" dur="500" fill="hold"/>
                                        <p:tgtEl>
                                          <p:spTgt spid="11286"/>
                                        </p:tgtEl>
                                        <p:attrNameLst>
                                          <p:attrName>ppt_x</p:attrName>
                                        </p:attrNameLst>
                                      </p:cBhvr>
                                      <p:tavLst>
                                        <p:tav tm="0">
                                          <p:val>
                                            <p:strVal val="#ppt_x"/>
                                          </p:val>
                                        </p:tav>
                                        <p:tav tm="100000">
                                          <p:val>
                                            <p:strVal val="#ppt_x"/>
                                          </p:val>
                                        </p:tav>
                                      </p:tavLst>
                                    </p:anim>
                                    <p:anim calcmode="lin" valueType="num">
                                      <p:cBhvr additive="base">
                                        <p:cTn id="22" dur="500" fill="hold"/>
                                        <p:tgtEl>
                                          <p:spTgt spid="11286"/>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1296"/>
                                        </p:tgtEl>
                                        <p:attrNameLst>
                                          <p:attrName>style.visibility</p:attrName>
                                        </p:attrNameLst>
                                      </p:cBhvr>
                                      <p:to>
                                        <p:strVal val="visible"/>
                                      </p:to>
                                    </p:set>
                                    <p:animEffect transition="in" filter="dissolve">
                                      <p:cBhvr>
                                        <p:cTn id="26" dur="500"/>
                                        <p:tgtEl>
                                          <p:spTgt spid="11296"/>
                                        </p:tgtEl>
                                      </p:cBhvr>
                                    </p:animEffect>
                                  </p:childTnLst>
                                </p:cTn>
                              </p:par>
                            </p:childTnLst>
                          </p:cTn>
                        </p:par>
                        <p:par>
                          <p:cTn id="27" fill="hold" nodeType="afterGroup">
                            <p:stCondLst>
                              <p:cond delay="2500"/>
                            </p:stCondLst>
                            <p:childTnLst>
                              <p:par>
                                <p:cTn id="28" presetID="2" presetClass="entr" presetSubtype="1" fill="hold" nodeType="afterEffect">
                                  <p:stCondLst>
                                    <p:cond delay="0"/>
                                  </p:stCondLst>
                                  <p:childTnLst>
                                    <p:set>
                                      <p:cBhvr>
                                        <p:cTn id="29" dur="1" fill="hold">
                                          <p:stCondLst>
                                            <p:cond delay="0"/>
                                          </p:stCondLst>
                                        </p:cTn>
                                        <p:tgtEl>
                                          <p:spTgt spid="11316"/>
                                        </p:tgtEl>
                                        <p:attrNameLst>
                                          <p:attrName>style.visibility</p:attrName>
                                        </p:attrNameLst>
                                      </p:cBhvr>
                                      <p:to>
                                        <p:strVal val="visible"/>
                                      </p:to>
                                    </p:set>
                                    <p:anim calcmode="lin" valueType="num">
                                      <p:cBhvr additive="base">
                                        <p:cTn id="30" dur="500" fill="hold"/>
                                        <p:tgtEl>
                                          <p:spTgt spid="11316"/>
                                        </p:tgtEl>
                                        <p:attrNameLst>
                                          <p:attrName>ppt_x</p:attrName>
                                        </p:attrNameLst>
                                      </p:cBhvr>
                                      <p:tavLst>
                                        <p:tav tm="0">
                                          <p:val>
                                            <p:strVal val="#ppt_x"/>
                                          </p:val>
                                        </p:tav>
                                        <p:tav tm="100000">
                                          <p:val>
                                            <p:strVal val="#ppt_x"/>
                                          </p:val>
                                        </p:tav>
                                      </p:tavLst>
                                    </p:anim>
                                    <p:anim calcmode="lin" valueType="num">
                                      <p:cBhvr additive="base">
                                        <p:cTn id="31" dur="500" fill="hold"/>
                                        <p:tgtEl>
                                          <p:spTgt spid="11316"/>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3000"/>
                            </p:stCondLst>
                            <p:childTnLst>
                              <p:par>
                                <p:cTn id="33" presetID="2" presetClass="entr" presetSubtype="1" fill="hold" grpId="0" nodeType="afterEffect">
                                  <p:stCondLst>
                                    <p:cond delay="0"/>
                                  </p:stCondLst>
                                  <p:childTnLst>
                                    <p:set>
                                      <p:cBhvr>
                                        <p:cTn id="34" dur="1" fill="hold">
                                          <p:stCondLst>
                                            <p:cond delay="0"/>
                                          </p:stCondLst>
                                        </p:cTn>
                                        <p:tgtEl>
                                          <p:spTgt spid="11307"/>
                                        </p:tgtEl>
                                        <p:attrNameLst>
                                          <p:attrName>style.visibility</p:attrName>
                                        </p:attrNameLst>
                                      </p:cBhvr>
                                      <p:to>
                                        <p:strVal val="visible"/>
                                      </p:to>
                                    </p:set>
                                    <p:anim calcmode="lin" valueType="num">
                                      <p:cBhvr additive="base">
                                        <p:cTn id="35" dur="500" fill="hold"/>
                                        <p:tgtEl>
                                          <p:spTgt spid="11307"/>
                                        </p:tgtEl>
                                        <p:attrNameLst>
                                          <p:attrName>ppt_x</p:attrName>
                                        </p:attrNameLst>
                                      </p:cBhvr>
                                      <p:tavLst>
                                        <p:tav tm="0">
                                          <p:val>
                                            <p:strVal val="#ppt_x"/>
                                          </p:val>
                                        </p:tav>
                                        <p:tav tm="100000">
                                          <p:val>
                                            <p:strVal val="#ppt_x"/>
                                          </p:val>
                                        </p:tav>
                                      </p:tavLst>
                                    </p:anim>
                                    <p:anim calcmode="lin" valueType="num">
                                      <p:cBhvr additive="base">
                                        <p:cTn id="36" dur="500" fill="hold"/>
                                        <p:tgtEl>
                                          <p:spTgt spid="11307"/>
                                        </p:tgtEl>
                                        <p:attrNameLst>
                                          <p:attrName>ppt_y</p:attrName>
                                        </p:attrNameLst>
                                      </p:cBhvr>
                                      <p:tavLst>
                                        <p:tav tm="0">
                                          <p:val>
                                            <p:strVal val="0-#ppt_h/2"/>
                                          </p:val>
                                        </p:tav>
                                        <p:tav tm="100000">
                                          <p:val>
                                            <p:strVal val="#ppt_y"/>
                                          </p:val>
                                        </p:tav>
                                      </p:tavLst>
                                    </p:anim>
                                  </p:childTnLst>
                                </p:cTn>
                              </p:par>
                            </p:childTnLst>
                          </p:cTn>
                        </p:par>
                        <p:par>
                          <p:cTn id="37" fill="hold" nodeType="afterGroup">
                            <p:stCondLst>
                              <p:cond delay="3500"/>
                            </p:stCondLst>
                            <p:childTnLst>
                              <p:par>
                                <p:cTn id="38" presetID="9" presetClass="entr" presetSubtype="0" fill="hold" grpId="0" nodeType="afterEffect">
                                  <p:stCondLst>
                                    <p:cond delay="500"/>
                                  </p:stCondLst>
                                  <p:childTnLst>
                                    <p:set>
                                      <p:cBhvr>
                                        <p:cTn id="39" dur="1" fill="hold">
                                          <p:stCondLst>
                                            <p:cond delay="0"/>
                                          </p:stCondLst>
                                        </p:cTn>
                                        <p:tgtEl>
                                          <p:spTgt spid="11310"/>
                                        </p:tgtEl>
                                        <p:attrNameLst>
                                          <p:attrName>style.visibility</p:attrName>
                                        </p:attrNameLst>
                                      </p:cBhvr>
                                      <p:to>
                                        <p:strVal val="visible"/>
                                      </p:to>
                                    </p:set>
                                    <p:animEffect transition="in" filter="dissolve">
                                      <p:cBhvr>
                                        <p:cTn id="40" dur="500"/>
                                        <p:tgtEl>
                                          <p:spTgt spid="11310"/>
                                        </p:tgtEl>
                                      </p:cBhvr>
                                    </p:animEffect>
                                  </p:childTnLst>
                                </p:cTn>
                              </p:par>
                            </p:childTnLst>
                          </p:cTn>
                        </p:par>
                        <p:par>
                          <p:cTn id="41" fill="hold" nodeType="afterGroup">
                            <p:stCondLst>
                              <p:cond delay="4500"/>
                            </p:stCondLst>
                            <p:childTnLst>
                              <p:par>
                                <p:cTn id="42" presetID="9" presetClass="entr" presetSubtype="0" fill="hold" grpId="0" nodeType="afterEffect">
                                  <p:stCondLst>
                                    <p:cond delay="0"/>
                                  </p:stCondLst>
                                  <p:childTnLst>
                                    <p:set>
                                      <p:cBhvr>
                                        <p:cTn id="43" dur="1" fill="hold">
                                          <p:stCondLst>
                                            <p:cond delay="0"/>
                                          </p:stCondLst>
                                        </p:cTn>
                                        <p:tgtEl>
                                          <p:spTgt spid="11313"/>
                                        </p:tgtEl>
                                        <p:attrNameLst>
                                          <p:attrName>style.visibility</p:attrName>
                                        </p:attrNameLst>
                                      </p:cBhvr>
                                      <p:to>
                                        <p:strVal val="visible"/>
                                      </p:to>
                                    </p:set>
                                    <p:animEffect transition="in" filter="dissolve">
                                      <p:cBhvr>
                                        <p:cTn id="44" dur="500"/>
                                        <p:tgtEl>
                                          <p:spTgt spid="11313"/>
                                        </p:tgtEl>
                                      </p:cBhvr>
                                    </p:animEffect>
                                  </p:childTnLst>
                                </p:cTn>
                              </p:par>
                            </p:childTnLst>
                          </p:cTn>
                        </p:par>
                        <p:par>
                          <p:cTn id="45" fill="hold" nodeType="afterGroup">
                            <p:stCondLst>
                              <p:cond delay="5000"/>
                            </p:stCondLst>
                            <p:childTnLst>
                              <p:par>
                                <p:cTn id="46" presetID="9" presetClass="entr" presetSubtype="0" fill="hold" grpId="0" nodeType="afterEffect">
                                  <p:stCondLst>
                                    <p:cond delay="0"/>
                                  </p:stCondLst>
                                  <p:childTnLst>
                                    <p:set>
                                      <p:cBhvr>
                                        <p:cTn id="47" dur="1" fill="hold">
                                          <p:stCondLst>
                                            <p:cond delay="0"/>
                                          </p:stCondLst>
                                        </p:cTn>
                                        <p:tgtEl>
                                          <p:spTgt spid="11311"/>
                                        </p:tgtEl>
                                        <p:attrNameLst>
                                          <p:attrName>style.visibility</p:attrName>
                                        </p:attrNameLst>
                                      </p:cBhvr>
                                      <p:to>
                                        <p:strVal val="visible"/>
                                      </p:to>
                                    </p:set>
                                    <p:animEffect transition="in" filter="dissolve">
                                      <p:cBhvr>
                                        <p:cTn id="48" dur="500"/>
                                        <p:tgtEl>
                                          <p:spTgt spid="11311"/>
                                        </p:tgtEl>
                                      </p:cBhvr>
                                    </p:animEffect>
                                  </p:childTnLst>
                                </p:cTn>
                              </p:par>
                            </p:childTnLst>
                          </p:cTn>
                        </p:par>
                        <p:par>
                          <p:cTn id="49" fill="hold" nodeType="afterGroup">
                            <p:stCondLst>
                              <p:cond delay="5500"/>
                            </p:stCondLst>
                            <p:childTnLst>
                              <p:par>
                                <p:cTn id="50" presetID="9" presetClass="entr" presetSubtype="0" fill="hold" grpId="0" nodeType="afterEffect">
                                  <p:stCondLst>
                                    <p:cond delay="0"/>
                                  </p:stCondLst>
                                  <p:childTnLst>
                                    <p:set>
                                      <p:cBhvr>
                                        <p:cTn id="51" dur="1" fill="hold">
                                          <p:stCondLst>
                                            <p:cond delay="0"/>
                                          </p:stCondLst>
                                        </p:cTn>
                                        <p:tgtEl>
                                          <p:spTgt spid="11314"/>
                                        </p:tgtEl>
                                        <p:attrNameLst>
                                          <p:attrName>style.visibility</p:attrName>
                                        </p:attrNameLst>
                                      </p:cBhvr>
                                      <p:to>
                                        <p:strVal val="visible"/>
                                      </p:to>
                                    </p:set>
                                    <p:animEffect transition="in" filter="dissolve">
                                      <p:cBhvr>
                                        <p:cTn id="52" dur="500"/>
                                        <p:tgtEl>
                                          <p:spTgt spid="113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1315"/>
                                        </p:tgtEl>
                                        <p:attrNameLst>
                                          <p:attrName>style.visibility</p:attrName>
                                        </p:attrNameLst>
                                      </p:cBhvr>
                                      <p:to>
                                        <p:strVal val="visible"/>
                                      </p:to>
                                    </p:set>
                                    <p:animEffect transition="in" filter="dissolve">
                                      <p:cBhvr>
                                        <p:cTn id="57" dur="500"/>
                                        <p:tgtEl>
                                          <p:spTgt spid="11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6" grpId="0" animBg="1"/>
      <p:bldP spid="11296" grpId="0" animBg="1"/>
      <p:bldP spid="11297" grpId="0"/>
      <p:bldP spid="11307" grpId="0" animBg="1"/>
      <p:bldP spid="11310" grpId="0" animBg="1"/>
      <p:bldP spid="11311" grpId="0" animBg="1"/>
      <p:bldP spid="11313" grpId="0" animBg="1"/>
      <p:bldP spid="11314" grpId="0" animBg="1"/>
      <p:bldP spid="113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782889" y="1"/>
            <a:ext cx="61928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800" b="1" i="0" u="sng" strike="noStrike" kern="1200" cap="none" spc="0" normalizeH="0" baseline="0" noProof="0">
                <a:ln>
                  <a:noFill/>
                </a:ln>
                <a:solidFill>
                  <a:srgbClr val="000000"/>
                </a:solidFill>
                <a:effectLst/>
                <a:uLnTx/>
                <a:uFillTx/>
                <a:latin typeface="Arial"/>
                <a:ea typeface="+mn-ea"/>
                <a:cs typeface="+mn-cs"/>
              </a:rPr>
              <a:t>CALCULATING ATOM ECONOMY </a:t>
            </a:r>
            <a:endParaRPr kumimoji="0" lang="en-US" altLang="en-US" sz="2800" b="1" i="0" u="sng" strike="noStrike" kern="1200" cap="none" spc="0" normalizeH="0" baseline="0" noProof="0">
              <a:ln>
                <a:noFill/>
              </a:ln>
              <a:solidFill>
                <a:srgbClr val="000000"/>
              </a:solidFill>
              <a:effectLst/>
              <a:uLnTx/>
              <a:uFillTx/>
              <a:latin typeface="Arial"/>
              <a:ea typeface="+mn-ea"/>
              <a:cs typeface="+mn-cs"/>
            </a:endParaRPr>
          </a:p>
        </p:txBody>
      </p:sp>
      <p:sp>
        <p:nvSpPr>
          <p:cNvPr id="6149" name="Text Box 5"/>
          <p:cNvSpPr txBox="1">
            <a:spLocks noChangeArrowheads="1"/>
          </p:cNvSpPr>
          <p:nvPr/>
        </p:nvSpPr>
        <p:spPr bwMode="auto">
          <a:xfrm>
            <a:off x="1774825" y="476251"/>
            <a:ext cx="87137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25000"/>
              </a:spcBef>
              <a:spcAft>
                <a:spcPct val="0"/>
              </a:spcAft>
              <a:buClrTx/>
              <a:buSzTx/>
              <a:buFontTx/>
              <a:buNone/>
              <a:tabLst/>
              <a:defRPr/>
            </a:pPr>
            <a:r>
              <a:rPr kumimoji="0" lang="en-GB" altLang="en-US" sz="2400" b="0" i="0" u="none" strike="noStrike" kern="1200" cap="none" spc="0" normalizeH="0" baseline="0" noProof="0">
                <a:ln>
                  <a:noFill/>
                </a:ln>
                <a:solidFill>
                  <a:srgbClr val="000000"/>
                </a:solidFill>
                <a:effectLst/>
                <a:uLnTx/>
                <a:uFillTx/>
                <a:latin typeface="Arial"/>
                <a:ea typeface="+mn-ea"/>
                <a:cs typeface="+mn-cs"/>
              </a:rPr>
              <a:t>Often, chemical reactions produce unwanted products along with the product you want. </a:t>
            </a:r>
            <a:endParaRPr kumimoji="0" lang="en-US" alt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150" name="Text Box 6"/>
          <p:cNvSpPr txBox="1">
            <a:spLocks noChangeArrowheads="1"/>
          </p:cNvSpPr>
          <p:nvPr/>
        </p:nvSpPr>
        <p:spPr bwMode="auto">
          <a:xfrm>
            <a:off x="3000375" y="3286125"/>
            <a:ext cx="6337300" cy="641350"/>
          </a:xfrm>
          <a:prstGeom prst="rect">
            <a:avLst/>
          </a:prstGeom>
          <a:solidFill>
            <a:srgbClr val="E7FFE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3600" b="1" i="0" u="none" strike="noStrike" kern="1200" cap="none" spc="0" normalizeH="0" baseline="0" noProof="0">
                <a:ln>
                  <a:noFill/>
                </a:ln>
                <a:solidFill>
                  <a:srgbClr val="000000"/>
                </a:solidFill>
                <a:effectLst/>
                <a:uLnTx/>
                <a:uFillTx/>
                <a:latin typeface="Arial"/>
                <a:ea typeface="+mn-ea"/>
                <a:cs typeface="+mn-cs"/>
              </a:rPr>
              <a:t>CaCO</a:t>
            </a:r>
            <a:r>
              <a:rPr kumimoji="0" lang="en-GB" altLang="en-US" sz="3600" b="1" i="0" u="none" strike="noStrike" kern="1200" cap="none" spc="0" normalizeH="0" baseline="-25000" noProof="0">
                <a:ln>
                  <a:noFill/>
                </a:ln>
                <a:solidFill>
                  <a:srgbClr val="000000"/>
                </a:solidFill>
                <a:effectLst/>
                <a:uLnTx/>
                <a:uFillTx/>
                <a:latin typeface="Arial"/>
                <a:ea typeface="+mn-ea"/>
                <a:cs typeface="+mn-cs"/>
              </a:rPr>
              <a:t>3</a:t>
            </a:r>
            <a:r>
              <a:rPr kumimoji="0" lang="en-GB" altLang="en-US" sz="3600" b="1" i="0" u="none" strike="noStrike" kern="1200" cap="none" spc="0" normalizeH="0" baseline="0" noProof="0">
                <a:ln>
                  <a:noFill/>
                </a:ln>
                <a:solidFill>
                  <a:srgbClr val="000000"/>
                </a:solidFill>
                <a:effectLst/>
                <a:uLnTx/>
                <a:uFillTx/>
                <a:latin typeface="Arial"/>
                <a:ea typeface="+mn-ea"/>
                <a:cs typeface="+mn-cs"/>
              </a:rPr>
              <a:t>    =      CaO   +     CO</a:t>
            </a:r>
            <a:r>
              <a:rPr kumimoji="0" lang="en-GB" altLang="en-US" sz="3600" b="1" i="0" u="none" strike="noStrike" kern="1200" cap="none" spc="0" normalizeH="0" baseline="-25000" noProof="0">
                <a:ln>
                  <a:noFill/>
                </a:ln>
                <a:solidFill>
                  <a:srgbClr val="000000"/>
                </a:solidFill>
                <a:effectLst/>
                <a:uLnTx/>
                <a:uFillTx/>
                <a:latin typeface="Arial"/>
                <a:ea typeface="+mn-ea"/>
                <a:cs typeface="+mn-cs"/>
              </a:rPr>
              <a:t>2</a:t>
            </a:r>
            <a:endParaRPr kumimoji="0" lang="en-US" altLang="en-US" sz="3600" b="1" i="0" u="none" strike="noStrike" kern="1200" cap="none" spc="0" normalizeH="0" baseline="-25000" noProof="0">
              <a:ln>
                <a:noFill/>
              </a:ln>
              <a:solidFill>
                <a:srgbClr val="000000"/>
              </a:solidFill>
              <a:effectLst/>
              <a:uLnTx/>
              <a:uFillTx/>
              <a:latin typeface="Arial"/>
              <a:ea typeface="+mn-ea"/>
              <a:cs typeface="+mn-cs"/>
            </a:endParaRPr>
          </a:p>
        </p:txBody>
      </p:sp>
      <p:sp>
        <p:nvSpPr>
          <p:cNvPr id="6151" name="Text Box 7"/>
          <p:cNvSpPr txBox="1">
            <a:spLocks noChangeArrowheads="1"/>
          </p:cNvSpPr>
          <p:nvPr/>
        </p:nvSpPr>
        <p:spPr bwMode="auto">
          <a:xfrm>
            <a:off x="1774826" y="4005264"/>
            <a:ext cx="8137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3200" b="1" i="0" u="none" strike="noStrike" kern="1200" cap="none" spc="0" normalizeH="0" baseline="0" noProof="0">
                <a:ln>
                  <a:noFill/>
                </a:ln>
                <a:solidFill>
                  <a:srgbClr val="000000"/>
                </a:solidFill>
                <a:effectLst/>
                <a:uLnTx/>
                <a:uFillTx/>
                <a:latin typeface="Arial"/>
                <a:ea typeface="+mn-ea"/>
                <a:cs typeface="+mn-cs"/>
              </a:rPr>
              <a:t>RFM:     100                   </a:t>
            </a:r>
            <a:r>
              <a:rPr kumimoji="0" lang="en-GB" altLang="en-US" sz="3200" b="1" i="0" u="none" strike="noStrike" kern="1200" cap="none" spc="0" normalizeH="0" baseline="0" noProof="0">
                <a:ln>
                  <a:noFill/>
                </a:ln>
                <a:solidFill>
                  <a:srgbClr val="0000FF"/>
                </a:solidFill>
                <a:effectLst/>
                <a:uLnTx/>
                <a:uFillTx/>
                <a:latin typeface="Arial"/>
                <a:ea typeface="+mn-ea"/>
                <a:cs typeface="+mn-cs"/>
              </a:rPr>
              <a:t>56  </a:t>
            </a:r>
            <a:r>
              <a:rPr kumimoji="0" lang="en-GB" altLang="en-US" sz="3200" b="1" i="0" u="none" strike="noStrike" kern="1200" cap="none" spc="0" normalizeH="0" baseline="0" noProof="0">
                <a:ln>
                  <a:noFill/>
                </a:ln>
                <a:solidFill>
                  <a:srgbClr val="000000"/>
                </a:solidFill>
                <a:effectLst/>
                <a:uLnTx/>
                <a:uFillTx/>
                <a:latin typeface="Arial"/>
                <a:ea typeface="+mn-ea"/>
                <a:cs typeface="+mn-cs"/>
              </a:rPr>
              <a:t>             44</a:t>
            </a:r>
            <a:endParaRPr kumimoji="0" lang="en-US" altLang="en-US" sz="3200" b="1" i="0" u="none" strike="noStrike" kern="1200" cap="none" spc="0" normalizeH="0" baseline="0" noProof="0">
              <a:ln>
                <a:noFill/>
              </a:ln>
              <a:solidFill>
                <a:srgbClr val="000000"/>
              </a:solidFill>
              <a:effectLst/>
              <a:uLnTx/>
              <a:uFillTx/>
              <a:latin typeface="Arial"/>
              <a:ea typeface="+mn-ea"/>
              <a:cs typeface="+mn-cs"/>
            </a:endParaRPr>
          </a:p>
        </p:txBody>
      </p:sp>
      <p:sp>
        <p:nvSpPr>
          <p:cNvPr id="6153" name="AutoShape 9"/>
          <p:cNvSpPr>
            <a:spLocks noChangeArrowheads="1"/>
          </p:cNvSpPr>
          <p:nvPr/>
        </p:nvSpPr>
        <p:spPr bwMode="auto">
          <a:xfrm>
            <a:off x="3935414" y="2349501"/>
            <a:ext cx="3240087" cy="574675"/>
          </a:xfrm>
          <a:prstGeom prst="wedgeEllipseCallout">
            <a:avLst>
              <a:gd name="adj1" fmla="val 33389"/>
              <a:gd name="adj2" fmla="val 1372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Arial"/>
                <a:ea typeface="+mn-ea"/>
                <a:cs typeface="+mn-cs"/>
              </a:rPr>
              <a:t>Useful product</a:t>
            </a:r>
            <a:endParaRPr kumimoji="0" lang="en-US" alt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6154" name="AutoShape 10"/>
          <p:cNvSpPr>
            <a:spLocks noChangeArrowheads="1"/>
          </p:cNvSpPr>
          <p:nvPr/>
        </p:nvSpPr>
        <p:spPr bwMode="auto">
          <a:xfrm>
            <a:off x="7248525" y="2276476"/>
            <a:ext cx="3240088" cy="576263"/>
          </a:xfrm>
          <a:prstGeom prst="wedgeEllipseCallout">
            <a:avLst>
              <a:gd name="adj1" fmla="val -8796"/>
              <a:gd name="adj2" fmla="val 137329"/>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Arial"/>
                <a:ea typeface="+mn-ea"/>
                <a:cs typeface="+mn-cs"/>
              </a:rPr>
              <a:t>Waste product</a:t>
            </a:r>
            <a:endParaRPr kumimoji="0" lang="en-US" altLang="en-US" sz="2400" b="1" i="0" u="none" strike="noStrike" kern="1200" cap="none" spc="0" normalizeH="0" baseline="0" noProof="0">
              <a:ln>
                <a:noFill/>
              </a:ln>
              <a:solidFill>
                <a:srgbClr val="000000"/>
              </a:solidFill>
              <a:effectLst/>
              <a:uLnTx/>
              <a:uFillTx/>
              <a:latin typeface="Arial"/>
              <a:ea typeface="+mn-ea"/>
              <a:cs typeface="+mn-cs"/>
            </a:endParaRPr>
          </a:p>
        </p:txBody>
      </p:sp>
      <p:grpSp>
        <p:nvGrpSpPr>
          <p:cNvPr id="6163" name="Group 19"/>
          <p:cNvGrpSpPr>
            <a:grpSpLocks/>
          </p:cNvGrpSpPr>
          <p:nvPr/>
        </p:nvGrpSpPr>
        <p:grpSpPr bwMode="auto">
          <a:xfrm>
            <a:off x="2495551" y="4652963"/>
            <a:ext cx="6911975" cy="1008062"/>
            <a:chOff x="295" y="2886"/>
            <a:chExt cx="4354" cy="635"/>
          </a:xfrm>
        </p:grpSpPr>
        <p:sp>
          <p:nvSpPr>
            <p:cNvPr id="6155" name="Text Box 11"/>
            <p:cNvSpPr txBox="1">
              <a:spLocks noChangeArrowheads="1"/>
            </p:cNvSpPr>
            <p:nvPr/>
          </p:nvSpPr>
          <p:spPr bwMode="auto">
            <a:xfrm>
              <a:off x="295" y="2931"/>
              <a:ext cx="1361"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dirty="0">
                  <a:ln>
                    <a:noFill/>
                  </a:ln>
                  <a:solidFill>
                    <a:srgbClr val="000000"/>
                  </a:solidFill>
                  <a:effectLst/>
                  <a:uLnTx/>
                  <a:uFillTx/>
                  <a:latin typeface="Arial"/>
                  <a:ea typeface="+mn-ea"/>
                  <a:cs typeface="+mn-cs"/>
                </a:rPr>
                <a:t>ATOM ECONOMY</a:t>
              </a:r>
              <a:endParaRPr kumimoji="0" lang="en-US" altLang="en-US"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6156" name="Text Box 12"/>
            <p:cNvSpPr txBox="1">
              <a:spLocks noChangeArrowheads="1"/>
            </p:cNvSpPr>
            <p:nvPr/>
          </p:nvSpPr>
          <p:spPr bwMode="auto">
            <a:xfrm>
              <a:off x="1791" y="2931"/>
              <a:ext cx="2178"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000000"/>
                  </a:solidFill>
                  <a:effectLst/>
                  <a:uLnTx/>
                  <a:uFillTx/>
                  <a:latin typeface="Arial"/>
                  <a:ea typeface="+mn-ea"/>
                  <a:cs typeface="+mn-cs"/>
                </a:rPr>
                <a:t>   </a:t>
              </a:r>
              <a:r>
                <a:rPr kumimoji="0" lang="en-GB" altLang="en-US" sz="2400" b="0" i="0" u="sng" strike="noStrike" kern="1200" cap="none" spc="0" normalizeH="0" baseline="0" noProof="0">
                  <a:ln>
                    <a:noFill/>
                  </a:ln>
                  <a:solidFill>
                    <a:srgbClr val="0000FF"/>
                  </a:solidFill>
                  <a:effectLst/>
                  <a:uLnTx/>
                  <a:uFillTx/>
                  <a:latin typeface="Arial"/>
                  <a:ea typeface="+mn-ea"/>
                  <a:cs typeface="+mn-cs"/>
                </a:rPr>
                <a:t>mass useful product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000000"/>
                  </a:solidFill>
                  <a:effectLst/>
                  <a:uLnTx/>
                  <a:uFillTx/>
                  <a:latin typeface="Arial"/>
                  <a:ea typeface="+mn-ea"/>
                  <a:cs typeface="+mn-cs"/>
                </a:rPr>
                <a:t>   </a:t>
              </a:r>
              <a:r>
                <a:rPr kumimoji="0" lang="en-GB" altLang="en-US" sz="2400" b="0" i="0" u="none" strike="noStrike" kern="1200" cap="none" spc="0" normalizeH="0" baseline="0" noProof="0">
                  <a:ln>
                    <a:noFill/>
                  </a:ln>
                  <a:solidFill>
                    <a:srgbClr val="A50021"/>
                  </a:solidFill>
                  <a:effectLst/>
                  <a:uLnTx/>
                  <a:uFillTx/>
                  <a:latin typeface="Arial"/>
                  <a:ea typeface="+mn-ea"/>
                  <a:cs typeface="+mn-cs"/>
                </a:rPr>
                <a:t>mass of all products</a:t>
              </a:r>
              <a:endParaRPr kumimoji="0" lang="en-US" altLang="en-US" sz="2400" b="0" i="0" u="none" strike="noStrike" kern="1200" cap="none" spc="0" normalizeH="0" baseline="0" noProof="0">
                <a:ln>
                  <a:noFill/>
                </a:ln>
                <a:solidFill>
                  <a:srgbClr val="A50021"/>
                </a:solidFill>
                <a:effectLst/>
                <a:uLnTx/>
                <a:uFillTx/>
                <a:latin typeface="Arial"/>
                <a:ea typeface="+mn-ea"/>
                <a:cs typeface="+mn-cs"/>
              </a:endParaRPr>
            </a:p>
          </p:txBody>
        </p:sp>
        <p:sp>
          <p:nvSpPr>
            <p:cNvPr id="6157" name="Text Box 13"/>
            <p:cNvSpPr txBox="1">
              <a:spLocks noChangeArrowheads="1"/>
            </p:cNvSpPr>
            <p:nvPr/>
          </p:nvSpPr>
          <p:spPr bwMode="auto">
            <a:xfrm>
              <a:off x="1655" y="3022"/>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Arial"/>
                  <a:ea typeface="+mn-ea"/>
                  <a:cs typeface="+mn-cs"/>
                </a:rPr>
                <a:t>=</a:t>
              </a:r>
              <a:endParaRPr kumimoji="0" lang="en-US" alt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6158" name="Text Box 14"/>
            <p:cNvSpPr txBox="1">
              <a:spLocks noChangeArrowheads="1"/>
            </p:cNvSpPr>
            <p:nvPr/>
          </p:nvSpPr>
          <p:spPr bwMode="auto">
            <a:xfrm>
              <a:off x="3787" y="3022"/>
              <a:ext cx="86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Arial"/>
                  <a:ea typeface="+mn-ea"/>
                  <a:cs typeface="+mn-cs"/>
                </a:rPr>
                <a:t>X 100%</a:t>
              </a:r>
              <a:endParaRPr kumimoji="0" lang="en-US" alt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6159" name="Rectangle 15"/>
            <p:cNvSpPr>
              <a:spLocks noChangeArrowheads="1"/>
            </p:cNvSpPr>
            <p:nvPr/>
          </p:nvSpPr>
          <p:spPr bwMode="auto">
            <a:xfrm>
              <a:off x="295" y="2886"/>
              <a:ext cx="4309" cy="63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6160" name="Text Box 16"/>
          <p:cNvSpPr txBox="1">
            <a:spLocks noChangeArrowheads="1"/>
          </p:cNvSpPr>
          <p:nvPr/>
        </p:nvSpPr>
        <p:spPr bwMode="auto">
          <a:xfrm>
            <a:off x="1992313" y="5949951"/>
            <a:ext cx="8496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800" b="1" i="0" u="none" strike="noStrike" kern="1200" cap="none" spc="0" normalizeH="0" baseline="0" noProof="0">
                <a:ln>
                  <a:noFill/>
                </a:ln>
                <a:solidFill>
                  <a:srgbClr val="000000"/>
                </a:solidFill>
                <a:effectLst/>
                <a:uLnTx/>
                <a:uFillTx/>
                <a:latin typeface="Arial"/>
                <a:ea typeface="+mn-ea"/>
                <a:cs typeface="+mn-cs"/>
              </a:rPr>
              <a:t>Atom Economy</a:t>
            </a:r>
            <a:r>
              <a:rPr kumimoji="0" lang="en-GB" altLang="en-US" sz="2800" b="0" i="0" u="none" strike="noStrike" kern="1200" cap="none" spc="0" normalizeH="0" baseline="0" noProof="0">
                <a:ln>
                  <a:noFill/>
                </a:ln>
                <a:solidFill>
                  <a:srgbClr val="000000"/>
                </a:solidFill>
                <a:effectLst/>
                <a:uLnTx/>
                <a:uFillTx/>
                <a:latin typeface="Arial"/>
                <a:ea typeface="+mn-ea"/>
                <a:cs typeface="+mn-cs"/>
              </a:rPr>
              <a:t> = </a:t>
            </a:r>
            <a:r>
              <a:rPr kumimoji="0" lang="en-GB" altLang="en-US" sz="2800" b="0" i="0" u="none" strike="noStrike" kern="1200" cap="none" spc="0" normalizeH="0" baseline="0" noProof="0">
                <a:ln>
                  <a:noFill/>
                </a:ln>
                <a:solidFill>
                  <a:srgbClr val="0000FF"/>
                </a:solidFill>
                <a:effectLst/>
                <a:uLnTx/>
                <a:uFillTx/>
                <a:latin typeface="Arial"/>
                <a:ea typeface="+mn-ea"/>
                <a:cs typeface="+mn-cs"/>
              </a:rPr>
              <a:t>56 </a:t>
            </a:r>
            <a:r>
              <a:rPr kumimoji="0" lang="en-GB" altLang="en-US" sz="2800" b="0" i="0" u="none" strike="noStrike" kern="1200" cap="none" spc="0" normalizeH="0" baseline="0" noProof="0">
                <a:ln>
                  <a:noFill/>
                </a:ln>
                <a:solidFill>
                  <a:srgbClr val="000000"/>
                </a:solidFill>
                <a:effectLst/>
                <a:uLnTx/>
                <a:uFillTx/>
                <a:latin typeface="Arial"/>
                <a:ea typeface="+mn-ea"/>
                <a:cs typeface="+mn-cs"/>
              </a:rPr>
              <a:t>/ (</a:t>
            </a:r>
            <a:r>
              <a:rPr kumimoji="0" lang="en-GB" altLang="en-US" sz="2800" b="0" i="0" u="none" strike="noStrike" kern="1200" cap="none" spc="0" normalizeH="0" baseline="0" noProof="0">
                <a:ln>
                  <a:noFill/>
                </a:ln>
                <a:solidFill>
                  <a:srgbClr val="A50021"/>
                </a:solidFill>
                <a:effectLst/>
                <a:uLnTx/>
                <a:uFillTx/>
                <a:latin typeface="Arial"/>
                <a:ea typeface="+mn-ea"/>
                <a:cs typeface="+mn-cs"/>
              </a:rPr>
              <a:t>56 + 44</a:t>
            </a:r>
            <a:r>
              <a:rPr kumimoji="0" lang="en-GB" altLang="en-US" sz="2800" b="0" i="0" u="none" strike="noStrike" kern="1200" cap="none" spc="0" normalizeH="0" baseline="0" noProof="0">
                <a:ln>
                  <a:noFill/>
                </a:ln>
                <a:solidFill>
                  <a:srgbClr val="000000"/>
                </a:solidFill>
                <a:effectLst/>
                <a:uLnTx/>
                <a:uFillTx/>
                <a:latin typeface="Arial"/>
                <a:ea typeface="+mn-ea"/>
                <a:cs typeface="+mn-cs"/>
              </a:rPr>
              <a:t>) = </a:t>
            </a:r>
            <a:r>
              <a:rPr kumimoji="0" lang="en-GB" altLang="en-US" sz="2800" b="0" i="0" u="none" strike="noStrike" kern="1200" cap="none" spc="0" normalizeH="0" baseline="0" noProof="0">
                <a:ln>
                  <a:noFill/>
                </a:ln>
                <a:solidFill>
                  <a:srgbClr val="0000FF"/>
                </a:solidFill>
                <a:effectLst/>
                <a:uLnTx/>
                <a:uFillTx/>
                <a:latin typeface="Arial"/>
                <a:ea typeface="+mn-ea"/>
                <a:cs typeface="+mn-cs"/>
              </a:rPr>
              <a:t>56</a:t>
            </a:r>
            <a:r>
              <a:rPr kumimoji="0" lang="en-GB" altLang="en-US" sz="2800" b="0" i="0" u="none" strike="noStrike" kern="1200" cap="none" spc="0" normalizeH="0" baseline="0" noProof="0">
                <a:ln>
                  <a:noFill/>
                </a:ln>
                <a:solidFill>
                  <a:srgbClr val="000000"/>
                </a:solidFill>
                <a:effectLst/>
                <a:uLnTx/>
                <a:uFillTx/>
                <a:latin typeface="Arial"/>
                <a:ea typeface="+mn-ea"/>
                <a:cs typeface="+mn-cs"/>
              </a:rPr>
              <a:t> / </a:t>
            </a:r>
            <a:r>
              <a:rPr kumimoji="0" lang="en-GB" altLang="en-US" sz="2800" b="0" i="0" u="none" strike="noStrike" kern="1200" cap="none" spc="0" normalizeH="0" baseline="0" noProof="0">
                <a:ln>
                  <a:noFill/>
                </a:ln>
                <a:solidFill>
                  <a:srgbClr val="A50021"/>
                </a:solidFill>
                <a:effectLst/>
                <a:uLnTx/>
                <a:uFillTx/>
                <a:latin typeface="Arial"/>
                <a:ea typeface="+mn-ea"/>
                <a:cs typeface="+mn-cs"/>
              </a:rPr>
              <a:t>100 </a:t>
            </a:r>
            <a:r>
              <a:rPr kumimoji="0" lang="en-GB" altLang="en-US" sz="2800" b="0" i="0" u="none" strike="noStrike" kern="1200" cap="none" spc="0" normalizeH="0" baseline="0" noProof="0">
                <a:ln>
                  <a:noFill/>
                </a:ln>
                <a:solidFill>
                  <a:srgbClr val="000000"/>
                </a:solidFill>
                <a:effectLst/>
                <a:uLnTx/>
                <a:uFillTx/>
                <a:latin typeface="Arial"/>
                <a:ea typeface="+mn-ea"/>
                <a:cs typeface="+mn-cs"/>
              </a:rPr>
              <a:t>=  </a:t>
            </a:r>
            <a:r>
              <a:rPr kumimoji="0" lang="en-GB" altLang="en-US" sz="2800" b="1" i="0" u="sng" strike="noStrike" kern="1200" cap="none" spc="0" normalizeH="0" baseline="0" noProof="0">
                <a:ln>
                  <a:noFill/>
                </a:ln>
                <a:solidFill>
                  <a:srgbClr val="000000"/>
                </a:solidFill>
                <a:effectLst/>
                <a:uLnTx/>
                <a:uFillTx/>
                <a:latin typeface="Arial"/>
                <a:ea typeface="+mn-ea"/>
                <a:cs typeface="+mn-cs"/>
              </a:rPr>
              <a:t>56 %</a:t>
            </a:r>
            <a:endParaRPr kumimoji="0" lang="en-US" altLang="en-US" sz="2800" b="1" i="0" u="sng" strike="noStrike" kern="1200" cap="none" spc="0" normalizeH="0" baseline="0" noProof="0">
              <a:ln>
                <a:noFill/>
              </a:ln>
              <a:solidFill>
                <a:srgbClr val="000000"/>
              </a:solidFill>
              <a:effectLst/>
              <a:uLnTx/>
              <a:uFillTx/>
              <a:latin typeface="Arial"/>
              <a:ea typeface="+mn-ea"/>
              <a:cs typeface="+mn-cs"/>
            </a:endParaRPr>
          </a:p>
        </p:txBody>
      </p:sp>
      <p:sp>
        <p:nvSpPr>
          <p:cNvPr id="6164" name="Text Box 20"/>
          <p:cNvSpPr txBox="1">
            <a:spLocks noChangeArrowheads="1"/>
          </p:cNvSpPr>
          <p:nvPr/>
        </p:nvSpPr>
        <p:spPr bwMode="auto">
          <a:xfrm>
            <a:off x="1847850" y="1268413"/>
            <a:ext cx="8351838" cy="83185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Arial"/>
                <a:ea typeface="+mn-ea"/>
                <a:cs typeface="+mn-cs"/>
              </a:rPr>
              <a:t>ATOM ECONOMY</a:t>
            </a:r>
            <a:r>
              <a:rPr kumimoji="0" lang="en-GB" altLang="en-US" sz="2400" b="0" i="0" u="none" strike="noStrike" kern="1200" cap="none" spc="0" normalizeH="0" baseline="0" noProof="0">
                <a:ln>
                  <a:noFill/>
                </a:ln>
                <a:solidFill>
                  <a:srgbClr val="000000"/>
                </a:solidFill>
                <a:effectLst/>
                <a:uLnTx/>
                <a:uFillTx/>
                <a:latin typeface="Arial"/>
                <a:ea typeface="+mn-ea"/>
                <a:cs typeface="+mn-cs"/>
              </a:rPr>
              <a:t> is the </a:t>
            </a:r>
            <a:r>
              <a:rPr kumimoji="0" lang="en-GB" altLang="en-US" sz="2400" b="0" i="0" u="none" strike="noStrike" kern="1200" cap="none" spc="0" normalizeH="0" baseline="0" noProof="0">
                <a:ln>
                  <a:noFill/>
                </a:ln>
                <a:solidFill>
                  <a:srgbClr val="0000FF"/>
                </a:solidFill>
                <a:effectLst/>
                <a:uLnTx/>
                <a:uFillTx/>
                <a:latin typeface="Arial"/>
                <a:ea typeface="+mn-ea"/>
                <a:cs typeface="+mn-cs"/>
              </a:rPr>
              <a:t>mass of product you want</a:t>
            </a:r>
            <a:r>
              <a:rPr kumimoji="0" lang="en-GB" altLang="en-US" sz="2400" b="0" i="0" u="none" strike="noStrike" kern="1200" cap="none" spc="0" normalizeH="0" baseline="0" noProof="0">
                <a:ln>
                  <a:noFill/>
                </a:ln>
                <a:solidFill>
                  <a:srgbClr val="000000"/>
                </a:solidFill>
                <a:effectLst/>
                <a:uLnTx/>
                <a:uFillTx/>
                <a:latin typeface="Arial"/>
                <a:ea typeface="+mn-ea"/>
                <a:cs typeface="+mn-cs"/>
              </a:rPr>
              <a:t> as a % of the </a:t>
            </a:r>
            <a:r>
              <a:rPr kumimoji="0" lang="en-GB" altLang="en-US" sz="2400" b="0" i="0" u="none" strike="noStrike" kern="1200" cap="none" spc="0" normalizeH="0" baseline="0" noProof="0">
                <a:ln>
                  <a:noFill/>
                </a:ln>
                <a:solidFill>
                  <a:srgbClr val="FF0000"/>
                </a:solidFill>
                <a:effectLst/>
                <a:uLnTx/>
                <a:uFillTx/>
                <a:latin typeface="Arial"/>
                <a:ea typeface="+mn-ea"/>
                <a:cs typeface="+mn-cs"/>
              </a:rPr>
              <a:t>mass of all the products you make</a:t>
            </a:r>
            <a:endParaRPr kumimoji="0" lang="en-US" altLang="en-US" sz="2400" b="0" i="0" u="none" strike="noStrike" kern="1200" cap="none" spc="0" normalizeH="0" baseline="0" noProof="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2005244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64"/>
                                        </p:tgtEl>
                                        <p:attrNameLst>
                                          <p:attrName>style.visibility</p:attrName>
                                        </p:attrNameLst>
                                      </p:cBhvr>
                                      <p:to>
                                        <p:strVal val="visible"/>
                                      </p:to>
                                    </p:set>
                                    <p:animEffect transition="in" filter="dissolve">
                                      <p:cBhvr>
                                        <p:cTn id="7" dur="500"/>
                                        <p:tgtEl>
                                          <p:spTgt spid="6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dissolve">
                                      <p:cBhvr>
                                        <p:cTn id="12" dur="500"/>
                                        <p:tgtEl>
                                          <p:spTgt spid="6150"/>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153"/>
                                        </p:tgtEl>
                                        <p:attrNameLst>
                                          <p:attrName>style.visibility</p:attrName>
                                        </p:attrNameLst>
                                      </p:cBhvr>
                                      <p:to>
                                        <p:strVal val="visible"/>
                                      </p:to>
                                    </p:set>
                                    <p:animEffect transition="in" filter="dissolve">
                                      <p:cBhvr>
                                        <p:cTn id="16" dur="500"/>
                                        <p:tgtEl>
                                          <p:spTgt spid="6153"/>
                                        </p:tgtEl>
                                      </p:cBhvr>
                                    </p:animEffect>
                                  </p:childTnLst>
                                </p:cTn>
                              </p:par>
                            </p:childTnLst>
                          </p:cTn>
                        </p:par>
                        <p:par>
                          <p:cTn id="17" fill="hold" nodeType="afterGroup">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6154"/>
                                        </p:tgtEl>
                                        <p:attrNameLst>
                                          <p:attrName>style.visibility</p:attrName>
                                        </p:attrNameLst>
                                      </p:cBhvr>
                                      <p:to>
                                        <p:strVal val="visible"/>
                                      </p:to>
                                    </p:set>
                                    <p:animEffect transition="in" filter="dissolve">
                                      <p:cBhvr>
                                        <p:cTn id="20" dur="500"/>
                                        <p:tgtEl>
                                          <p:spTgt spid="615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51"/>
                                        </p:tgtEl>
                                        <p:attrNameLst>
                                          <p:attrName>style.visibility</p:attrName>
                                        </p:attrNameLst>
                                      </p:cBhvr>
                                      <p:to>
                                        <p:strVal val="visible"/>
                                      </p:to>
                                    </p:set>
                                    <p:anim calcmode="lin" valueType="num">
                                      <p:cBhvr additive="base">
                                        <p:cTn id="25" dur="500" fill="hold"/>
                                        <p:tgtEl>
                                          <p:spTgt spid="6151"/>
                                        </p:tgtEl>
                                        <p:attrNameLst>
                                          <p:attrName>ppt_x</p:attrName>
                                        </p:attrNameLst>
                                      </p:cBhvr>
                                      <p:tavLst>
                                        <p:tav tm="0">
                                          <p:val>
                                            <p:strVal val="0-#ppt_w/2"/>
                                          </p:val>
                                        </p:tav>
                                        <p:tav tm="100000">
                                          <p:val>
                                            <p:strVal val="#ppt_x"/>
                                          </p:val>
                                        </p:tav>
                                      </p:tavLst>
                                    </p:anim>
                                    <p:anim calcmode="lin" valueType="num">
                                      <p:cBhvr additive="base">
                                        <p:cTn id="26"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6163"/>
                                        </p:tgtEl>
                                        <p:attrNameLst>
                                          <p:attrName>style.visibility</p:attrName>
                                        </p:attrNameLst>
                                      </p:cBhvr>
                                      <p:to>
                                        <p:strVal val="visible"/>
                                      </p:to>
                                    </p:set>
                                    <p:anim calcmode="lin" valueType="num">
                                      <p:cBhvr>
                                        <p:cTn id="31" dur="1000" fill="hold"/>
                                        <p:tgtEl>
                                          <p:spTgt spid="6163"/>
                                        </p:tgtEl>
                                        <p:attrNameLst>
                                          <p:attrName>ppt_w</p:attrName>
                                        </p:attrNameLst>
                                      </p:cBhvr>
                                      <p:tavLst>
                                        <p:tav tm="0">
                                          <p:val>
                                            <p:fltVal val="0"/>
                                          </p:val>
                                        </p:tav>
                                        <p:tav tm="100000">
                                          <p:val>
                                            <p:strVal val="#ppt_w"/>
                                          </p:val>
                                        </p:tav>
                                      </p:tavLst>
                                    </p:anim>
                                    <p:anim calcmode="lin" valueType="num">
                                      <p:cBhvr>
                                        <p:cTn id="32" dur="1000" fill="hold"/>
                                        <p:tgtEl>
                                          <p:spTgt spid="6163"/>
                                        </p:tgtEl>
                                        <p:attrNameLst>
                                          <p:attrName>ppt_h</p:attrName>
                                        </p:attrNameLst>
                                      </p:cBhvr>
                                      <p:tavLst>
                                        <p:tav tm="0">
                                          <p:val>
                                            <p:fltVal val="0"/>
                                          </p:val>
                                        </p:tav>
                                        <p:tav tm="100000">
                                          <p:val>
                                            <p:strVal val="#ppt_h"/>
                                          </p:val>
                                        </p:tav>
                                      </p:tavLst>
                                    </p:anim>
                                    <p:anim calcmode="lin" valueType="num">
                                      <p:cBhvr>
                                        <p:cTn id="33" dur="1000" fill="hold"/>
                                        <p:tgtEl>
                                          <p:spTgt spid="6163"/>
                                        </p:tgtEl>
                                        <p:attrNameLst>
                                          <p:attrName>style.rotation</p:attrName>
                                        </p:attrNameLst>
                                      </p:cBhvr>
                                      <p:tavLst>
                                        <p:tav tm="0">
                                          <p:val>
                                            <p:fltVal val="90"/>
                                          </p:val>
                                        </p:tav>
                                        <p:tav tm="100000">
                                          <p:val>
                                            <p:fltVal val="0"/>
                                          </p:val>
                                        </p:tav>
                                      </p:tavLst>
                                    </p:anim>
                                    <p:animEffect transition="in" filter="fade">
                                      <p:cBhvr>
                                        <p:cTn id="34" dur="1000"/>
                                        <p:tgtEl>
                                          <p:spTgt spid="616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6160"/>
                                        </p:tgtEl>
                                        <p:attrNameLst>
                                          <p:attrName>style.visibility</p:attrName>
                                        </p:attrNameLst>
                                      </p:cBhvr>
                                      <p:to>
                                        <p:strVal val="visible"/>
                                      </p:to>
                                    </p:set>
                                    <p:anim calcmode="discrete" valueType="clr">
                                      <p:cBhvr override="childStyle">
                                        <p:cTn id="39" dur="200"/>
                                        <p:tgtEl>
                                          <p:spTgt spid="6160"/>
                                        </p:tgtEl>
                                        <p:attrNameLst>
                                          <p:attrName>style.color</p:attrName>
                                        </p:attrNameLst>
                                      </p:cBhvr>
                                      <p:tavLst>
                                        <p:tav tm="0">
                                          <p:val>
                                            <p:clrVal>
                                              <a:schemeClr val="accent2"/>
                                            </p:clrVal>
                                          </p:val>
                                        </p:tav>
                                        <p:tav tm="50000">
                                          <p:val>
                                            <p:clrVal>
                                              <a:schemeClr val="hlink"/>
                                            </p:clrVal>
                                          </p:val>
                                        </p:tav>
                                      </p:tavLst>
                                    </p:anim>
                                    <p:anim calcmode="discrete" valueType="clr">
                                      <p:cBhvr>
                                        <p:cTn id="40" dur="200"/>
                                        <p:tgtEl>
                                          <p:spTgt spid="6160"/>
                                        </p:tgtEl>
                                        <p:attrNameLst>
                                          <p:attrName>fillcolor</p:attrName>
                                        </p:attrNameLst>
                                      </p:cBhvr>
                                      <p:tavLst>
                                        <p:tav tm="0">
                                          <p:val>
                                            <p:clrVal>
                                              <a:schemeClr val="accent2"/>
                                            </p:clrVal>
                                          </p:val>
                                        </p:tav>
                                        <p:tav tm="50000">
                                          <p:val>
                                            <p:clrVal>
                                              <a:schemeClr val="hlink"/>
                                            </p:clrVal>
                                          </p:val>
                                        </p:tav>
                                      </p:tavLst>
                                    </p:anim>
                                    <p:set>
                                      <p:cBhvr>
                                        <p:cTn id="41" dur="200"/>
                                        <p:tgtEl>
                                          <p:spTgt spid="61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1" grpId="0"/>
      <p:bldP spid="6153" grpId="0" animBg="1"/>
      <p:bldP spid="6154" grpId="0" animBg="1"/>
      <p:bldP spid="6160" grpId="0"/>
      <p:bldP spid="61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2566988" y="3429000"/>
            <a:ext cx="6983412" cy="762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3600" b="1" i="0" u="none" strike="noStrike" kern="1200" cap="none" spc="0" normalizeH="0" baseline="0" noProof="0">
                <a:ln>
                  <a:noFill/>
                </a:ln>
                <a:solidFill>
                  <a:srgbClr val="000000"/>
                </a:solidFill>
                <a:effectLst/>
                <a:uLnTx/>
                <a:uFillTx/>
                <a:latin typeface="Arial"/>
                <a:ea typeface="+mn-ea"/>
                <a:cs typeface="+mn-cs"/>
              </a:rPr>
              <a:t>Fe</a:t>
            </a:r>
            <a:r>
              <a:rPr kumimoji="0" lang="en-GB" altLang="en-US" sz="3600" b="1" i="0" u="none" strike="noStrike" kern="1200" cap="none" spc="0" normalizeH="0" baseline="-25000" noProof="0">
                <a:ln>
                  <a:noFill/>
                </a:ln>
                <a:solidFill>
                  <a:srgbClr val="000000"/>
                </a:solidFill>
                <a:effectLst/>
                <a:uLnTx/>
                <a:uFillTx/>
                <a:latin typeface="Arial"/>
                <a:ea typeface="+mn-ea"/>
                <a:cs typeface="+mn-cs"/>
              </a:rPr>
              <a:t>2</a:t>
            </a:r>
            <a:r>
              <a:rPr kumimoji="0" lang="en-GB" altLang="en-US" sz="3600" b="1" i="0" u="none" strike="noStrike" kern="1200" cap="none" spc="0" normalizeH="0" baseline="0" noProof="0">
                <a:ln>
                  <a:noFill/>
                </a:ln>
                <a:solidFill>
                  <a:srgbClr val="000000"/>
                </a:solidFill>
                <a:effectLst/>
                <a:uLnTx/>
                <a:uFillTx/>
                <a:latin typeface="Arial"/>
                <a:ea typeface="+mn-ea"/>
                <a:cs typeface="+mn-cs"/>
              </a:rPr>
              <a:t>O</a:t>
            </a:r>
            <a:r>
              <a:rPr kumimoji="0" lang="en-GB" altLang="en-US" sz="3600" b="1" i="0" u="none" strike="noStrike" kern="1200" cap="none" spc="0" normalizeH="0" baseline="-25000" noProof="0">
                <a:ln>
                  <a:noFill/>
                </a:ln>
                <a:solidFill>
                  <a:srgbClr val="000000"/>
                </a:solidFill>
                <a:effectLst/>
                <a:uLnTx/>
                <a:uFillTx/>
                <a:latin typeface="Arial"/>
                <a:ea typeface="+mn-ea"/>
                <a:cs typeface="+mn-cs"/>
              </a:rPr>
              <a:t>3</a:t>
            </a:r>
            <a:r>
              <a:rPr kumimoji="0" lang="en-GB" altLang="en-US" sz="3600" b="1" i="0" u="none" strike="noStrike" kern="1200" cap="none" spc="0" normalizeH="0" baseline="0" noProof="0">
                <a:ln>
                  <a:noFill/>
                </a:ln>
                <a:solidFill>
                  <a:srgbClr val="000000"/>
                </a:solidFill>
                <a:effectLst/>
                <a:uLnTx/>
                <a:uFillTx/>
                <a:latin typeface="Arial"/>
                <a:ea typeface="+mn-ea"/>
                <a:cs typeface="+mn-cs"/>
              </a:rPr>
              <a:t>  +  3CO </a:t>
            </a:r>
            <a:r>
              <a:rPr kumimoji="0" lang="en-GB" altLang="en-US" sz="4400" b="1" i="0" u="none" strike="noStrike" kern="1200" cap="none" spc="0" normalizeH="0" baseline="0" noProof="0">
                <a:ln>
                  <a:noFill/>
                </a:ln>
                <a:solidFill>
                  <a:srgbClr val="000000"/>
                </a:solidFill>
                <a:effectLst/>
                <a:uLnTx/>
                <a:uFillTx/>
                <a:latin typeface="Arial"/>
                <a:ea typeface="+mn-ea"/>
                <a:cs typeface="Arial" charset="0"/>
              </a:rPr>
              <a:t>→</a:t>
            </a:r>
            <a:r>
              <a:rPr kumimoji="0" lang="en-GB" altLang="en-US" sz="3600" b="1" i="0" u="none" strike="noStrike" kern="1200" cap="none" spc="0" normalizeH="0" baseline="0" noProof="0">
                <a:ln>
                  <a:noFill/>
                </a:ln>
                <a:solidFill>
                  <a:srgbClr val="000000"/>
                </a:solidFill>
                <a:effectLst/>
                <a:uLnTx/>
                <a:uFillTx/>
                <a:latin typeface="Arial"/>
                <a:ea typeface="+mn-ea"/>
                <a:cs typeface="+mn-cs"/>
              </a:rPr>
              <a:t>  </a:t>
            </a:r>
            <a:r>
              <a:rPr kumimoji="0" lang="en-GB" altLang="en-US" sz="3600" b="1" i="0" u="none" strike="noStrike" kern="1200" cap="none" spc="0" normalizeH="0" baseline="0" noProof="0">
                <a:ln>
                  <a:noFill/>
                </a:ln>
                <a:solidFill>
                  <a:srgbClr val="0033CC"/>
                </a:solidFill>
                <a:effectLst/>
                <a:uLnTx/>
                <a:uFillTx/>
                <a:latin typeface="Arial"/>
                <a:ea typeface="+mn-ea"/>
                <a:cs typeface="+mn-cs"/>
              </a:rPr>
              <a:t>2Fe </a:t>
            </a:r>
            <a:r>
              <a:rPr kumimoji="0" lang="en-GB" altLang="en-US" sz="3600" b="1" i="0" u="none" strike="noStrike" kern="1200" cap="none" spc="0" normalizeH="0" baseline="0" noProof="0">
                <a:ln>
                  <a:noFill/>
                </a:ln>
                <a:solidFill>
                  <a:srgbClr val="000000"/>
                </a:solidFill>
                <a:effectLst/>
                <a:uLnTx/>
                <a:uFillTx/>
                <a:latin typeface="Arial"/>
                <a:ea typeface="+mn-ea"/>
                <a:cs typeface="+mn-cs"/>
              </a:rPr>
              <a:t> +  3CO</a:t>
            </a:r>
            <a:r>
              <a:rPr kumimoji="0" lang="en-GB" altLang="en-US" sz="3600" b="1" i="0" u="none" strike="noStrike" kern="1200" cap="none" spc="0" normalizeH="0" baseline="-25000" noProof="0">
                <a:ln>
                  <a:noFill/>
                </a:ln>
                <a:solidFill>
                  <a:srgbClr val="000000"/>
                </a:solidFill>
                <a:effectLst/>
                <a:uLnTx/>
                <a:uFillTx/>
                <a:latin typeface="Arial"/>
                <a:ea typeface="+mn-ea"/>
                <a:cs typeface="+mn-cs"/>
              </a:rPr>
              <a:t>2</a:t>
            </a:r>
            <a:endParaRPr kumimoji="0" lang="en-US" altLang="en-US" sz="3600" b="1" i="0" u="none" strike="noStrike" kern="1200" cap="none" spc="0" normalizeH="0" baseline="-25000" noProof="0">
              <a:ln>
                <a:noFill/>
              </a:ln>
              <a:solidFill>
                <a:srgbClr val="000000"/>
              </a:solidFill>
              <a:effectLst/>
              <a:uLnTx/>
              <a:uFillTx/>
              <a:latin typeface="Arial"/>
              <a:ea typeface="+mn-ea"/>
              <a:cs typeface="+mn-cs"/>
            </a:endParaRPr>
          </a:p>
        </p:txBody>
      </p:sp>
      <p:sp>
        <p:nvSpPr>
          <p:cNvPr id="19461" name="Text Box 5"/>
          <p:cNvSpPr txBox="1">
            <a:spLocks noChangeArrowheads="1"/>
          </p:cNvSpPr>
          <p:nvPr/>
        </p:nvSpPr>
        <p:spPr bwMode="auto">
          <a:xfrm>
            <a:off x="2782889" y="4221164"/>
            <a:ext cx="6626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3200" b="1" i="0" u="none" strike="noStrike" kern="1200" cap="none" spc="0" normalizeH="0" baseline="0" noProof="0">
                <a:ln>
                  <a:noFill/>
                </a:ln>
                <a:solidFill>
                  <a:srgbClr val="000000"/>
                </a:solidFill>
                <a:effectLst/>
                <a:uLnTx/>
                <a:uFillTx/>
                <a:latin typeface="Arial"/>
                <a:ea typeface="+mn-ea"/>
                <a:cs typeface="+mn-cs"/>
              </a:rPr>
              <a:t>160           84             </a:t>
            </a:r>
            <a:r>
              <a:rPr kumimoji="0" lang="en-GB" altLang="en-US" sz="3200" b="1" i="0" u="none" strike="noStrike" kern="1200" cap="none" spc="0" normalizeH="0" baseline="0" noProof="0">
                <a:ln>
                  <a:noFill/>
                </a:ln>
                <a:solidFill>
                  <a:srgbClr val="0033CC"/>
                </a:solidFill>
                <a:effectLst/>
                <a:uLnTx/>
                <a:uFillTx/>
                <a:latin typeface="Arial"/>
                <a:ea typeface="+mn-ea"/>
                <a:cs typeface="+mn-cs"/>
              </a:rPr>
              <a:t>112</a:t>
            </a:r>
            <a:r>
              <a:rPr kumimoji="0" lang="en-GB" altLang="en-US" sz="3200" b="1" i="0" u="none" strike="noStrike" kern="1200" cap="none" spc="0" normalizeH="0" baseline="0" noProof="0">
                <a:ln>
                  <a:noFill/>
                </a:ln>
                <a:solidFill>
                  <a:srgbClr val="000000"/>
                </a:solidFill>
                <a:effectLst/>
                <a:uLnTx/>
                <a:uFillTx/>
                <a:latin typeface="Arial"/>
                <a:ea typeface="+mn-ea"/>
                <a:cs typeface="+mn-cs"/>
              </a:rPr>
              <a:t>        132</a:t>
            </a:r>
            <a:endParaRPr kumimoji="0" lang="en-US" altLang="en-US" sz="3200" b="1" i="0" u="none" strike="noStrike" kern="1200" cap="none" spc="0" normalizeH="0" baseline="0" noProof="0">
              <a:ln>
                <a:noFill/>
              </a:ln>
              <a:solidFill>
                <a:srgbClr val="000000"/>
              </a:solidFill>
              <a:effectLst/>
              <a:uLnTx/>
              <a:uFillTx/>
              <a:latin typeface="Arial"/>
              <a:ea typeface="+mn-ea"/>
              <a:cs typeface="+mn-cs"/>
            </a:endParaRPr>
          </a:p>
        </p:txBody>
      </p:sp>
      <p:sp>
        <p:nvSpPr>
          <p:cNvPr id="19462" name="Text Box 6"/>
          <p:cNvSpPr txBox="1">
            <a:spLocks noChangeArrowheads="1"/>
          </p:cNvSpPr>
          <p:nvPr/>
        </p:nvSpPr>
        <p:spPr bwMode="auto">
          <a:xfrm>
            <a:off x="1774825" y="2636838"/>
            <a:ext cx="84963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800" b="1" i="0" u="none" strike="noStrike" kern="1200" cap="none" spc="0" normalizeH="0" baseline="0" noProof="0">
                <a:ln>
                  <a:noFill/>
                </a:ln>
                <a:solidFill>
                  <a:srgbClr val="000000"/>
                </a:solidFill>
                <a:effectLst/>
                <a:uLnTx/>
                <a:uFillTx/>
                <a:latin typeface="Arial"/>
                <a:ea typeface="+mn-ea"/>
                <a:cs typeface="+mn-cs"/>
              </a:rPr>
              <a:t>Atom Economy</a:t>
            </a:r>
            <a:r>
              <a:rPr kumimoji="0" lang="en-GB" altLang="en-US" sz="2800" b="0" i="0" u="none" strike="noStrike" kern="1200" cap="none" spc="0" normalizeH="0" baseline="0" noProof="0">
                <a:ln>
                  <a:noFill/>
                </a:ln>
                <a:solidFill>
                  <a:srgbClr val="000000"/>
                </a:solidFill>
                <a:effectLst/>
                <a:uLnTx/>
                <a:uFillTx/>
                <a:latin typeface="Arial"/>
                <a:ea typeface="+mn-ea"/>
                <a:cs typeface="+mn-cs"/>
              </a:rPr>
              <a:t> = </a:t>
            </a:r>
            <a:r>
              <a:rPr kumimoji="0" lang="en-GB" altLang="en-US" sz="2800" b="0" i="0" u="none" strike="noStrike" kern="1200" cap="none" spc="0" normalizeH="0" baseline="0" noProof="0">
                <a:ln>
                  <a:noFill/>
                </a:ln>
                <a:solidFill>
                  <a:srgbClr val="0000FF"/>
                </a:solidFill>
                <a:effectLst/>
                <a:uLnTx/>
                <a:uFillTx/>
                <a:latin typeface="Arial"/>
                <a:ea typeface="+mn-ea"/>
                <a:cs typeface="+mn-cs"/>
              </a:rPr>
              <a:t>80 </a:t>
            </a:r>
            <a:r>
              <a:rPr kumimoji="0" lang="en-GB" altLang="en-US" sz="2800" b="0" i="0" u="none" strike="noStrike" kern="1200" cap="none" spc="0" normalizeH="0" baseline="0" noProof="0">
                <a:ln>
                  <a:noFill/>
                </a:ln>
                <a:solidFill>
                  <a:srgbClr val="000000"/>
                </a:solidFill>
                <a:effectLst/>
                <a:uLnTx/>
                <a:uFillTx/>
                <a:latin typeface="Arial"/>
                <a:ea typeface="+mn-ea"/>
                <a:cs typeface="+mn-cs"/>
              </a:rPr>
              <a:t>/ 80 x 100% = </a:t>
            </a:r>
            <a:r>
              <a:rPr kumimoji="0" lang="en-GB" altLang="en-US" sz="2800" b="1" i="0" u="sng" strike="noStrike" kern="1200" cap="none" spc="0" normalizeH="0" baseline="0" noProof="0">
                <a:ln>
                  <a:noFill/>
                </a:ln>
                <a:solidFill>
                  <a:srgbClr val="000000"/>
                </a:solidFill>
                <a:effectLst/>
                <a:uLnTx/>
                <a:uFillTx/>
                <a:latin typeface="Arial"/>
                <a:ea typeface="+mn-ea"/>
                <a:cs typeface="+mn-cs"/>
              </a:rPr>
              <a:t>100 % </a:t>
            </a:r>
            <a:r>
              <a:rPr kumimoji="0" lang="en-GB" altLang="en-US" sz="2000" b="1" i="0" u="none" strike="noStrike" kern="1200" cap="none" spc="0" normalizeH="0" baseline="0" noProof="0">
                <a:ln>
                  <a:noFill/>
                </a:ln>
                <a:solidFill>
                  <a:srgbClr val="000000"/>
                </a:solidFill>
                <a:effectLst/>
                <a:uLnTx/>
                <a:uFillTx/>
                <a:latin typeface="Arial"/>
                <a:ea typeface="+mn-ea"/>
                <a:cs typeface="+mn-cs"/>
              </a:rPr>
              <a:t>(obviously)</a:t>
            </a:r>
            <a:endParaRPr kumimoji="0" lang="en-US" altLang="en-US" sz="2000" b="1" i="0" u="none" strike="noStrike" kern="1200" cap="none" spc="0" normalizeH="0" baseline="0" noProof="0">
              <a:ln>
                <a:noFill/>
              </a:ln>
              <a:solidFill>
                <a:srgbClr val="000000"/>
              </a:solidFill>
              <a:effectLst/>
              <a:uLnTx/>
              <a:uFillTx/>
              <a:latin typeface="Arial"/>
              <a:ea typeface="+mn-ea"/>
              <a:cs typeface="+mn-cs"/>
            </a:endParaRPr>
          </a:p>
        </p:txBody>
      </p:sp>
      <p:sp>
        <p:nvSpPr>
          <p:cNvPr id="19463" name="Text Box 7"/>
          <p:cNvSpPr txBox="1">
            <a:spLocks noChangeArrowheads="1"/>
          </p:cNvSpPr>
          <p:nvPr/>
        </p:nvSpPr>
        <p:spPr bwMode="auto">
          <a:xfrm>
            <a:off x="1774825" y="0"/>
            <a:ext cx="8351838" cy="83185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Arial"/>
                <a:ea typeface="+mn-ea"/>
                <a:cs typeface="+mn-cs"/>
              </a:rPr>
              <a:t>ATOM ECONOMY</a:t>
            </a:r>
            <a:r>
              <a:rPr kumimoji="0" lang="en-GB" altLang="en-US" sz="2400" b="0" i="0" u="none" strike="noStrike" kern="1200" cap="none" spc="0" normalizeH="0" baseline="0" noProof="0">
                <a:ln>
                  <a:noFill/>
                </a:ln>
                <a:solidFill>
                  <a:srgbClr val="000000"/>
                </a:solidFill>
                <a:effectLst/>
                <a:uLnTx/>
                <a:uFillTx/>
                <a:latin typeface="Arial"/>
                <a:ea typeface="+mn-ea"/>
                <a:cs typeface="+mn-cs"/>
              </a:rPr>
              <a:t> is the </a:t>
            </a:r>
            <a:r>
              <a:rPr kumimoji="0" lang="en-GB" altLang="en-US" sz="2400" b="0" i="0" u="none" strike="noStrike" kern="1200" cap="none" spc="0" normalizeH="0" baseline="0" noProof="0">
                <a:ln>
                  <a:noFill/>
                </a:ln>
                <a:solidFill>
                  <a:srgbClr val="0000FF"/>
                </a:solidFill>
                <a:effectLst/>
                <a:uLnTx/>
                <a:uFillTx/>
                <a:latin typeface="Arial"/>
                <a:ea typeface="+mn-ea"/>
                <a:cs typeface="+mn-cs"/>
              </a:rPr>
              <a:t>mass of product you want</a:t>
            </a:r>
            <a:r>
              <a:rPr kumimoji="0" lang="en-GB" altLang="en-US" sz="2400" b="0" i="0" u="none" strike="noStrike" kern="1200" cap="none" spc="0" normalizeH="0" baseline="0" noProof="0">
                <a:ln>
                  <a:noFill/>
                </a:ln>
                <a:solidFill>
                  <a:srgbClr val="000000"/>
                </a:solidFill>
                <a:effectLst/>
                <a:uLnTx/>
                <a:uFillTx/>
                <a:latin typeface="Arial"/>
                <a:ea typeface="+mn-ea"/>
                <a:cs typeface="+mn-cs"/>
              </a:rPr>
              <a:t> as a % of the </a:t>
            </a:r>
            <a:r>
              <a:rPr kumimoji="0" lang="en-GB" altLang="en-US" sz="2400" b="0" i="0" u="none" strike="noStrike" kern="1200" cap="none" spc="0" normalizeH="0" baseline="0" noProof="0">
                <a:ln>
                  <a:noFill/>
                </a:ln>
                <a:solidFill>
                  <a:srgbClr val="FF0000"/>
                </a:solidFill>
                <a:effectLst/>
                <a:uLnTx/>
                <a:uFillTx/>
                <a:latin typeface="Arial"/>
                <a:ea typeface="+mn-ea"/>
                <a:cs typeface="+mn-cs"/>
              </a:rPr>
              <a:t>mass of all the products you make</a:t>
            </a:r>
            <a:endParaRPr kumimoji="0" lang="en-US" altLang="en-US" sz="2400" b="0" i="0" u="none" strike="noStrike" kern="1200" cap="none" spc="0" normalizeH="0" baseline="0" noProof="0">
              <a:ln>
                <a:noFill/>
              </a:ln>
              <a:solidFill>
                <a:srgbClr val="FF0000"/>
              </a:solidFill>
              <a:effectLst/>
              <a:uLnTx/>
              <a:uFillTx/>
              <a:latin typeface="Arial"/>
              <a:ea typeface="+mn-ea"/>
              <a:cs typeface="+mn-cs"/>
            </a:endParaRPr>
          </a:p>
        </p:txBody>
      </p:sp>
      <p:sp>
        <p:nvSpPr>
          <p:cNvPr id="19464" name="Text Box 8"/>
          <p:cNvSpPr txBox="1">
            <a:spLocks noChangeArrowheads="1"/>
          </p:cNvSpPr>
          <p:nvPr/>
        </p:nvSpPr>
        <p:spPr bwMode="auto">
          <a:xfrm>
            <a:off x="2279651" y="981075"/>
            <a:ext cx="6551613" cy="762000"/>
          </a:xfrm>
          <a:prstGeom prst="rect">
            <a:avLst/>
          </a:prstGeom>
          <a:solidFill>
            <a:srgbClr val="E7FFE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3600" b="1" i="0" u="none" strike="noStrike" kern="1200" cap="none" spc="0" normalizeH="0" baseline="0" noProof="0">
                <a:ln>
                  <a:noFill/>
                </a:ln>
                <a:solidFill>
                  <a:srgbClr val="000000"/>
                </a:solidFill>
                <a:effectLst/>
                <a:uLnTx/>
                <a:uFillTx/>
                <a:latin typeface="Arial"/>
                <a:ea typeface="+mn-ea"/>
                <a:cs typeface="+mn-cs"/>
              </a:rPr>
              <a:t>2Mg     +     O</a:t>
            </a:r>
            <a:r>
              <a:rPr kumimoji="0" lang="en-GB" altLang="en-US" sz="3600" b="1" i="0" u="none" strike="noStrike" kern="1200" cap="none" spc="0" normalizeH="0" baseline="-25000" noProof="0">
                <a:ln>
                  <a:noFill/>
                </a:ln>
                <a:solidFill>
                  <a:srgbClr val="000000"/>
                </a:solidFill>
                <a:effectLst/>
                <a:uLnTx/>
                <a:uFillTx/>
                <a:latin typeface="Arial"/>
                <a:ea typeface="+mn-ea"/>
                <a:cs typeface="+mn-cs"/>
              </a:rPr>
              <a:t>2</a:t>
            </a:r>
            <a:r>
              <a:rPr kumimoji="0" lang="en-GB" altLang="en-US" sz="3600" b="1" i="0" u="none" strike="noStrike" kern="1200" cap="none" spc="0" normalizeH="0" baseline="0" noProof="0">
                <a:ln>
                  <a:noFill/>
                </a:ln>
                <a:solidFill>
                  <a:srgbClr val="000000"/>
                </a:solidFill>
                <a:effectLst/>
                <a:uLnTx/>
                <a:uFillTx/>
                <a:latin typeface="Arial"/>
                <a:ea typeface="+mn-ea"/>
                <a:cs typeface="+mn-cs"/>
              </a:rPr>
              <a:t>       </a:t>
            </a:r>
            <a:r>
              <a:rPr kumimoji="0" lang="en-GB" altLang="en-US" sz="4400" b="1" i="0" u="none" strike="noStrike" kern="1200" cap="none" spc="0" normalizeH="0" baseline="0" noProof="0">
                <a:ln>
                  <a:noFill/>
                </a:ln>
                <a:solidFill>
                  <a:srgbClr val="000000"/>
                </a:solidFill>
                <a:effectLst/>
                <a:uLnTx/>
                <a:uFillTx/>
                <a:latin typeface="Arial"/>
                <a:ea typeface="+mn-ea"/>
                <a:cs typeface="Arial" charset="0"/>
              </a:rPr>
              <a:t>→</a:t>
            </a:r>
            <a:r>
              <a:rPr kumimoji="0" lang="en-GB" altLang="en-US" sz="3600" b="1" i="0" u="none" strike="noStrike" kern="1200" cap="none" spc="0" normalizeH="0" baseline="0" noProof="0">
                <a:ln>
                  <a:noFill/>
                </a:ln>
                <a:solidFill>
                  <a:srgbClr val="000000"/>
                </a:solidFill>
                <a:effectLst/>
                <a:uLnTx/>
                <a:uFillTx/>
                <a:latin typeface="Arial"/>
                <a:ea typeface="+mn-ea"/>
                <a:cs typeface="+mn-cs"/>
              </a:rPr>
              <a:t>    </a:t>
            </a:r>
            <a:r>
              <a:rPr kumimoji="0" lang="en-GB" altLang="en-US" sz="3600" b="1" i="0" u="none" strike="noStrike" kern="1200" cap="none" spc="0" normalizeH="0" baseline="0" noProof="0">
                <a:ln>
                  <a:noFill/>
                </a:ln>
                <a:solidFill>
                  <a:srgbClr val="0033CC"/>
                </a:solidFill>
                <a:effectLst/>
                <a:uLnTx/>
                <a:uFillTx/>
                <a:latin typeface="Arial"/>
                <a:ea typeface="+mn-ea"/>
                <a:cs typeface="+mn-cs"/>
              </a:rPr>
              <a:t>2MgO</a:t>
            </a:r>
            <a:endParaRPr kumimoji="0" lang="en-US" altLang="en-US" sz="3600" b="1" i="0" u="none" strike="noStrike" kern="1200" cap="none" spc="0" normalizeH="0" baseline="-25000" noProof="0">
              <a:ln>
                <a:noFill/>
              </a:ln>
              <a:solidFill>
                <a:srgbClr val="0033CC"/>
              </a:solidFill>
              <a:effectLst/>
              <a:uLnTx/>
              <a:uFillTx/>
              <a:latin typeface="Arial"/>
              <a:ea typeface="+mn-ea"/>
              <a:cs typeface="+mn-cs"/>
            </a:endParaRPr>
          </a:p>
        </p:txBody>
      </p:sp>
      <p:sp>
        <p:nvSpPr>
          <p:cNvPr id="19465" name="Text Box 9"/>
          <p:cNvSpPr txBox="1">
            <a:spLocks noChangeArrowheads="1"/>
          </p:cNvSpPr>
          <p:nvPr/>
        </p:nvSpPr>
        <p:spPr bwMode="auto">
          <a:xfrm>
            <a:off x="1524001" y="1844675"/>
            <a:ext cx="7235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3200" b="1" i="0" u="none" strike="noStrike" kern="1200" cap="none" spc="0" normalizeH="0" baseline="0" noProof="0">
                <a:ln>
                  <a:noFill/>
                </a:ln>
                <a:solidFill>
                  <a:srgbClr val="000000"/>
                </a:solidFill>
                <a:effectLst/>
                <a:uLnTx/>
                <a:uFillTx/>
                <a:latin typeface="Arial"/>
                <a:ea typeface="+mn-ea"/>
                <a:cs typeface="+mn-cs"/>
              </a:rPr>
              <a:t>RFM:  48              32</a:t>
            </a:r>
            <a:r>
              <a:rPr kumimoji="0" lang="en-GB" altLang="en-US" sz="3200" b="1" i="0" u="none" strike="noStrike" kern="1200" cap="none" spc="0" normalizeH="0" baseline="0" noProof="0">
                <a:ln>
                  <a:noFill/>
                </a:ln>
                <a:solidFill>
                  <a:srgbClr val="0000FF"/>
                </a:solidFill>
                <a:effectLst/>
                <a:uLnTx/>
                <a:uFillTx/>
                <a:latin typeface="Arial"/>
                <a:ea typeface="+mn-ea"/>
                <a:cs typeface="+mn-cs"/>
              </a:rPr>
              <a:t>  </a:t>
            </a:r>
            <a:r>
              <a:rPr kumimoji="0" lang="en-GB" altLang="en-US" sz="3200" b="1" i="0" u="none" strike="noStrike" kern="1200" cap="none" spc="0" normalizeH="0" baseline="0" noProof="0">
                <a:ln>
                  <a:noFill/>
                </a:ln>
                <a:solidFill>
                  <a:srgbClr val="000000"/>
                </a:solidFill>
                <a:effectLst/>
                <a:uLnTx/>
                <a:uFillTx/>
                <a:latin typeface="Arial"/>
                <a:ea typeface="+mn-ea"/>
                <a:cs typeface="+mn-cs"/>
              </a:rPr>
              <a:t>                    80</a:t>
            </a:r>
            <a:endParaRPr kumimoji="0" lang="en-US" altLang="en-US" sz="3200" b="1" i="0" u="none" strike="noStrike" kern="1200" cap="none" spc="0" normalizeH="0" baseline="0" noProof="0">
              <a:ln>
                <a:noFill/>
              </a:ln>
              <a:solidFill>
                <a:srgbClr val="000000"/>
              </a:solidFill>
              <a:effectLst/>
              <a:uLnTx/>
              <a:uFillTx/>
              <a:latin typeface="Arial"/>
              <a:ea typeface="+mn-ea"/>
              <a:cs typeface="+mn-cs"/>
            </a:endParaRPr>
          </a:p>
        </p:txBody>
      </p:sp>
      <p:sp>
        <p:nvSpPr>
          <p:cNvPr id="19466" name="Text Box 10"/>
          <p:cNvSpPr txBox="1">
            <a:spLocks noChangeArrowheads="1"/>
          </p:cNvSpPr>
          <p:nvPr/>
        </p:nvSpPr>
        <p:spPr bwMode="auto">
          <a:xfrm>
            <a:off x="9551988" y="692151"/>
            <a:ext cx="1116012" cy="1927225"/>
          </a:xfrm>
          <a:prstGeom prst="rect">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0000FF"/>
                </a:solidFill>
                <a:effectLst/>
                <a:uLnTx/>
                <a:uFillTx/>
                <a:latin typeface="Arial"/>
                <a:ea typeface="+mn-ea"/>
                <a:cs typeface="+mn-cs"/>
              </a:rPr>
              <a:t>RAM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0000FF"/>
                </a:solidFill>
                <a:effectLst/>
                <a:uLnTx/>
                <a:uFillTx/>
                <a:latin typeface="Arial"/>
                <a:ea typeface="+mn-ea"/>
                <a:cs typeface="+mn-cs"/>
              </a:rPr>
              <a:t>Mg 24   Fe 56   C 12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0000FF"/>
                </a:solidFill>
                <a:effectLst/>
                <a:uLnTx/>
                <a:uFillTx/>
                <a:latin typeface="Arial"/>
                <a:ea typeface="+mn-ea"/>
                <a:cs typeface="+mn-cs"/>
              </a:rPr>
              <a:t>O 16</a:t>
            </a:r>
            <a:endParaRPr kumimoji="0" lang="en-US" altLang="en-US" sz="2400" b="1" i="0" u="none" strike="noStrike" kern="1200" cap="none" spc="0" normalizeH="0" baseline="0" noProof="0">
              <a:ln>
                <a:noFill/>
              </a:ln>
              <a:solidFill>
                <a:srgbClr val="0000FF"/>
              </a:solidFill>
              <a:effectLst/>
              <a:uLnTx/>
              <a:uFillTx/>
              <a:latin typeface="Arial"/>
              <a:ea typeface="+mn-ea"/>
              <a:cs typeface="+mn-cs"/>
            </a:endParaRPr>
          </a:p>
        </p:txBody>
      </p:sp>
      <p:sp>
        <p:nvSpPr>
          <p:cNvPr id="19467" name="Text Box 11"/>
          <p:cNvSpPr txBox="1">
            <a:spLocks noChangeArrowheads="1"/>
          </p:cNvSpPr>
          <p:nvPr/>
        </p:nvSpPr>
        <p:spPr bwMode="auto">
          <a:xfrm>
            <a:off x="1774825" y="5661026"/>
            <a:ext cx="8496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800" b="1" i="0" u="none" strike="noStrike" kern="1200" cap="none" spc="0" normalizeH="0" baseline="0" noProof="0">
                <a:ln>
                  <a:noFill/>
                </a:ln>
                <a:solidFill>
                  <a:srgbClr val="000000"/>
                </a:solidFill>
                <a:effectLst/>
                <a:uLnTx/>
                <a:uFillTx/>
                <a:latin typeface="Arial"/>
                <a:ea typeface="+mn-ea"/>
                <a:cs typeface="+mn-cs"/>
              </a:rPr>
              <a:t>Atom Economy</a:t>
            </a:r>
            <a:r>
              <a:rPr kumimoji="0" lang="en-GB" altLang="en-US" sz="2800" b="0" i="0" u="none" strike="noStrike" kern="1200" cap="none" spc="0" normalizeH="0" baseline="0" noProof="0">
                <a:ln>
                  <a:noFill/>
                </a:ln>
                <a:solidFill>
                  <a:srgbClr val="000000"/>
                </a:solidFill>
                <a:effectLst/>
                <a:uLnTx/>
                <a:uFillTx/>
                <a:latin typeface="Arial"/>
                <a:ea typeface="+mn-ea"/>
                <a:cs typeface="+mn-cs"/>
              </a:rPr>
              <a:t> = </a:t>
            </a:r>
            <a:r>
              <a:rPr kumimoji="0" lang="en-GB" altLang="en-US" sz="2800" b="0" i="0" u="none" strike="noStrike" kern="1200" cap="none" spc="0" normalizeH="0" baseline="0" noProof="0">
                <a:ln>
                  <a:noFill/>
                </a:ln>
                <a:solidFill>
                  <a:srgbClr val="0000FF"/>
                </a:solidFill>
                <a:effectLst/>
                <a:uLnTx/>
                <a:uFillTx/>
                <a:latin typeface="Arial"/>
                <a:ea typeface="+mn-ea"/>
                <a:cs typeface="+mn-cs"/>
              </a:rPr>
              <a:t>112 </a:t>
            </a:r>
            <a:r>
              <a:rPr kumimoji="0" lang="en-GB" altLang="en-US" sz="2800" b="0" i="0" u="none" strike="noStrike" kern="1200" cap="none" spc="0" normalizeH="0" baseline="0" noProof="0">
                <a:ln>
                  <a:noFill/>
                </a:ln>
                <a:solidFill>
                  <a:srgbClr val="000000"/>
                </a:solidFill>
                <a:effectLst/>
                <a:uLnTx/>
                <a:uFillTx/>
                <a:latin typeface="Arial"/>
                <a:ea typeface="+mn-ea"/>
                <a:cs typeface="+mn-cs"/>
              </a:rPr>
              <a:t>/ </a:t>
            </a:r>
            <a:r>
              <a:rPr kumimoji="0" lang="en-GB" altLang="en-US" sz="2800" b="0" i="0" u="none" strike="noStrike" kern="1200" cap="none" spc="0" normalizeH="0" baseline="0" noProof="0">
                <a:ln>
                  <a:noFill/>
                </a:ln>
                <a:solidFill>
                  <a:srgbClr val="FF0000"/>
                </a:solidFill>
                <a:effectLst/>
                <a:uLnTx/>
                <a:uFillTx/>
                <a:latin typeface="Arial"/>
                <a:ea typeface="+mn-ea"/>
                <a:cs typeface="+mn-cs"/>
              </a:rPr>
              <a:t>244</a:t>
            </a:r>
            <a:r>
              <a:rPr kumimoji="0" lang="en-GB" altLang="en-US" sz="2800" b="0" i="0" u="none" strike="noStrike" kern="1200" cap="none" spc="0" normalizeH="0" baseline="0" noProof="0">
                <a:ln>
                  <a:noFill/>
                </a:ln>
                <a:solidFill>
                  <a:srgbClr val="000000"/>
                </a:solidFill>
                <a:effectLst/>
                <a:uLnTx/>
                <a:uFillTx/>
                <a:latin typeface="Arial"/>
                <a:ea typeface="+mn-ea"/>
                <a:cs typeface="+mn-cs"/>
              </a:rPr>
              <a:t> x 100% = </a:t>
            </a:r>
            <a:r>
              <a:rPr kumimoji="0" lang="en-GB" altLang="en-US" sz="2800" b="1" i="0" u="sng" strike="noStrike" kern="1200" cap="none" spc="0" normalizeH="0" baseline="0" noProof="0">
                <a:ln>
                  <a:noFill/>
                </a:ln>
                <a:solidFill>
                  <a:srgbClr val="000000"/>
                </a:solidFill>
                <a:effectLst/>
                <a:uLnTx/>
                <a:uFillTx/>
                <a:latin typeface="Arial"/>
                <a:ea typeface="+mn-ea"/>
                <a:cs typeface="+mn-cs"/>
              </a:rPr>
              <a:t>45.9 %</a:t>
            </a:r>
            <a:endParaRPr kumimoji="0" lang="en-US" altLang="en-US" sz="2000" b="1" i="0" u="none" strike="noStrike" kern="1200" cap="none" spc="0" normalizeH="0" baseline="0" noProof="0">
              <a:ln>
                <a:noFill/>
              </a:ln>
              <a:solidFill>
                <a:srgbClr val="000000"/>
              </a:solidFill>
              <a:effectLst/>
              <a:uLnTx/>
              <a:uFillTx/>
              <a:latin typeface="Arial"/>
              <a:ea typeface="+mn-ea"/>
              <a:cs typeface="+mn-cs"/>
            </a:endParaRPr>
          </a:p>
        </p:txBody>
      </p:sp>
      <p:sp>
        <p:nvSpPr>
          <p:cNvPr id="19468" name="AutoShape 12"/>
          <p:cNvSpPr>
            <a:spLocks/>
          </p:cNvSpPr>
          <p:nvPr/>
        </p:nvSpPr>
        <p:spPr bwMode="auto">
          <a:xfrm rot="16200000" flipV="1">
            <a:off x="7673976" y="3651251"/>
            <a:ext cx="444500" cy="2447925"/>
          </a:xfrm>
          <a:prstGeom prst="leftBrace">
            <a:avLst>
              <a:gd name="adj1" fmla="val 45893"/>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9469" name="Line 13"/>
          <p:cNvSpPr>
            <a:spLocks noChangeShapeType="1"/>
          </p:cNvSpPr>
          <p:nvPr/>
        </p:nvSpPr>
        <p:spPr bwMode="auto">
          <a:xfrm flipV="1">
            <a:off x="6383338" y="5157789"/>
            <a:ext cx="1441450" cy="503237"/>
          </a:xfrm>
          <a:prstGeom prst="line">
            <a:avLst/>
          </a:prstGeom>
          <a:noFill/>
          <a:ln w="444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35235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dissolve">
                                      <p:cBhvr>
                                        <p:cTn id="7" dur="500"/>
                                        <p:tgtEl>
                                          <p:spTgt spid="1946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dissolve">
                                      <p:cBhvr>
                                        <p:cTn id="10" dur="500"/>
                                        <p:tgtEl>
                                          <p:spTgt spid="1946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9465"/>
                                        </p:tgtEl>
                                        <p:attrNameLst>
                                          <p:attrName>style.visibility</p:attrName>
                                        </p:attrNameLst>
                                      </p:cBhvr>
                                      <p:to>
                                        <p:strVal val="visible"/>
                                      </p:to>
                                    </p:set>
                                    <p:anim calcmode="lin" valueType="num">
                                      <p:cBhvr additive="base">
                                        <p:cTn id="15" dur="500" fill="hold"/>
                                        <p:tgtEl>
                                          <p:spTgt spid="19465"/>
                                        </p:tgtEl>
                                        <p:attrNameLst>
                                          <p:attrName>ppt_x</p:attrName>
                                        </p:attrNameLst>
                                      </p:cBhvr>
                                      <p:tavLst>
                                        <p:tav tm="0">
                                          <p:val>
                                            <p:strVal val="0-#ppt_w/2"/>
                                          </p:val>
                                        </p:tav>
                                        <p:tav tm="100000">
                                          <p:val>
                                            <p:strVal val="#ppt_x"/>
                                          </p:val>
                                        </p:tav>
                                      </p:tavLst>
                                    </p:anim>
                                    <p:anim calcmode="lin" valueType="num">
                                      <p:cBhvr additive="base">
                                        <p:cTn id="16" dur="500" fill="hold"/>
                                        <p:tgtEl>
                                          <p:spTgt spid="19465"/>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9462"/>
                                        </p:tgtEl>
                                        <p:attrNameLst>
                                          <p:attrName>style.visibility</p:attrName>
                                        </p:attrNameLst>
                                      </p:cBhvr>
                                      <p:to>
                                        <p:strVal val="visible"/>
                                      </p:to>
                                    </p:set>
                                    <p:anim calcmode="lin" valueType="num">
                                      <p:cBhvr additive="base">
                                        <p:cTn id="21" dur="500" fill="hold"/>
                                        <p:tgtEl>
                                          <p:spTgt spid="19462"/>
                                        </p:tgtEl>
                                        <p:attrNameLst>
                                          <p:attrName>ppt_x</p:attrName>
                                        </p:attrNameLst>
                                      </p:cBhvr>
                                      <p:tavLst>
                                        <p:tav tm="0">
                                          <p:val>
                                            <p:strVal val="0-#ppt_w/2"/>
                                          </p:val>
                                        </p:tav>
                                        <p:tav tm="100000">
                                          <p:val>
                                            <p:strVal val="#ppt_x"/>
                                          </p:val>
                                        </p:tav>
                                      </p:tavLst>
                                    </p:anim>
                                    <p:anim calcmode="lin" valueType="num">
                                      <p:cBhvr additive="base">
                                        <p:cTn id="22"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9461"/>
                                        </p:tgtEl>
                                        <p:attrNameLst>
                                          <p:attrName>style.visibility</p:attrName>
                                        </p:attrNameLst>
                                      </p:cBhvr>
                                      <p:to>
                                        <p:strVal val="visible"/>
                                      </p:to>
                                    </p:set>
                                    <p:anim calcmode="lin" valueType="num">
                                      <p:cBhvr additive="base">
                                        <p:cTn id="27" dur="500" fill="hold"/>
                                        <p:tgtEl>
                                          <p:spTgt spid="19461"/>
                                        </p:tgtEl>
                                        <p:attrNameLst>
                                          <p:attrName>ppt_x</p:attrName>
                                        </p:attrNameLst>
                                      </p:cBhvr>
                                      <p:tavLst>
                                        <p:tav tm="0">
                                          <p:val>
                                            <p:strVal val="0-#ppt_w/2"/>
                                          </p:val>
                                        </p:tav>
                                        <p:tav tm="100000">
                                          <p:val>
                                            <p:strVal val="#ppt_x"/>
                                          </p:val>
                                        </p:tav>
                                      </p:tavLst>
                                    </p:anim>
                                    <p:anim calcmode="lin" valueType="num">
                                      <p:cBhvr additive="base">
                                        <p:cTn id="28"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9467"/>
                                        </p:tgtEl>
                                        <p:attrNameLst>
                                          <p:attrName>style.visibility</p:attrName>
                                        </p:attrNameLst>
                                      </p:cBhvr>
                                      <p:to>
                                        <p:strVal val="visible"/>
                                      </p:to>
                                    </p:set>
                                    <p:anim calcmode="lin" valueType="num">
                                      <p:cBhvr additive="base">
                                        <p:cTn id="33" dur="500" fill="hold"/>
                                        <p:tgtEl>
                                          <p:spTgt spid="19467"/>
                                        </p:tgtEl>
                                        <p:attrNameLst>
                                          <p:attrName>ppt_x</p:attrName>
                                        </p:attrNameLst>
                                      </p:cBhvr>
                                      <p:tavLst>
                                        <p:tav tm="0">
                                          <p:val>
                                            <p:strVal val="0-#ppt_w/2"/>
                                          </p:val>
                                        </p:tav>
                                        <p:tav tm="100000">
                                          <p:val>
                                            <p:strVal val="#ppt_x"/>
                                          </p:val>
                                        </p:tav>
                                      </p:tavLst>
                                    </p:anim>
                                    <p:anim calcmode="lin" valueType="num">
                                      <p:cBhvr additive="base">
                                        <p:cTn id="34" dur="500" fill="hold"/>
                                        <p:tgtEl>
                                          <p:spTgt spid="19467"/>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9469"/>
                                        </p:tgtEl>
                                        <p:attrNameLst>
                                          <p:attrName>style.visibility</p:attrName>
                                        </p:attrNameLst>
                                      </p:cBhvr>
                                      <p:to>
                                        <p:strVal val="visible"/>
                                      </p:to>
                                    </p:set>
                                    <p:animEffect transition="in" filter="dissolve">
                                      <p:cBhvr>
                                        <p:cTn id="38" dur="500"/>
                                        <p:tgtEl>
                                          <p:spTgt spid="19469"/>
                                        </p:tgtEl>
                                      </p:cBhvr>
                                    </p:animEffect>
                                  </p:childTnLst>
                                </p:cTn>
                              </p:par>
                            </p:childTnLst>
                          </p:cTn>
                        </p:par>
                        <p:par>
                          <p:cTn id="39" fill="hold" nodeType="afterGroup">
                            <p:stCondLst>
                              <p:cond delay="1000"/>
                            </p:stCondLst>
                            <p:childTnLst>
                              <p:par>
                                <p:cTn id="40" presetID="9" presetClass="entr" presetSubtype="0" fill="hold" grpId="0" nodeType="afterEffect">
                                  <p:stCondLst>
                                    <p:cond delay="0"/>
                                  </p:stCondLst>
                                  <p:childTnLst>
                                    <p:set>
                                      <p:cBhvr>
                                        <p:cTn id="41" dur="1" fill="hold">
                                          <p:stCondLst>
                                            <p:cond delay="0"/>
                                          </p:stCondLst>
                                        </p:cTn>
                                        <p:tgtEl>
                                          <p:spTgt spid="19468"/>
                                        </p:tgtEl>
                                        <p:attrNameLst>
                                          <p:attrName>style.visibility</p:attrName>
                                        </p:attrNameLst>
                                      </p:cBhvr>
                                      <p:to>
                                        <p:strVal val="visible"/>
                                      </p:to>
                                    </p:set>
                                    <p:animEffect transition="in" filter="dissolve">
                                      <p:cBhvr>
                                        <p:cTn id="42" dur="500"/>
                                        <p:tgtEl>
                                          <p:spTgt spid="19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1" grpId="0"/>
      <p:bldP spid="19462" grpId="0"/>
      <p:bldP spid="19464" grpId="0" animBg="1"/>
      <p:bldP spid="19465" grpId="0"/>
      <p:bldP spid="19467" grpId="0"/>
      <p:bldP spid="19468" grpId="0" animBg="1"/>
      <p:bldP spid="194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6" name="Group 4"/>
          <p:cNvGrpSpPr>
            <a:grpSpLocks/>
          </p:cNvGrpSpPr>
          <p:nvPr/>
        </p:nvGrpSpPr>
        <p:grpSpPr bwMode="auto">
          <a:xfrm>
            <a:off x="7104064" y="2708275"/>
            <a:ext cx="936625" cy="1512888"/>
            <a:chOff x="3379" y="1570"/>
            <a:chExt cx="590" cy="953"/>
          </a:xfrm>
        </p:grpSpPr>
        <p:sp>
          <p:nvSpPr>
            <p:cNvPr id="18437" name="Line 5"/>
            <p:cNvSpPr>
              <a:spLocks noChangeShapeType="1"/>
            </p:cNvSpPr>
            <p:nvPr/>
          </p:nvSpPr>
          <p:spPr bwMode="auto">
            <a:xfrm>
              <a:off x="3969" y="1570"/>
              <a:ext cx="0" cy="9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8438" name="Line 6"/>
            <p:cNvSpPr>
              <a:spLocks noChangeShapeType="1"/>
            </p:cNvSpPr>
            <p:nvPr/>
          </p:nvSpPr>
          <p:spPr bwMode="auto">
            <a:xfrm>
              <a:off x="3379" y="1570"/>
              <a:ext cx="0" cy="9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8439" name="Line 7"/>
            <p:cNvSpPr>
              <a:spLocks noChangeShapeType="1"/>
            </p:cNvSpPr>
            <p:nvPr/>
          </p:nvSpPr>
          <p:spPr bwMode="auto">
            <a:xfrm>
              <a:off x="3379" y="2523"/>
              <a:ext cx="5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8440" name="Line 8"/>
            <p:cNvSpPr>
              <a:spLocks noChangeShapeType="1"/>
            </p:cNvSpPr>
            <p:nvPr/>
          </p:nvSpPr>
          <p:spPr bwMode="auto">
            <a:xfrm>
              <a:off x="3969" y="1570"/>
              <a:ext cx="0" cy="9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8441" name="Line 9"/>
            <p:cNvSpPr>
              <a:spLocks noChangeShapeType="1"/>
            </p:cNvSpPr>
            <p:nvPr/>
          </p:nvSpPr>
          <p:spPr bwMode="auto">
            <a:xfrm>
              <a:off x="3379" y="1570"/>
              <a:ext cx="0" cy="9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8442" name="Line 10"/>
            <p:cNvSpPr>
              <a:spLocks noChangeShapeType="1"/>
            </p:cNvSpPr>
            <p:nvPr/>
          </p:nvSpPr>
          <p:spPr bwMode="auto">
            <a:xfrm>
              <a:off x="3379" y="2523"/>
              <a:ext cx="5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8443" name="Freeform 11"/>
          <p:cNvSpPr>
            <a:spLocks/>
          </p:cNvSpPr>
          <p:nvPr/>
        </p:nvSpPr>
        <p:spPr bwMode="auto">
          <a:xfrm>
            <a:off x="7092951" y="3838576"/>
            <a:ext cx="995363" cy="415925"/>
          </a:xfrm>
          <a:custGeom>
            <a:avLst/>
            <a:gdLst>
              <a:gd name="T0" fmla="*/ 10 w 627"/>
              <a:gd name="T1" fmla="*/ 238 h 262"/>
              <a:gd name="T2" fmla="*/ 388 w 627"/>
              <a:gd name="T3" fmla="*/ 247 h 262"/>
              <a:gd name="T4" fmla="*/ 442 w 627"/>
              <a:gd name="T5" fmla="*/ 229 h 262"/>
              <a:gd name="T6" fmla="*/ 496 w 627"/>
              <a:gd name="T7" fmla="*/ 247 h 262"/>
              <a:gd name="T8" fmla="*/ 586 w 627"/>
              <a:gd name="T9" fmla="*/ 238 h 262"/>
              <a:gd name="T10" fmla="*/ 532 w 627"/>
              <a:gd name="T11" fmla="*/ 94 h 262"/>
              <a:gd name="T12" fmla="*/ 271 w 627"/>
              <a:gd name="T13" fmla="*/ 58 h 262"/>
              <a:gd name="T14" fmla="*/ 181 w 627"/>
              <a:gd name="T15" fmla="*/ 112 h 262"/>
              <a:gd name="T16" fmla="*/ 73 w 627"/>
              <a:gd name="T17" fmla="*/ 67 h 262"/>
              <a:gd name="T18" fmla="*/ 46 w 627"/>
              <a:gd name="T19" fmla="*/ 85 h 262"/>
              <a:gd name="T20" fmla="*/ 10 w 627"/>
              <a:gd name="T21" fmla="*/ 148 h 262"/>
              <a:gd name="T22" fmla="*/ 1 w 627"/>
              <a:gd name="T23" fmla="*/ 175 h 262"/>
              <a:gd name="T24" fmla="*/ 10 w 627"/>
              <a:gd name="T25" fmla="*/ 23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7" h="262">
                <a:moveTo>
                  <a:pt x="10" y="238"/>
                </a:moveTo>
                <a:cubicBezTo>
                  <a:pt x="180" y="249"/>
                  <a:pt x="200" y="255"/>
                  <a:pt x="388" y="247"/>
                </a:cubicBezTo>
                <a:cubicBezTo>
                  <a:pt x="406" y="241"/>
                  <a:pt x="424" y="235"/>
                  <a:pt x="442" y="229"/>
                </a:cubicBezTo>
                <a:cubicBezTo>
                  <a:pt x="460" y="223"/>
                  <a:pt x="496" y="247"/>
                  <a:pt x="496" y="247"/>
                </a:cubicBezTo>
                <a:cubicBezTo>
                  <a:pt x="526" y="244"/>
                  <a:pt x="568" y="262"/>
                  <a:pt x="586" y="238"/>
                </a:cubicBezTo>
                <a:cubicBezTo>
                  <a:pt x="627" y="183"/>
                  <a:pt x="570" y="120"/>
                  <a:pt x="532" y="94"/>
                </a:cubicBezTo>
                <a:cubicBezTo>
                  <a:pt x="469" y="0"/>
                  <a:pt x="410" y="52"/>
                  <a:pt x="271" y="58"/>
                </a:cubicBezTo>
                <a:cubicBezTo>
                  <a:pt x="255" y="107"/>
                  <a:pt x="231" y="104"/>
                  <a:pt x="181" y="112"/>
                </a:cubicBezTo>
                <a:cubicBezTo>
                  <a:pt x="127" y="103"/>
                  <a:pt x="110" y="104"/>
                  <a:pt x="73" y="67"/>
                </a:cubicBezTo>
                <a:cubicBezTo>
                  <a:pt x="64" y="73"/>
                  <a:pt x="51" y="75"/>
                  <a:pt x="46" y="85"/>
                </a:cubicBezTo>
                <a:cubicBezTo>
                  <a:pt x="10" y="157"/>
                  <a:pt x="67" y="129"/>
                  <a:pt x="10" y="148"/>
                </a:cubicBezTo>
                <a:cubicBezTo>
                  <a:pt x="7" y="157"/>
                  <a:pt x="0" y="166"/>
                  <a:pt x="1" y="175"/>
                </a:cubicBezTo>
                <a:cubicBezTo>
                  <a:pt x="9" y="245"/>
                  <a:pt x="35" y="213"/>
                  <a:pt x="10" y="238"/>
                </a:cubicBezTo>
                <a:close/>
              </a:path>
            </a:pathLst>
          </a:cu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8444" name="Freeform 12"/>
          <p:cNvSpPr>
            <a:spLocks/>
          </p:cNvSpPr>
          <p:nvPr/>
        </p:nvSpPr>
        <p:spPr bwMode="auto">
          <a:xfrm>
            <a:off x="7104063" y="3500439"/>
            <a:ext cx="895350" cy="466725"/>
          </a:xfrm>
          <a:custGeom>
            <a:avLst/>
            <a:gdLst>
              <a:gd name="T0" fmla="*/ 105 w 564"/>
              <a:gd name="T1" fmla="*/ 45 h 248"/>
              <a:gd name="T2" fmla="*/ 186 w 564"/>
              <a:gd name="T3" fmla="*/ 36 h 248"/>
              <a:gd name="T4" fmla="*/ 285 w 564"/>
              <a:gd name="T5" fmla="*/ 18 h 248"/>
              <a:gd name="T6" fmla="*/ 357 w 564"/>
              <a:gd name="T7" fmla="*/ 0 h 248"/>
              <a:gd name="T8" fmla="*/ 393 w 564"/>
              <a:gd name="T9" fmla="*/ 9 h 248"/>
              <a:gd name="T10" fmla="*/ 429 w 564"/>
              <a:gd name="T11" fmla="*/ 27 h 248"/>
              <a:gd name="T12" fmla="*/ 474 w 564"/>
              <a:gd name="T13" fmla="*/ 36 h 248"/>
              <a:gd name="T14" fmla="*/ 546 w 564"/>
              <a:gd name="T15" fmla="*/ 90 h 248"/>
              <a:gd name="T16" fmla="*/ 492 w 564"/>
              <a:gd name="T17" fmla="*/ 171 h 248"/>
              <a:gd name="T18" fmla="*/ 438 w 564"/>
              <a:gd name="T19" fmla="*/ 216 h 248"/>
              <a:gd name="T20" fmla="*/ 348 w 564"/>
              <a:gd name="T21" fmla="*/ 234 h 248"/>
              <a:gd name="T22" fmla="*/ 267 w 564"/>
              <a:gd name="T23" fmla="*/ 207 h 248"/>
              <a:gd name="T24" fmla="*/ 213 w 564"/>
              <a:gd name="T25" fmla="*/ 243 h 248"/>
              <a:gd name="T26" fmla="*/ 132 w 564"/>
              <a:gd name="T27" fmla="*/ 207 h 248"/>
              <a:gd name="T28" fmla="*/ 123 w 564"/>
              <a:gd name="T29" fmla="*/ 180 h 248"/>
              <a:gd name="T30" fmla="*/ 60 w 564"/>
              <a:gd name="T31" fmla="*/ 162 h 248"/>
              <a:gd name="T32" fmla="*/ 51 w 564"/>
              <a:gd name="T33" fmla="*/ 126 h 248"/>
              <a:gd name="T34" fmla="*/ 51 w 564"/>
              <a:gd name="T35" fmla="*/ 99 h 248"/>
              <a:gd name="T36" fmla="*/ 60 w 564"/>
              <a:gd name="T37" fmla="*/ 72 h 248"/>
              <a:gd name="T38" fmla="*/ 123 w 564"/>
              <a:gd name="T39" fmla="*/ 45 h 248"/>
              <a:gd name="T40" fmla="*/ 105 w 564"/>
              <a:gd name="T41" fmla="*/ 4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4" h="248">
                <a:moveTo>
                  <a:pt x="105" y="45"/>
                </a:moveTo>
                <a:cubicBezTo>
                  <a:pt x="144" y="19"/>
                  <a:pt x="145" y="9"/>
                  <a:pt x="186" y="36"/>
                </a:cubicBezTo>
                <a:cubicBezTo>
                  <a:pt x="250" y="15"/>
                  <a:pt x="169" y="40"/>
                  <a:pt x="285" y="18"/>
                </a:cubicBezTo>
                <a:cubicBezTo>
                  <a:pt x="309" y="13"/>
                  <a:pt x="357" y="0"/>
                  <a:pt x="357" y="0"/>
                </a:cubicBezTo>
                <a:cubicBezTo>
                  <a:pt x="369" y="3"/>
                  <a:pt x="383" y="1"/>
                  <a:pt x="393" y="9"/>
                </a:cubicBezTo>
                <a:cubicBezTo>
                  <a:pt x="428" y="37"/>
                  <a:pt x="370" y="47"/>
                  <a:pt x="429" y="27"/>
                </a:cubicBezTo>
                <a:cubicBezTo>
                  <a:pt x="354" y="2"/>
                  <a:pt x="459" y="31"/>
                  <a:pt x="474" y="36"/>
                </a:cubicBezTo>
                <a:cubicBezTo>
                  <a:pt x="498" y="72"/>
                  <a:pt x="511" y="66"/>
                  <a:pt x="546" y="90"/>
                </a:cubicBezTo>
                <a:cubicBezTo>
                  <a:pt x="564" y="145"/>
                  <a:pt x="541" y="155"/>
                  <a:pt x="492" y="171"/>
                </a:cubicBezTo>
                <a:cubicBezTo>
                  <a:pt x="518" y="248"/>
                  <a:pt x="529" y="227"/>
                  <a:pt x="438" y="216"/>
                </a:cubicBezTo>
                <a:cubicBezTo>
                  <a:pt x="398" y="190"/>
                  <a:pt x="374" y="194"/>
                  <a:pt x="348" y="234"/>
                </a:cubicBezTo>
                <a:cubicBezTo>
                  <a:pt x="323" y="217"/>
                  <a:pt x="302" y="198"/>
                  <a:pt x="267" y="207"/>
                </a:cubicBezTo>
                <a:cubicBezTo>
                  <a:pt x="246" y="212"/>
                  <a:pt x="213" y="243"/>
                  <a:pt x="213" y="243"/>
                </a:cubicBezTo>
                <a:cubicBezTo>
                  <a:pt x="192" y="181"/>
                  <a:pt x="224" y="248"/>
                  <a:pt x="132" y="207"/>
                </a:cubicBezTo>
                <a:cubicBezTo>
                  <a:pt x="123" y="203"/>
                  <a:pt x="130" y="187"/>
                  <a:pt x="123" y="180"/>
                </a:cubicBezTo>
                <a:cubicBezTo>
                  <a:pt x="119" y="176"/>
                  <a:pt x="60" y="162"/>
                  <a:pt x="60" y="162"/>
                </a:cubicBezTo>
                <a:cubicBezTo>
                  <a:pt x="57" y="150"/>
                  <a:pt x="58" y="136"/>
                  <a:pt x="51" y="126"/>
                </a:cubicBezTo>
                <a:cubicBezTo>
                  <a:pt x="32" y="97"/>
                  <a:pt x="0" y="116"/>
                  <a:pt x="51" y="99"/>
                </a:cubicBezTo>
                <a:cubicBezTo>
                  <a:pt x="54" y="90"/>
                  <a:pt x="53" y="78"/>
                  <a:pt x="60" y="72"/>
                </a:cubicBezTo>
                <a:cubicBezTo>
                  <a:pt x="80" y="56"/>
                  <a:pt x="109" y="74"/>
                  <a:pt x="123" y="45"/>
                </a:cubicBezTo>
                <a:cubicBezTo>
                  <a:pt x="126" y="40"/>
                  <a:pt x="111" y="45"/>
                  <a:pt x="105" y="45"/>
                </a:cubicBezTo>
                <a:close/>
              </a:path>
            </a:pathLst>
          </a:custGeom>
          <a:solidFill>
            <a:srgbClr val="E7F4F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8445" name="Text Box 13"/>
          <p:cNvSpPr txBox="1">
            <a:spLocks noChangeArrowheads="1"/>
          </p:cNvSpPr>
          <p:nvPr/>
        </p:nvSpPr>
        <p:spPr bwMode="auto">
          <a:xfrm>
            <a:off x="6383338" y="765175"/>
            <a:ext cx="4032250" cy="156210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Arial"/>
                <a:ea typeface="+mn-ea"/>
                <a:cs typeface="+mn-cs"/>
              </a:rPr>
              <a:t>ATOM ECONOMY</a:t>
            </a:r>
            <a:r>
              <a:rPr kumimoji="0" lang="en-GB" altLang="en-US" sz="2400" b="0" i="0" u="none" strike="noStrike" kern="1200" cap="none" spc="0" normalizeH="0" baseline="0" noProof="0">
                <a:ln>
                  <a:noFill/>
                </a:ln>
                <a:solidFill>
                  <a:srgbClr val="000000"/>
                </a:solidFill>
                <a:effectLst/>
                <a:uLnTx/>
                <a:uFillTx/>
                <a:latin typeface="Arial"/>
                <a:ea typeface="+mn-ea"/>
                <a:cs typeface="+mn-cs"/>
              </a:rPr>
              <a:t> is the </a:t>
            </a:r>
            <a:r>
              <a:rPr kumimoji="0" lang="en-GB" altLang="en-US" sz="2400" b="0" i="0" u="none" strike="noStrike" kern="1200" cap="none" spc="0" normalizeH="0" baseline="0" noProof="0">
                <a:ln>
                  <a:noFill/>
                </a:ln>
                <a:solidFill>
                  <a:srgbClr val="0000FF"/>
                </a:solidFill>
                <a:effectLst/>
                <a:uLnTx/>
                <a:uFillTx/>
                <a:latin typeface="Arial"/>
                <a:ea typeface="+mn-ea"/>
                <a:cs typeface="+mn-cs"/>
              </a:rPr>
              <a:t>mass of the product </a:t>
            </a:r>
            <a:r>
              <a:rPr kumimoji="0" lang="en-GB" altLang="en-US" sz="2400" b="1" i="0" u="none" strike="noStrike" kern="1200" cap="none" spc="0" normalizeH="0" baseline="0" noProof="0">
                <a:ln>
                  <a:noFill/>
                </a:ln>
                <a:solidFill>
                  <a:srgbClr val="0000FF"/>
                </a:solidFill>
                <a:effectLst/>
                <a:uLnTx/>
                <a:uFillTx/>
                <a:latin typeface="Arial"/>
                <a:ea typeface="+mn-ea"/>
                <a:cs typeface="+mn-cs"/>
              </a:rPr>
              <a:t>you want</a:t>
            </a:r>
            <a:r>
              <a:rPr kumimoji="0" lang="en-GB" altLang="en-US" sz="2400" b="0" i="0" u="none" strike="noStrike" kern="1200" cap="none" spc="0" normalizeH="0" baseline="0" noProof="0">
                <a:ln>
                  <a:noFill/>
                </a:ln>
                <a:solidFill>
                  <a:srgbClr val="000000"/>
                </a:solidFill>
                <a:effectLst/>
                <a:uLnTx/>
                <a:uFillTx/>
                <a:latin typeface="Arial"/>
                <a:ea typeface="+mn-ea"/>
                <a:cs typeface="+mn-cs"/>
              </a:rPr>
              <a:t> as a % of the </a:t>
            </a:r>
            <a:r>
              <a:rPr kumimoji="0" lang="en-GB" altLang="en-US" sz="2400" b="0" i="0" u="none" strike="noStrike" kern="1200" cap="none" spc="0" normalizeH="0" baseline="0" noProof="0">
                <a:ln>
                  <a:noFill/>
                </a:ln>
                <a:solidFill>
                  <a:srgbClr val="FF0000"/>
                </a:solidFill>
                <a:effectLst/>
                <a:uLnTx/>
                <a:uFillTx/>
                <a:latin typeface="Arial"/>
                <a:ea typeface="+mn-ea"/>
                <a:cs typeface="+mn-cs"/>
              </a:rPr>
              <a:t>mass of </a:t>
            </a:r>
            <a:r>
              <a:rPr kumimoji="0" lang="en-GB" altLang="en-US" sz="2400" b="1" i="0" u="none" strike="noStrike" kern="1200" cap="none" spc="0" normalizeH="0" baseline="0" noProof="0">
                <a:ln>
                  <a:noFill/>
                </a:ln>
                <a:solidFill>
                  <a:srgbClr val="FF0000"/>
                </a:solidFill>
                <a:effectLst/>
                <a:uLnTx/>
                <a:uFillTx/>
                <a:latin typeface="Arial"/>
                <a:ea typeface="+mn-ea"/>
                <a:cs typeface="+mn-cs"/>
              </a:rPr>
              <a:t>all</a:t>
            </a:r>
            <a:r>
              <a:rPr kumimoji="0" lang="en-GB" altLang="en-US" sz="2400" b="0" i="0" u="none" strike="noStrike" kern="1200" cap="none" spc="0" normalizeH="0" baseline="0" noProof="0">
                <a:ln>
                  <a:noFill/>
                </a:ln>
                <a:solidFill>
                  <a:srgbClr val="FF0000"/>
                </a:solidFill>
                <a:effectLst/>
                <a:uLnTx/>
                <a:uFillTx/>
                <a:latin typeface="Arial"/>
                <a:ea typeface="+mn-ea"/>
                <a:cs typeface="+mn-cs"/>
              </a:rPr>
              <a:t> the products you make</a:t>
            </a:r>
            <a:endParaRPr kumimoji="0" lang="en-US" altLang="en-US" sz="2400" b="0" i="0" u="none" strike="noStrike" kern="1200" cap="none" spc="0" normalizeH="0" baseline="0" noProof="0">
              <a:ln>
                <a:noFill/>
              </a:ln>
              <a:solidFill>
                <a:srgbClr val="FF0000"/>
              </a:solidFill>
              <a:effectLst/>
              <a:uLnTx/>
              <a:uFillTx/>
              <a:latin typeface="Arial"/>
              <a:ea typeface="+mn-ea"/>
              <a:cs typeface="+mn-cs"/>
            </a:endParaRPr>
          </a:p>
        </p:txBody>
      </p:sp>
      <p:sp>
        <p:nvSpPr>
          <p:cNvPr id="18446" name="AutoShape 14"/>
          <p:cNvSpPr>
            <a:spLocks noChangeArrowheads="1"/>
          </p:cNvSpPr>
          <p:nvPr/>
        </p:nvSpPr>
        <p:spPr bwMode="auto">
          <a:xfrm>
            <a:off x="6167439" y="4941889"/>
            <a:ext cx="1944687" cy="865187"/>
          </a:xfrm>
          <a:prstGeom prst="wedgeRoundRectCallout">
            <a:avLst>
              <a:gd name="adj1" fmla="val 15796"/>
              <a:gd name="adj2" fmla="val -142662"/>
              <a:gd name="adj3" fmla="val 16667"/>
            </a:avLst>
          </a:prstGeom>
          <a:solidFill>
            <a:srgbClr val="FFA36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Arial"/>
                <a:ea typeface="+mn-ea"/>
                <a:cs typeface="+mn-cs"/>
              </a:rPr>
              <a:t>Stuff you want</a:t>
            </a:r>
            <a:endParaRPr kumimoji="0" lang="en-US" alt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18447" name="AutoShape 15"/>
          <p:cNvSpPr>
            <a:spLocks noChangeArrowheads="1"/>
          </p:cNvSpPr>
          <p:nvPr/>
        </p:nvSpPr>
        <p:spPr bwMode="auto">
          <a:xfrm>
            <a:off x="8399464" y="3357563"/>
            <a:ext cx="2268537" cy="1295400"/>
          </a:xfrm>
          <a:prstGeom prst="wedgeRoundRectCallout">
            <a:avLst>
              <a:gd name="adj1" fmla="val -75963"/>
              <a:gd name="adj2" fmla="val -20222"/>
              <a:gd name="adj3" fmla="val 16667"/>
            </a:avLst>
          </a:prstGeom>
          <a:solidFill>
            <a:srgbClr val="E7F4F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Arial"/>
                <a:ea typeface="+mn-ea"/>
                <a:cs typeface="+mn-cs"/>
              </a:rPr>
              <a:t>Stuff you also get but don’t want</a:t>
            </a:r>
            <a:endParaRPr kumimoji="0" lang="en-US" alt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18448" name="AutoShape 16"/>
          <p:cNvSpPr>
            <a:spLocks noChangeArrowheads="1"/>
          </p:cNvSpPr>
          <p:nvPr/>
        </p:nvSpPr>
        <p:spPr bwMode="auto">
          <a:xfrm>
            <a:off x="8218488" y="5013326"/>
            <a:ext cx="2449512" cy="1439863"/>
          </a:xfrm>
          <a:prstGeom prst="wedgeEllipseCallout">
            <a:avLst>
              <a:gd name="adj1" fmla="val -48185"/>
              <a:gd name="adj2" fmla="val -92338"/>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1" i="0" u="none" strike="noStrike" kern="1200" cap="none" spc="0" normalizeH="0" baseline="0" noProof="0">
                <a:ln>
                  <a:noFill/>
                </a:ln>
                <a:solidFill>
                  <a:srgbClr val="000000"/>
                </a:solidFill>
                <a:effectLst/>
                <a:uLnTx/>
                <a:uFillTx/>
                <a:latin typeface="Arial"/>
                <a:ea typeface="+mn-ea"/>
                <a:cs typeface="+mn-cs"/>
              </a:rPr>
              <a:t>ATOM ECONOMY about 50%</a:t>
            </a:r>
            <a:endParaRPr kumimoji="0" lang="en-US" altLang="en-US" sz="2000" b="1" i="0" u="none" strike="noStrike" kern="1200" cap="none" spc="0" normalizeH="0" baseline="0" noProof="0">
              <a:ln>
                <a:noFill/>
              </a:ln>
              <a:solidFill>
                <a:srgbClr val="000000"/>
              </a:solidFill>
              <a:effectLst/>
              <a:uLnTx/>
              <a:uFillTx/>
              <a:latin typeface="Arial"/>
              <a:ea typeface="+mn-ea"/>
              <a:cs typeface="+mn-cs"/>
            </a:endParaRPr>
          </a:p>
        </p:txBody>
      </p:sp>
      <p:sp>
        <p:nvSpPr>
          <p:cNvPr id="18449" name="Text Box 17"/>
          <p:cNvSpPr txBox="1">
            <a:spLocks noChangeArrowheads="1"/>
          </p:cNvSpPr>
          <p:nvPr/>
        </p:nvSpPr>
        <p:spPr bwMode="auto">
          <a:xfrm>
            <a:off x="1703388" y="476251"/>
            <a:ext cx="3529012" cy="1927225"/>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Arial"/>
                <a:ea typeface="+mn-ea"/>
                <a:cs typeface="+mn-cs"/>
              </a:rPr>
              <a:t>% YIELD </a:t>
            </a:r>
            <a:r>
              <a:rPr kumimoji="0" lang="en-GB" altLang="en-US" sz="2400" b="0" i="0" u="none" strike="noStrike" kern="1200" cap="none" spc="0" normalizeH="0" baseline="0" noProof="0">
                <a:ln>
                  <a:noFill/>
                </a:ln>
                <a:solidFill>
                  <a:srgbClr val="000000"/>
                </a:solidFill>
                <a:effectLst/>
                <a:uLnTx/>
                <a:uFillTx/>
                <a:latin typeface="Arial"/>
                <a:ea typeface="+mn-ea"/>
                <a:cs typeface="+mn-cs"/>
              </a:rPr>
              <a:t>is the </a:t>
            </a:r>
            <a:r>
              <a:rPr kumimoji="0" lang="en-GB" altLang="en-US" sz="2400" b="0" i="0" u="none" strike="noStrike" kern="1200" cap="none" spc="0" normalizeH="0" baseline="0" noProof="0">
                <a:ln>
                  <a:noFill/>
                </a:ln>
                <a:solidFill>
                  <a:srgbClr val="0000FF"/>
                </a:solidFill>
                <a:effectLst/>
                <a:uLnTx/>
                <a:uFillTx/>
                <a:latin typeface="Arial"/>
                <a:ea typeface="+mn-ea"/>
                <a:cs typeface="+mn-cs"/>
              </a:rPr>
              <a:t>amount of product you </a:t>
            </a:r>
            <a:r>
              <a:rPr kumimoji="0" lang="en-GB" altLang="en-US" sz="2400" b="1" i="0" u="none" strike="noStrike" kern="1200" cap="none" spc="0" normalizeH="0" baseline="0" noProof="0">
                <a:ln>
                  <a:noFill/>
                </a:ln>
                <a:solidFill>
                  <a:srgbClr val="0000FF"/>
                </a:solidFill>
                <a:effectLst/>
                <a:uLnTx/>
                <a:uFillTx/>
                <a:latin typeface="Arial"/>
                <a:ea typeface="+mn-ea"/>
                <a:cs typeface="+mn-cs"/>
              </a:rPr>
              <a:t>actually</a:t>
            </a:r>
            <a:r>
              <a:rPr kumimoji="0" lang="en-GB" altLang="en-US" sz="2400" b="0" i="0" u="none" strike="noStrike" kern="1200" cap="none" spc="0" normalizeH="0" baseline="0" noProof="0">
                <a:ln>
                  <a:noFill/>
                </a:ln>
                <a:solidFill>
                  <a:srgbClr val="0000FF"/>
                </a:solidFill>
                <a:effectLst/>
                <a:uLnTx/>
                <a:uFillTx/>
                <a:latin typeface="Arial"/>
                <a:ea typeface="+mn-ea"/>
                <a:cs typeface="+mn-cs"/>
              </a:rPr>
              <a:t> make</a:t>
            </a:r>
            <a:r>
              <a:rPr kumimoji="0" lang="en-GB" altLang="en-US" sz="2400" b="0" i="0" u="none" strike="noStrike" kern="1200" cap="none" spc="0" normalizeH="0" baseline="0" noProof="0">
                <a:ln>
                  <a:noFill/>
                </a:ln>
                <a:solidFill>
                  <a:srgbClr val="000000"/>
                </a:solidFill>
                <a:effectLst/>
                <a:uLnTx/>
                <a:uFillTx/>
                <a:latin typeface="Arial"/>
                <a:ea typeface="+mn-ea"/>
                <a:cs typeface="+mn-cs"/>
              </a:rPr>
              <a:t> as a % of the </a:t>
            </a:r>
            <a:r>
              <a:rPr kumimoji="0" lang="en-GB" altLang="en-US" sz="2400" b="0" i="0" u="none" strike="noStrike" kern="1200" cap="none" spc="0" normalizeH="0" baseline="0" noProof="0">
                <a:ln>
                  <a:noFill/>
                </a:ln>
                <a:solidFill>
                  <a:srgbClr val="FF0000"/>
                </a:solidFill>
                <a:effectLst/>
                <a:uLnTx/>
                <a:uFillTx/>
                <a:latin typeface="Arial"/>
                <a:ea typeface="+mn-ea"/>
                <a:cs typeface="+mn-cs"/>
              </a:rPr>
              <a:t>amount you </a:t>
            </a:r>
            <a:r>
              <a:rPr kumimoji="0" lang="en-GB" altLang="en-US" sz="2400" b="1" i="0" u="none" strike="noStrike" kern="1200" cap="none" spc="0" normalizeH="0" baseline="0" noProof="0">
                <a:ln>
                  <a:noFill/>
                </a:ln>
                <a:solidFill>
                  <a:srgbClr val="FF0000"/>
                </a:solidFill>
                <a:effectLst/>
                <a:uLnTx/>
                <a:uFillTx/>
                <a:latin typeface="Arial"/>
                <a:ea typeface="+mn-ea"/>
                <a:cs typeface="+mn-cs"/>
              </a:rPr>
              <a:t>should</a:t>
            </a:r>
            <a:r>
              <a:rPr kumimoji="0" lang="en-GB" altLang="en-US" sz="2400" b="0" i="0" u="none" strike="noStrike" kern="1200" cap="none" spc="0" normalizeH="0" baseline="0" noProof="0">
                <a:ln>
                  <a:noFill/>
                </a:ln>
                <a:solidFill>
                  <a:srgbClr val="FF0000"/>
                </a:solidFill>
                <a:effectLst/>
                <a:uLnTx/>
                <a:uFillTx/>
                <a:latin typeface="Arial"/>
                <a:ea typeface="+mn-ea"/>
                <a:cs typeface="+mn-cs"/>
              </a:rPr>
              <a:t> theoretically make</a:t>
            </a:r>
            <a:endParaRPr kumimoji="0" lang="en-US" altLang="en-US" sz="2400" b="0" i="0" u="none" strike="noStrike" kern="1200" cap="none" spc="0" normalizeH="0" baseline="0" noProof="0">
              <a:ln>
                <a:noFill/>
              </a:ln>
              <a:solidFill>
                <a:srgbClr val="FF0000"/>
              </a:solidFill>
              <a:effectLst/>
              <a:uLnTx/>
              <a:uFillTx/>
              <a:latin typeface="Arial"/>
              <a:ea typeface="+mn-ea"/>
              <a:cs typeface="+mn-cs"/>
            </a:endParaRPr>
          </a:p>
        </p:txBody>
      </p:sp>
      <p:grpSp>
        <p:nvGrpSpPr>
          <p:cNvPr id="18450" name="Group 18"/>
          <p:cNvGrpSpPr>
            <a:grpSpLocks/>
          </p:cNvGrpSpPr>
          <p:nvPr/>
        </p:nvGrpSpPr>
        <p:grpSpPr bwMode="auto">
          <a:xfrm>
            <a:off x="3071814" y="2636839"/>
            <a:ext cx="936625" cy="1512887"/>
            <a:chOff x="3787" y="1434"/>
            <a:chExt cx="590" cy="953"/>
          </a:xfrm>
        </p:grpSpPr>
        <p:sp>
          <p:nvSpPr>
            <p:cNvPr id="18451" name="Line 19"/>
            <p:cNvSpPr>
              <a:spLocks noChangeShapeType="1"/>
            </p:cNvSpPr>
            <p:nvPr/>
          </p:nvSpPr>
          <p:spPr bwMode="auto">
            <a:xfrm>
              <a:off x="4377" y="1434"/>
              <a:ext cx="0" cy="9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8452" name="Line 20"/>
            <p:cNvSpPr>
              <a:spLocks noChangeShapeType="1"/>
            </p:cNvSpPr>
            <p:nvPr/>
          </p:nvSpPr>
          <p:spPr bwMode="auto">
            <a:xfrm>
              <a:off x="3787" y="1434"/>
              <a:ext cx="0" cy="9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8453" name="Line 21"/>
            <p:cNvSpPr>
              <a:spLocks noChangeShapeType="1"/>
            </p:cNvSpPr>
            <p:nvPr/>
          </p:nvSpPr>
          <p:spPr bwMode="auto">
            <a:xfrm>
              <a:off x="3787" y="2387"/>
              <a:ext cx="5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8454" name="Rectangle 22"/>
            <p:cNvSpPr>
              <a:spLocks noChangeArrowheads="1"/>
            </p:cNvSpPr>
            <p:nvPr/>
          </p:nvSpPr>
          <p:spPr bwMode="auto">
            <a:xfrm>
              <a:off x="3787" y="1797"/>
              <a:ext cx="590" cy="59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8455" name="Rectangle 23"/>
            <p:cNvSpPr>
              <a:spLocks noChangeArrowheads="1"/>
            </p:cNvSpPr>
            <p:nvPr/>
          </p:nvSpPr>
          <p:spPr bwMode="auto">
            <a:xfrm>
              <a:off x="3787" y="1979"/>
              <a:ext cx="590" cy="408"/>
            </a:xfrm>
            <a:prstGeom prst="rect">
              <a:avLst/>
            </a:prstGeom>
            <a:solidFill>
              <a:srgbClr val="14BE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8456" name="Line 24"/>
          <p:cNvSpPr>
            <a:spLocks noChangeShapeType="1"/>
          </p:cNvSpPr>
          <p:nvPr/>
        </p:nvSpPr>
        <p:spPr bwMode="auto">
          <a:xfrm>
            <a:off x="2784475" y="3213101"/>
            <a:ext cx="0" cy="936625"/>
          </a:xfrm>
          <a:prstGeom prst="line">
            <a:avLst/>
          </a:prstGeom>
          <a:noFill/>
          <a:ln w="444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8457" name="Line 25"/>
          <p:cNvSpPr>
            <a:spLocks noChangeShapeType="1"/>
          </p:cNvSpPr>
          <p:nvPr/>
        </p:nvSpPr>
        <p:spPr bwMode="auto">
          <a:xfrm>
            <a:off x="4152900" y="3502025"/>
            <a:ext cx="0" cy="647700"/>
          </a:xfrm>
          <a:prstGeom prst="line">
            <a:avLst/>
          </a:prstGeom>
          <a:noFill/>
          <a:ln w="444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8458" name="AutoShape 26"/>
          <p:cNvSpPr>
            <a:spLocks noChangeArrowheads="1"/>
          </p:cNvSpPr>
          <p:nvPr/>
        </p:nvSpPr>
        <p:spPr bwMode="auto">
          <a:xfrm>
            <a:off x="1537856" y="5446713"/>
            <a:ext cx="2016125" cy="1223963"/>
          </a:xfrm>
          <a:prstGeom prst="wedgeRoundRectCallout">
            <a:avLst>
              <a:gd name="adj1" fmla="val 11889"/>
              <a:gd name="adj2" fmla="val -154282"/>
              <a:gd name="adj3" fmla="val 16667"/>
            </a:avLst>
          </a:prstGeom>
          <a:solidFill>
            <a:srgbClr val="FFA3A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000000"/>
                </a:solidFill>
                <a:effectLst/>
                <a:uLnTx/>
                <a:uFillTx/>
                <a:latin typeface="Arial"/>
                <a:ea typeface="+mn-ea"/>
                <a:cs typeface="+mn-cs"/>
              </a:rPr>
              <a:t>SHOULD make this much</a:t>
            </a:r>
            <a:endParaRPr kumimoji="0" lang="en-US" altLang="en-US" sz="2400" b="1" i="0" u="none" strike="noStrike" kern="1200" cap="none" spc="0" normalizeH="0" baseline="0" noProof="0" dirty="0">
              <a:ln>
                <a:noFill/>
              </a:ln>
              <a:solidFill>
                <a:srgbClr val="000000"/>
              </a:solidFill>
              <a:effectLst/>
              <a:uLnTx/>
              <a:uFillTx/>
              <a:latin typeface="Arial"/>
              <a:ea typeface="+mn-ea"/>
              <a:cs typeface="+mn-cs"/>
            </a:endParaRPr>
          </a:p>
        </p:txBody>
      </p:sp>
      <p:sp>
        <p:nvSpPr>
          <p:cNvPr id="18459" name="AutoShape 27"/>
          <p:cNvSpPr>
            <a:spLocks noChangeArrowheads="1"/>
          </p:cNvSpPr>
          <p:nvPr/>
        </p:nvSpPr>
        <p:spPr bwMode="auto">
          <a:xfrm>
            <a:off x="3648076" y="5373689"/>
            <a:ext cx="2087563" cy="1296987"/>
          </a:xfrm>
          <a:prstGeom prst="wedgeRoundRectCallout">
            <a:avLst>
              <a:gd name="adj1" fmla="val -26199"/>
              <a:gd name="adj2" fmla="val -141065"/>
              <a:gd name="adj3" fmla="val 16667"/>
            </a:avLst>
          </a:prstGeom>
          <a:solidFill>
            <a:srgbClr val="C5C5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Arial"/>
                <a:ea typeface="+mn-ea"/>
                <a:cs typeface="+mn-cs"/>
              </a:rPr>
              <a:t>ACTUALLY make this much</a:t>
            </a:r>
            <a:endParaRPr kumimoji="0" lang="en-US" altLang="en-US" sz="2400" b="1" i="0" u="none" strike="noStrike" kern="1200" cap="none" spc="0" normalizeH="0" baseline="0" noProof="0">
              <a:ln>
                <a:noFill/>
              </a:ln>
              <a:solidFill>
                <a:srgbClr val="000000"/>
              </a:solidFill>
              <a:effectLst/>
              <a:uLnTx/>
              <a:uFillTx/>
              <a:latin typeface="Arial"/>
              <a:ea typeface="+mn-ea"/>
              <a:cs typeface="+mn-cs"/>
            </a:endParaRPr>
          </a:p>
        </p:txBody>
      </p:sp>
      <p:sp>
        <p:nvSpPr>
          <p:cNvPr id="18461" name="AutoShape 29"/>
          <p:cNvSpPr>
            <a:spLocks noChangeArrowheads="1"/>
          </p:cNvSpPr>
          <p:nvPr/>
        </p:nvSpPr>
        <p:spPr bwMode="auto">
          <a:xfrm>
            <a:off x="4440239" y="2708275"/>
            <a:ext cx="1800225" cy="1295400"/>
          </a:xfrm>
          <a:prstGeom prst="wedgeEllipseCallout">
            <a:avLst>
              <a:gd name="adj1" fmla="val -90301"/>
              <a:gd name="adj2" fmla="val 2573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000" b="1" i="0" u="none" strike="noStrike" kern="1200" cap="none" spc="0" normalizeH="0" baseline="0" noProof="0">
                <a:ln>
                  <a:noFill/>
                </a:ln>
                <a:solidFill>
                  <a:srgbClr val="000000"/>
                </a:solidFill>
                <a:effectLst/>
                <a:uLnTx/>
                <a:uFillTx/>
                <a:latin typeface="Arial"/>
                <a:ea typeface="+mn-ea"/>
                <a:cs typeface="+mn-cs"/>
              </a:rPr>
              <a:t>% YIELD ABOUT 75%</a:t>
            </a:r>
            <a:endParaRPr kumimoji="0" lang="en-US" altLang="en-US" sz="2000" b="1" i="0" u="none" strike="noStrike" kern="1200" cap="none" spc="0" normalizeH="0" baseline="0" noProof="0">
              <a:ln>
                <a:noFill/>
              </a:ln>
              <a:solidFill>
                <a:srgbClr val="000000"/>
              </a:solidFill>
              <a:effectLst/>
              <a:uLnTx/>
              <a:uFillTx/>
              <a:latin typeface="Arial"/>
              <a:ea typeface="+mn-ea"/>
              <a:cs typeface="+mn-cs"/>
            </a:endParaRPr>
          </a:p>
        </p:txBody>
      </p:sp>
      <p:sp>
        <p:nvSpPr>
          <p:cNvPr id="18462" name="Text Box 30"/>
          <p:cNvSpPr txBox="1">
            <a:spLocks noChangeArrowheads="1"/>
          </p:cNvSpPr>
          <p:nvPr/>
        </p:nvSpPr>
        <p:spPr bwMode="auto">
          <a:xfrm>
            <a:off x="4943475" y="0"/>
            <a:ext cx="23764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3200" b="1" i="0" u="none" strike="noStrike" kern="1200" cap="none" spc="0" normalizeH="0" baseline="0" noProof="0">
                <a:ln>
                  <a:noFill/>
                </a:ln>
                <a:solidFill>
                  <a:srgbClr val="000000"/>
                </a:solidFill>
                <a:effectLst/>
                <a:uLnTx/>
                <a:uFillTx/>
                <a:latin typeface="Arial"/>
                <a:ea typeface="+mn-ea"/>
                <a:cs typeface="+mn-cs"/>
              </a:rPr>
              <a:t>SUMMARY</a:t>
            </a:r>
          </a:p>
        </p:txBody>
      </p:sp>
    </p:spTree>
    <p:extLst>
      <p:ext uri="{BB962C8B-B14F-4D97-AF65-F5344CB8AC3E}">
        <p14:creationId xmlns:p14="http://schemas.microsoft.com/office/powerpoint/2010/main" val="3910917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0"/>
          <p:cNvSpPr txBox="1">
            <a:spLocks noChangeArrowheads="1"/>
          </p:cNvSpPr>
          <p:nvPr/>
        </p:nvSpPr>
        <p:spPr bwMode="auto">
          <a:xfrm>
            <a:off x="1544639" y="0"/>
            <a:ext cx="79216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Comic Sans MS" panose="030F0702030302020204" pitchFamily="66" charset="0"/>
                <a:cs typeface="Arial" panose="020B0604020202020204" pitchFamily="34" charset="0"/>
              </a:defRPr>
            </a:lvl1pPr>
            <a:lvl2pPr marL="742950" indent="-285750">
              <a:defRPr sz="1400">
                <a:solidFill>
                  <a:schemeClr val="tx1"/>
                </a:solidFill>
                <a:latin typeface="Comic Sans MS" panose="030F0702030302020204" pitchFamily="66" charset="0"/>
                <a:cs typeface="Arial" panose="020B0604020202020204" pitchFamily="34" charset="0"/>
              </a:defRPr>
            </a:lvl2pPr>
            <a:lvl3pPr marL="1143000" indent="-228600">
              <a:defRPr sz="1400">
                <a:solidFill>
                  <a:schemeClr val="tx1"/>
                </a:solidFill>
                <a:latin typeface="Comic Sans MS" panose="030F0702030302020204" pitchFamily="66" charset="0"/>
                <a:cs typeface="Arial" panose="020B0604020202020204" pitchFamily="34" charset="0"/>
              </a:defRPr>
            </a:lvl3pPr>
            <a:lvl4pPr marL="1600200" indent="-228600">
              <a:defRPr sz="1400">
                <a:solidFill>
                  <a:schemeClr val="tx1"/>
                </a:solidFill>
                <a:latin typeface="Comic Sans MS" panose="030F0702030302020204" pitchFamily="66" charset="0"/>
                <a:cs typeface="Arial" panose="020B0604020202020204" pitchFamily="34" charset="0"/>
              </a:defRPr>
            </a:lvl4pPr>
            <a:lvl5pPr marL="2057400" indent="-228600">
              <a:defRPr sz="1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3600" b="1">
                <a:solidFill>
                  <a:srgbClr val="0066FF"/>
                </a:solidFill>
              </a:rPr>
              <a:t>Limiting Reactants:</a:t>
            </a:r>
          </a:p>
        </p:txBody>
      </p:sp>
      <p:sp>
        <p:nvSpPr>
          <p:cNvPr id="2" name="TextBox 1"/>
          <p:cNvSpPr txBox="1">
            <a:spLocks noChangeArrowheads="1"/>
          </p:cNvSpPr>
          <p:nvPr/>
        </p:nvSpPr>
        <p:spPr bwMode="auto">
          <a:xfrm>
            <a:off x="1566864" y="706439"/>
            <a:ext cx="8713787"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omic Sans MS" panose="030F0702030302020204" pitchFamily="66" charset="0"/>
                <a:cs typeface="Arial" panose="020B0604020202020204" pitchFamily="34" charset="0"/>
              </a:defRPr>
            </a:lvl1pPr>
            <a:lvl2pPr marL="742950" indent="-285750">
              <a:defRPr sz="1400">
                <a:solidFill>
                  <a:schemeClr val="tx1"/>
                </a:solidFill>
                <a:latin typeface="Comic Sans MS" panose="030F0702030302020204" pitchFamily="66" charset="0"/>
                <a:cs typeface="Arial" panose="020B0604020202020204" pitchFamily="34" charset="0"/>
              </a:defRPr>
            </a:lvl2pPr>
            <a:lvl3pPr marL="1143000" indent="-228600">
              <a:defRPr sz="1400">
                <a:solidFill>
                  <a:schemeClr val="tx1"/>
                </a:solidFill>
                <a:latin typeface="Comic Sans MS" panose="030F0702030302020204" pitchFamily="66" charset="0"/>
                <a:cs typeface="Arial" panose="020B0604020202020204" pitchFamily="34" charset="0"/>
              </a:defRPr>
            </a:lvl3pPr>
            <a:lvl4pPr marL="1600200" indent="-228600">
              <a:defRPr sz="1400">
                <a:solidFill>
                  <a:schemeClr val="tx1"/>
                </a:solidFill>
                <a:latin typeface="Comic Sans MS" panose="030F0702030302020204" pitchFamily="66" charset="0"/>
                <a:cs typeface="Arial" panose="020B0604020202020204" pitchFamily="34" charset="0"/>
              </a:defRPr>
            </a:lvl4pPr>
            <a:lvl5pPr marL="2057400" indent="-228600">
              <a:defRPr sz="1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Comic Sans MS" panose="030F0702030302020204" pitchFamily="66" charset="0"/>
                <a:cs typeface="Arial" panose="020B0604020202020204" pitchFamily="34" charset="0"/>
              </a:defRPr>
            </a:lvl9pPr>
          </a:lstStyle>
          <a:p>
            <a:r>
              <a:rPr lang="en-GB" altLang="en-US" sz="1800"/>
              <a:t>More often than not, when you </a:t>
            </a:r>
            <a:r>
              <a:rPr lang="en-GB" altLang="en-US" sz="1800">
                <a:solidFill>
                  <a:srgbClr val="FF0000"/>
                </a:solidFill>
              </a:rPr>
              <a:t>carry out a reaction in experiments, you do not use the exact amounts of reactants as predicted in the balanced equation. One of the reactants will be in excess.</a:t>
            </a:r>
          </a:p>
          <a:p>
            <a:endParaRPr lang="en-GB" altLang="en-US" sz="1800"/>
          </a:p>
          <a:p>
            <a:r>
              <a:rPr lang="en-GB" altLang="en-US" sz="1800"/>
              <a:t>For example, if you add dilute hydrochloric acid to magnesium ribbon, hydrogen gas is given off and you see bubbles rising from the magnesium. If the reaction stops (no more bubbles of gas appear) but there is still magnesium ribbon – the magnesium is in excess.</a:t>
            </a:r>
          </a:p>
          <a:p>
            <a:endParaRPr lang="en-GB" altLang="en-US" sz="1800"/>
          </a:p>
          <a:p>
            <a:r>
              <a:rPr lang="en-GB" altLang="en-US" sz="1800"/>
              <a:t>The reason the reaction stops is that                                                                                         all of the acid has been used up. In this                                                                              case the acid is called the                                                                                           </a:t>
            </a:r>
            <a:r>
              <a:rPr lang="en-GB" altLang="en-US" sz="1800" b="1">
                <a:solidFill>
                  <a:srgbClr val="FF0000"/>
                </a:solidFill>
              </a:rPr>
              <a:t>limiting reactant.</a:t>
            </a:r>
          </a:p>
          <a:p>
            <a:endParaRPr lang="en-GB" altLang="en-US" sz="1800" b="1"/>
          </a:p>
          <a:p>
            <a:r>
              <a:rPr lang="en-GB" altLang="en-US" sz="1800">
                <a:solidFill>
                  <a:srgbClr val="FF0000"/>
                </a:solidFill>
              </a:rPr>
              <a:t>The reactant that gets used                                                                                           up first in a reaction is called the                                                                                limiting reactant </a:t>
            </a:r>
            <a:r>
              <a:rPr lang="en-GB" altLang="en-US" sz="1800"/>
              <a:t>(or limiting reagent).</a:t>
            </a:r>
          </a:p>
          <a:p>
            <a:endParaRPr lang="en-GB" altLang="en-US" sz="1800"/>
          </a:p>
          <a:p>
            <a:r>
              <a:rPr lang="en-GB" altLang="en-US" sz="1800"/>
              <a:t>You can work out which is the limiting                                                                                                reactant from the balanced equation,                                                                                           if you know the number of moles of reactants you start with…</a:t>
            </a:r>
          </a:p>
        </p:txBody>
      </p:sp>
      <p:pic>
        <p:nvPicPr>
          <p:cNvPr id="17412" name="Picture 4" descr="http://image.slidesharecdn.com/2011topic01-lecture3-limitingreactantandpercentyield-111114210445-phpapp02/95/2011-topic-01-lecture-3-limiting-reactant-and-percent-yield-8-728.jpg?cb=132148439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52739"/>
            <a:ext cx="4413250"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060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 calcmode="lin" valueType="num">
                                      <p:cBhvr additive="base">
                                        <p:cTn id="1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 calcmode="lin" valueType="num">
                                      <p:cBhvr additive="base">
                                        <p:cTn id="2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412"/>
                                        </p:tgtEl>
                                        <p:attrNameLst>
                                          <p:attrName>style.visibility</p:attrName>
                                        </p:attrNameLst>
                                      </p:cBhvr>
                                      <p:to>
                                        <p:strVal val="visible"/>
                                      </p:to>
                                    </p:set>
                                    <p:anim calcmode="lin" valueType="num">
                                      <p:cBhvr additive="base">
                                        <p:cTn id="25" dur="500" fill="hold"/>
                                        <p:tgtEl>
                                          <p:spTgt spid="17412"/>
                                        </p:tgtEl>
                                        <p:attrNameLst>
                                          <p:attrName>ppt_x</p:attrName>
                                        </p:attrNameLst>
                                      </p:cBhvr>
                                      <p:tavLst>
                                        <p:tav tm="0">
                                          <p:val>
                                            <p:strVal val="#ppt_x"/>
                                          </p:val>
                                        </p:tav>
                                        <p:tav tm="100000">
                                          <p:val>
                                            <p:strVal val="#ppt_x"/>
                                          </p:val>
                                        </p:tav>
                                      </p:tavLst>
                                    </p:anim>
                                    <p:anim calcmode="lin" valueType="num">
                                      <p:cBhvr additive="base">
                                        <p:cTn id="26"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1854</Words>
  <Application>Microsoft Office PowerPoint</Application>
  <PresentationFormat>Widescreen</PresentationFormat>
  <Paragraphs>324</Paragraphs>
  <Slides>33</Slides>
  <Notes>2</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33</vt:i4>
      </vt:variant>
    </vt:vector>
  </HeadingPairs>
  <TitlesOfParts>
    <vt:vector size="46" baseType="lpstr">
      <vt:lpstr>Arial</vt:lpstr>
      <vt:lpstr>Calibri</vt:lpstr>
      <vt:lpstr>Calibri Light</vt:lpstr>
      <vt:lpstr>Comic Sans MS</vt:lpstr>
      <vt:lpstr>Maiandra GD</vt:lpstr>
      <vt:lpstr>Wingdings</vt:lpstr>
      <vt:lpstr>Office Theme</vt:lpstr>
      <vt:lpstr>1_Office Theme</vt:lpstr>
      <vt:lpstr>Default Design</vt:lpstr>
      <vt:lpstr>2_Office Theme</vt:lpstr>
      <vt:lpstr>3_Office Theme</vt:lpstr>
      <vt:lpstr>4_Office Theme</vt:lpstr>
      <vt:lpstr>2_Celestial</vt:lpstr>
      <vt:lpstr>Revision</vt:lpstr>
      <vt:lpstr>Percentage Yield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Molar Volume</vt:lpstr>
      <vt:lpstr>Gas Volumes When Solids and Solutions are Involved</vt:lpstr>
      <vt:lpstr>Equilibria – Worksheet 3</vt:lpstr>
      <vt:lpstr>Enthalpy of Combustion </vt:lpstr>
      <vt:lpstr>Enthalpy of  Combustion Reactions</vt:lpstr>
      <vt:lpstr>Estimating Enthalpy Changes </vt:lpstr>
      <vt:lpstr>PowerPoint Presentation</vt:lpstr>
      <vt:lpstr>PowerPoint Presentation</vt:lpstr>
      <vt:lpstr>PowerPoint Presentation</vt:lpstr>
      <vt:lpstr>PowerPoint Presentation</vt:lpstr>
      <vt:lpstr>PowerPoint Presentation</vt:lpstr>
      <vt:lpstr>Hess’s Law</vt:lpstr>
      <vt:lpstr>Formation of Methane </vt:lpstr>
      <vt:lpstr>PowerPoint Presentation</vt:lpstr>
      <vt:lpstr>PowerPoint Presentation</vt:lpstr>
      <vt:lpstr>PowerPoint Presentation</vt:lpstr>
      <vt:lpstr>Completing Half Equations</vt:lpstr>
      <vt:lpstr>Redox Equations</vt:lpstr>
      <vt:lpstr>Use of Oxidising Agents</vt:lpstr>
      <vt:lpstr>Concentration from Titrations</vt:lpstr>
      <vt:lpstr>Rf Values</vt:lpstr>
      <vt:lpstr>Example: Identifying Amino Acids</vt:lpstr>
      <vt:lpstr>Useful Equations </vt:lpstr>
    </vt:vector>
  </TitlesOfParts>
  <Company>Glasgow Kelvin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dc:title>
  <dc:creator>Lauren Byrne</dc:creator>
  <cp:lastModifiedBy>Lauren Byrne</cp:lastModifiedBy>
  <cp:revision>14</cp:revision>
  <dcterms:created xsi:type="dcterms:W3CDTF">2018-05-29T15:40:10Z</dcterms:created>
  <dcterms:modified xsi:type="dcterms:W3CDTF">2018-06-13T12:15:16Z</dcterms:modified>
</cp:coreProperties>
</file>