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65" r:id="rId4"/>
    <p:sldId id="276" r:id="rId5"/>
    <p:sldId id="257" r:id="rId6"/>
    <p:sldId id="258" r:id="rId7"/>
    <p:sldId id="275" r:id="rId8"/>
    <p:sldId id="266" r:id="rId9"/>
    <p:sldId id="278" r:id="rId10"/>
    <p:sldId id="277" r:id="rId11"/>
    <p:sldId id="27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239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BD1219-92E4-412E-BD07-1AAB23E9CF79}" v="6" dt="2023-03-16T10:15:45.8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692" y="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3068E1-56A6-4AE8-8F87-E2E998E2FFD7}" type="datetimeFigureOut">
              <a:rPr lang="en-GB" smtClean="0"/>
              <a:pPr/>
              <a:t>27/08/2024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CEE83D4-D623-4036-B413-B6DB94074518}" type="slidenum">
              <a:rPr lang="en-GB" smtClean="0"/>
              <a:pPr/>
              <a:t>‹#›</a:t>
            </a:fld>
            <a:endParaRPr lang="en-GB"/>
          </a:p>
        </p:txBody>
      </p:sp>
    </p:spTree>
    <p:extLst>
      <p:ext uri="{BB962C8B-B14F-4D97-AF65-F5344CB8AC3E}">
        <p14:creationId xmlns:p14="http://schemas.microsoft.com/office/powerpoint/2010/main" val="1582261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3068E1-56A6-4AE8-8F87-E2E998E2FFD7}" type="datetimeFigureOut">
              <a:rPr lang="en-GB" smtClean="0"/>
              <a:pPr/>
              <a:t>27/08/2024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CEE83D4-D623-4036-B413-B6DB94074518}" type="slidenum">
              <a:rPr lang="en-GB" smtClean="0"/>
              <a:pPr/>
              <a:t>‹#›</a:t>
            </a:fld>
            <a:endParaRPr lang="en-GB"/>
          </a:p>
        </p:txBody>
      </p:sp>
    </p:spTree>
    <p:extLst>
      <p:ext uri="{BB962C8B-B14F-4D97-AF65-F5344CB8AC3E}">
        <p14:creationId xmlns:p14="http://schemas.microsoft.com/office/powerpoint/2010/main" val="785768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3068E1-56A6-4AE8-8F87-E2E998E2FFD7}" type="datetimeFigureOut">
              <a:rPr lang="en-GB" smtClean="0"/>
              <a:pPr/>
              <a:t>27/08/2024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CEE83D4-D623-4036-B413-B6DB94074518}" type="slidenum">
              <a:rPr lang="en-GB" smtClean="0"/>
              <a:pPr/>
              <a:t>‹#›</a:t>
            </a:fld>
            <a:endParaRPr lang="en-GB"/>
          </a:p>
        </p:txBody>
      </p:sp>
    </p:spTree>
    <p:extLst>
      <p:ext uri="{BB962C8B-B14F-4D97-AF65-F5344CB8AC3E}">
        <p14:creationId xmlns:p14="http://schemas.microsoft.com/office/powerpoint/2010/main" val="2535471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40B549-2CA1-4724-AD32-3E725D76DDFA}" type="datetimeFigureOut">
              <a:rPr lang="en-GB" smtClean="0"/>
              <a:t>27/08/2024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EAC4A0-1D89-42B0-8408-1B69B8FC3FF5}" type="slidenum">
              <a:rPr lang="en-GB" smtClean="0"/>
              <a:t>‹#›</a:t>
            </a:fld>
            <a:endParaRPr lang="en-GB"/>
          </a:p>
        </p:txBody>
      </p:sp>
    </p:spTree>
    <p:extLst>
      <p:ext uri="{BB962C8B-B14F-4D97-AF65-F5344CB8AC3E}">
        <p14:creationId xmlns:p14="http://schemas.microsoft.com/office/powerpoint/2010/main" val="118332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40B549-2CA1-4724-AD32-3E725D76DDFA}" type="datetimeFigureOut">
              <a:rPr lang="en-GB" smtClean="0"/>
              <a:t>27/08/2024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EAC4A0-1D89-42B0-8408-1B69B8FC3FF5}" type="slidenum">
              <a:rPr lang="en-GB" smtClean="0"/>
              <a:t>‹#›</a:t>
            </a:fld>
            <a:endParaRPr lang="en-GB"/>
          </a:p>
        </p:txBody>
      </p:sp>
    </p:spTree>
    <p:extLst>
      <p:ext uri="{BB962C8B-B14F-4D97-AF65-F5344CB8AC3E}">
        <p14:creationId xmlns:p14="http://schemas.microsoft.com/office/powerpoint/2010/main" val="3687660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40B549-2CA1-4724-AD32-3E725D76DDFA}" type="datetimeFigureOut">
              <a:rPr lang="en-GB" smtClean="0"/>
              <a:t>27/08/2024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EAC4A0-1D89-42B0-8408-1B69B8FC3FF5}" type="slidenum">
              <a:rPr lang="en-GB" smtClean="0"/>
              <a:t>‹#›</a:t>
            </a:fld>
            <a:endParaRPr lang="en-GB"/>
          </a:p>
        </p:txBody>
      </p:sp>
    </p:spTree>
    <p:extLst>
      <p:ext uri="{BB962C8B-B14F-4D97-AF65-F5344CB8AC3E}">
        <p14:creationId xmlns:p14="http://schemas.microsoft.com/office/powerpoint/2010/main" val="431814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40B549-2CA1-4724-AD32-3E725D76DDFA}" type="datetimeFigureOut">
              <a:rPr lang="en-GB" smtClean="0"/>
              <a:t>27/08/2024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EAC4A0-1D89-42B0-8408-1B69B8FC3FF5}" type="slidenum">
              <a:rPr lang="en-GB" smtClean="0"/>
              <a:t>‹#›</a:t>
            </a:fld>
            <a:endParaRPr lang="en-GB"/>
          </a:p>
        </p:txBody>
      </p:sp>
    </p:spTree>
    <p:extLst>
      <p:ext uri="{BB962C8B-B14F-4D97-AF65-F5344CB8AC3E}">
        <p14:creationId xmlns:p14="http://schemas.microsoft.com/office/powerpoint/2010/main" val="39992333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40B549-2CA1-4724-AD32-3E725D76DDFA}" type="datetimeFigureOut">
              <a:rPr lang="en-GB" smtClean="0"/>
              <a:t>27/08/2024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9EAC4A0-1D89-42B0-8408-1B69B8FC3FF5}" type="slidenum">
              <a:rPr lang="en-GB" smtClean="0"/>
              <a:t>‹#›</a:t>
            </a:fld>
            <a:endParaRPr lang="en-GB"/>
          </a:p>
        </p:txBody>
      </p:sp>
    </p:spTree>
    <p:extLst>
      <p:ext uri="{BB962C8B-B14F-4D97-AF65-F5344CB8AC3E}">
        <p14:creationId xmlns:p14="http://schemas.microsoft.com/office/powerpoint/2010/main" val="2084001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40B549-2CA1-4724-AD32-3E725D76DDFA}" type="datetimeFigureOut">
              <a:rPr lang="en-GB" smtClean="0"/>
              <a:t>27/08/2024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9EAC4A0-1D89-42B0-8408-1B69B8FC3FF5}" type="slidenum">
              <a:rPr lang="en-GB" smtClean="0"/>
              <a:t>‹#›</a:t>
            </a:fld>
            <a:endParaRPr lang="en-GB"/>
          </a:p>
        </p:txBody>
      </p:sp>
    </p:spTree>
    <p:extLst>
      <p:ext uri="{BB962C8B-B14F-4D97-AF65-F5344CB8AC3E}">
        <p14:creationId xmlns:p14="http://schemas.microsoft.com/office/powerpoint/2010/main" val="31577982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40B549-2CA1-4724-AD32-3E725D76DDFA}" type="datetimeFigureOut">
              <a:rPr lang="en-GB" smtClean="0"/>
              <a:t>27/08/2024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9EAC4A0-1D89-42B0-8408-1B69B8FC3FF5}" type="slidenum">
              <a:rPr lang="en-GB" smtClean="0"/>
              <a:t>‹#›</a:t>
            </a:fld>
            <a:endParaRPr lang="en-GB"/>
          </a:p>
        </p:txBody>
      </p:sp>
    </p:spTree>
    <p:extLst>
      <p:ext uri="{BB962C8B-B14F-4D97-AF65-F5344CB8AC3E}">
        <p14:creationId xmlns:p14="http://schemas.microsoft.com/office/powerpoint/2010/main" val="4229471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40B549-2CA1-4724-AD32-3E725D76DDFA}" type="datetimeFigureOut">
              <a:rPr lang="en-GB" smtClean="0"/>
              <a:t>27/08/2024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EAC4A0-1D89-42B0-8408-1B69B8FC3FF5}" type="slidenum">
              <a:rPr lang="en-GB" smtClean="0"/>
              <a:t>‹#›</a:t>
            </a:fld>
            <a:endParaRPr lang="en-GB"/>
          </a:p>
        </p:txBody>
      </p:sp>
    </p:spTree>
    <p:extLst>
      <p:ext uri="{BB962C8B-B14F-4D97-AF65-F5344CB8AC3E}">
        <p14:creationId xmlns:p14="http://schemas.microsoft.com/office/powerpoint/2010/main" val="4248416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3068E1-56A6-4AE8-8F87-E2E998E2FFD7}" type="datetimeFigureOut">
              <a:rPr lang="en-GB" smtClean="0"/>
              <a:pPr/>
              <a:t>27/08/2024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CEE83D4-D623-4036-B413-B6DB94074518}" type="slidenum">
              <a:rPr lang="en-GB" smtClean="0"/>
              <a:pPr/>
              <a:t>‹#›</a:t>
            </a:fld>
            <a:endParaRPr lang="en-GB"/>
          </a:p>
        </p:txBody>
      </p:sp>
    </p:spTree>
    <p:extLst>
      <p:ext uri="{BB962C8B-B14F-4D97-AF65-F5344CB8AC3E}">
        <p14:creationId xmlns:p14="http://schemas.microsoft.com/office/powerpoint/2010/main" val="3200565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40B549-2CA1-4724-AD32-3E725D76DDFA}" type="datetimeFigureOut">
              <a:rPr lang="en-GB" smtClean="0"/>
              <a:t>27/08/2024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EAC4A0-1D89-42B0-8408-1B69B8FC3FF5}" type="slidenum">
              <a:rPr lang="en-GB" smtClean="0"/>
              <a:t>‹#›</a:t>
            </a:fld>
            <a:endParaRPr lang="en-GB"/>
          </a:p>
        </p:txBody>
      </p:sp>
    </p:spTree>
    <p:extLst>
      <p:ext uri="{BB962C8B-B14F-4D97-AF65-F5344CB8AC3E}">
        <p14:creationId xmlns:p14="http://schemas.microsoft.com/office/powerpoint/2010/main" val="118879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40B549-2CA1-4724-AD32-3E725D76DDFA}" type="datetimeFigureOut">
              <a:rPr lang="en-GB" smtClean="0"/>
              <a:t>27/08/2024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EAC4A0-1D89-42B0-8408-1B69B8FC3FF5}" type="slidenum">
              <a:rPr lang="en-GB" smtClean="0"/>
              <a:t>‹#›</a:t>
            </a:fld>
            <a:endParaRPr lang="en-GB"/>
          </a:p>
        </p:txBody>
      </p:sp>
    </p:spTree>
    <p:extLst>
      <p:ext uri="{BB962C8B-B14F-4D97-AF65-F5344CB8AC3E}">
        <p14:creationId xmlns:p14="http://schemas.microsoft.com/office/powerpoint/2010/main" val="3429412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40B549-2CA1-4724-AD32-3E725D76DDFA}" type="datetimeFigureOut">
              <a:rPr lang="en-GB" smtClean="0"/>
              <a:t>27/08/2024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EAC4A0-1D89-42B0-8408-1B69B8FC3FF5}" type="slidenum">
              <a:rPr lang="en-GB" smtClean="0"/>
              <a:t>‹#›</a:t>
            </a:fld>
            <a:endParaRPr lang="en-GB"/>
          </a:p>
        </p:txBody>
      </p:sp>
    </p:spTree>
    <p:extLst>
      <p:ext uri="{BB962C8B-B14F-4D97-AF65-F5344CB8AC3E}">
        <p14:creationId xmlns:p14="http://schemas.microsoft.com/office/powerpoint/2010/main" val="2387316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3068E1-56A6-4AE8-8F87-E2E998E2FFD7}" type="datetimeFigureOut">
              <a:rPr lang="en-GB" smtClean="0"/>
              <a:pPr/>
              <a:t>27/08/2024</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CEE83D4-D623-4036-B413-B6DB94074518}" type="slidenum">
              <a:rPr lang="en-GB" smtClean="0"/>
              <a:pPr/>
              <a:t>‹#›</a:t>
            </a:fld>
            <a:endParaRPr lang="en-GB"/>
          </a:p>
        </p:txBody>
      </p:sp>
    </p:spTree>
    <p:extLst>
      <p:ext uri="{BB962C8B-B14F-4D97-AF65-F5344CB8AC3E}">
        <p14:creationId xmlns:p14="http://schemas.microsoft.com/office/powerpoint/2010/main" val="4189303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33068E1-56A6-4AE8-8F87-E2E998E2FFD7}" type="datetimeFigureOut">
              <a:rPr lang="en-GB" smtClean="0"/>
              <a:pPr/>
              <a:t>27/08/2024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CEE83D4-D623-4036-B413-B6DB94074518}" type="slidenum">
              <a:rPr lang="en-GB" smtClean="0"/>
              <a:pPr/>
              <a:t>‹#›</a:t>
            </a:fld>
            <a:endParaRPr lang="en-GB"/>
          </a:p>
        </p:txBody>
      </p:sp>
    </p:spTree>
    <p:extLst>
      <p:ext uri="{BB962C8B-B14F-4D97-AF65-F5344CB8AC3E}">
        <p14:creationId xmlns:p14="http://schemas.microsoft.com/office/powerpoint/2010/main" val="4290148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B33068E1-56A6-4AE8-8F87-E2E998E2FFD7}" type="datetimeFigureOut">
              <a:rPr lang="en-GB" smtClean="0"/>
              <a:pPr/>
              <a:t>27/08/2024</a:t>
            </a:fld>
            <a:endParaRPr lang="en-GB"/>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CEE83D4-D623-4036-B413-B6DB94074518}" type="slidenum">
              <a:rPr lang="en-GB" smtClean="0"/>
              <a:pPr/>
              <a:t>‹#›</a:t>
            </a:fld>
            <a:endParaRPr lang="en-GB"/>
          </a:p>
        </p:txBody>
      </p:sp>
    </p:spTree>
    <p:extLst>
      <p:ext uri="{BB962C8B-B14F-4D97-AF65-F5344CB8AC3E}">
        <p14:creationId xmlns:p14="http://schemas.microsoft.com/office/powerpoint/2010/main" val="7133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33068E1-56A6-4AE8-8F87-E2E998E2FFD7}" type="datetimeFigureOut">
              <a:rPr lang="en-GB" smtClean="0"/>
              <a:pPr/>
              <a:t>27/08/2024</a:t>
            </a:fld>
            <a:endParaRPr lang="en-GB"/>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CEE83D4-D623-4036-B413-B6DB94074518}" type="slidenum">
              <a:rPr lang="en-GB" smtClean="0"/>
              <a:pPr/>
              <a:t>‹#›</a:t>
            </a:fld>
            <a:endParaRPr lang="en-GB"/>
          </a:p>
        </p:txBody>
      </p:sp>
    </p:spTree>
    <p:extLst>
      <p:ext uri="{BB962C8B-B14F-4D97-AF65-F5344CB8AC3E}">
        <p14:creationId xmlns:p14="http://schemas.microsoft.com/office/powerpoint/2010/main" val="164112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B33068E1-56A6-4AE8-8F87-E2E998E2FFD7}" type="datetimeFigureOut">
              <a:rPr lang="en-GB" smtClean="0"/>
              <a:pPr/>
              <a:t>27/08/2024</a:t>
            </a:fld>
            <a:endParaRPr lang="en-GB"/>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CEE83D4-D623-4036-B413-B6DB94074518}" type="slidenum">
              <a:rPr lang="en-GB" smtClean="0"/>
              <a:pPr/>
              <a:t>‹#›</a:t>
            </a:fld>
            <a:endParaRPr lang="en-GB"/>
          </a:p>
        </p:txBody>
      </p:sp>
    </p:spTree>
    <p:extLst>
      <p:ext uri="{BB962C8B-B14F-4D97-AF65-F5344CB8AC3E}">
        <p14:creationId xmlns:p14="http://schemas.microsoft.com/office/powerpoint/2010/main" val="2000634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33068E1-56A6-4AE8-8F87-E2E998E2FFD7}" type="datetimeFigureOut">
              <a:rPr lang="en-GB" smtClean="0"/>
              <a:pPr/>
              <a:t>27/08/2024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CEE83D4-D623-4036-B413-B6DB94074518}" type="slidenum">
              <a:rPr lang="en-GB" smtClean="0"/>
              <a:pPr/>
              <a:t>‹#›</a:t>
            </a:fld>
            <a:endParaRPr lang="en-GB"/>
          </a:p>
        </p:txBody>
      </p:sp>
    </p:spTree>
    <p:extLst>
      <p:ext uri="{BB962C8B-B14F-4D97-AF65-F5344CB8AC3E}">
        <p14:creationId xmlns:p14="http://schemas.microsoft.com/office/powerpoint/2010/main" val="3079147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33068E1-56A6-4AE8-8F87-E2E998E2FFD7}" type="datetimeFigureOut">
              <a:rPr lang="en-GB" smtClean="0"/>
              <a:pPr/>
              <a:t>27/08/2024</a:t>
            </a:fld>
            <a:endParaRPr lang="en-GB"/>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CEE83D4-D623-4036-B413-B6DB94074518}" type="slidenum">
              <a:rPr lang="en-GB" smtClean="0"/>
              <a:pPr/>
              <a:t>‹#›</a:t>
            </a:fld>
            <a:endParaRPr lang="en-GB"/>
          </a:p>
        </p:txBody>
      </p:sp>
    </p:spTree>
    <p:extLst>
      <p:ext uri="{BB962C8B-B14F-4D97-AF65-F5344CB8AC3E}">
        <p14:creationId xmlns:p14="http://schemas.microsoft.com/office/powerpoint/2010/main" val="3343831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462612" y="260648"/>
            <a:ext cx="8213844" cy="5904656"/>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colour logo for digital.jpg"/>
          <p:cNvPicPr>
            <a:picLocks noChangeAspect="1"/>
          </p:cNvPicPr>
          <p:nvPr/>
        </p:nvPicPr>
        <p:blipFill>
          <a:blip r:embed="rId14" cstate="print"/>
          <a:stretch>
            <a:fillRect/>
          </a:stretch>
        </p:blipFill>
        <p:spPr>
          <a:xfrm>
            <a:off x="7164288" y="5863434"/>
            <a:ext cx="1656184" cy="733917"/>
          </a:xfrm>
          <a:prstGeom prst="rect">
            <a:avLst/>
          </a:prstGeom>
        </p:spPr>
      </p:pic>
    </p:spTree>
    <p:extLst>
      <p:ext uri="{BB962C8B-B14F-4D97-AF65-F5344CB8AC3E}">
        <p14:creationId xmlns:p14="http://schemas.microsoft.com/office/powerpoint/2010/main" val="3955770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0B549-2CA1-4724-AD32-3E725D76DDFA}" type="datetimeFigureOut">
              <a:rPr lang="en-GB" smtClean="0"/>
              <a:t>27/08/2024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EAC4A0-1D89-42B0-8408-1B69B8FC3FF5}" type="slidenum">
              <a:rPr lang="en-GB" smtClean="0"/>
              <a:t>‹#›</a:t>
            </a:fld>
            <a:endParaRPr lang="en-GB"/>
          </a:p>
        </p:txBody>
      </p:sp>
    </p:spTree>
    <p:extLst>
      <p:ext uri="{BB962C8B-B14F-4D97-AF65-F5344CB8AC3E}">
        <p14:creationId xmlns:p14="http://schemas.microsoft.com/office/powerpoint/2010/main" val="39875841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www.youtube.com/embed/fZZXsdQB9KQ?start=163&amp;feature=oembed"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specialolympics.org/?locale=en" TargetMode="External"/><Relationship Id="rId7" Type="http://schemas.openxmlformats.org/officeDocument/2006/relationships/hyperlink" Target="https://worldabilitysport.org/" TargetMode="External"/><Relationship Id="rId2" Type="http://schemas.openxmlformats.org/officeDocument/2006/relationships/hyperlink" Target="https://www.paralympics.org.uk/" TargetMode="External"/><Relationship Id="rId1" Type="http://schemas.openxmlformats.org/officeDocument/2006/relationships/slideLayout" Target="../slideLayouts/slideLayout5.xml"/><Relationship Id="rId6" Type="http://schemas.openxmlformats.org/officeDocument/2006/relationships/hyperlink" Target="https://ukdeafsport.org.uk/" TargetMode="External"/><Relationship Id="rId5" Type="http://schemas.openxmlformats.org/officeDocument/2006/relationships/hyperlink" Target="https://scottishdisabilitysport.com/" TargetMode="External"/><Relationship Id="rId4" Type="http://schemas.openxmlformats.org/officeDocument/2006/relationships/hyperlink" Target="https://britishblindsport.org.uk/"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27584" y="404664"/>
            <a:ext cx="7560840" cy="5040560"/>
          </a:xfrm>
          <a:prstGeom prst="rect">
            <a:avLst/>
          </a:prstGeom>
          <a:solidFill>
            <a:srgbClr val="FFFFFF">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ctrTitle"/>
          </p:nvPr>
        </p:nvSpPr>
        <p:spPr>
          <a:xfrm>
            <a:off x="755576" y="1340768"/>
            <a:ext cx="7772400" cy="1470025"/>
          </a:xfrm>
        </p:spPr>
        <p:txBody>
          <a:bodyPr>
            <a:normAutofit/>
          </a:bodyPr>
          <a:lstStyle/>
          <a:p>
            <a:pPr>
              <a:lnSpc>
                <a:spcPct val="115000"/>
              </a:lnSpc>
              <a:spcAft>
                <a:spcPts val="1000"/>
              </a:spcAft>
            </a:pPr>
            <a:r>
              <a:rPr lang="en-GB" sz="3600" dirty="0"/>
              <a:t>Inclusive Sports and Physical Activity for Participants with Disabilities. </a:t>
            </a:r>
            <a:endParaRPr lang="en-GB" sz="2400" dirty="0"/>
          </a:p>
        </p:txBody>
      </p:sp>
      <p:sp>
        <p:nvSpPr>
          <p:cNvPr id="3" name="Subtitle 2"/>
          <p:cNvSpPr>
            <a:spLocks noGrp="1"/>
          </p:cNvSpPr>
          <p:nvPr>
            <p:ph type="subTitle" idx="1"/>
          </p:nvPr>
        </p:nvSpPr>
        <p:spPr>
          <a:xfrm>
            <a:off x="1403648" y="2924944"/>
            <a:ext cx="6400800" cy="1752600"/>
          </a:xfrm>
        </p:spPr>
        <p:txBody>
          <a:bodyPr/>
          <a:lstStyle/>
          <a:p>
            <a:r>
              <a:rPr lang="en-GB" dirty="0">
                <a:solidFill>
                  <a:schemeClr val="tx1"/>
                </a:solidFill>
                <a:latin typeface="Aaux ProBlack" pitchFamily="2" charset="0"/>
              </a:rPr>
              <a:t>LO1</a:t>
            </a:r>
          </a:p>
        </p:txBody>
      </p:sp>
      <p:pic>
        <p:nvPicPr>
          <p:cNvPr id="8" name="Picture 7" descr="colour logo for digital.jpg"/>
          <p:cNvPicPr>
            <a:picLocks noChangeAspect="1"/>
          </p:cNvPicPr>
          <p:nvPr/>
        </p:nvPicPr>
        <p:blipFill>
          <a:blip r:embed="rId2" cstate="print"/>
          <a:stretch>
            <a:fillRect/>
          </a:stretch>
        </p:blipFill>
        <p:spPr>
          <a:xfrm>
            <a:off x="6300192" y="5589240"/>
            <a:ext cx="2437438" cy="1080120"/>
          </a:xfrm>
          <a:prstGeom prst="rect">
            <a:avLst/>
          </a:prstGeom>
        </p:spPr>
      </p:pic>
      <p:pic>
        <p:nvPicPr>
          <p:cNvPr id="5" name="Picture 4">
            <a:extLst>
              <a:ext uri="{FF2B5EF4-FFF2-40B4-BE49-F238E27FC236}">
                <a16:creationId xmlns:a16="http://schemas.microsoft.com/office/drawing/2014/main" id="{C54B78D9-C547-488C-012E-2CA508814A34}"/>
              </a:ext>
            </a:extLst>
          </p:cNvPr>
          <p:cNvPicPr>
            <a:picLocks noChangeAspect="1"/>
          </p:cNvPicPr>
          <p:nvPr/>
        </p:nvPicPr>
        <p:blipFill>
          <a:blip r:embed="rId3"/>
          <a:stretch>
            <a:fillRect/>
          </a:stretch>
        </p:blipFill>
        <p:spPr>
          <a:xfrm>
            <a:off x="827585" y="3428999"/>
            <a:ext cx="7488832" cy="1900237"/>
          </a:xfrm>
          <a:prstGeom prst="rect">
            <a:avLst/>
          </a:prstGeom>
        </p:spPr>
      </p:pic>
    </p:spTree>
    <p:extLst>
      <p:ext uri="{BB962C8B-B14F-4D97-AF65-F5344CB8AC3E}">
        <p14:creationId xmlns:p14="http://schemas.microsoft.com/office/powerpoint/2010/main" val="3097292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B283-9FF2-6D6C-B5FA-33C319A762CC}"/>
              </a:ext>
            </a:extLst>
          </p:cNvPr>
          <p:cNvSpPr>
            <a:spLocks noGrp="1"/>
          </p:cNvSpPr>
          <p:nvPr>
            <p:ph type="title"/>
          </p:nvPr>
        </p:nvSpPr>
        <p:spPr/>
        <p:txBody>
          <a:bodyPr anchor="ctr">
            <a:normAutofit/>
          </a:bodyPr>
          <a:lstStyle/>
          <a:p>
            <a:r>
              <a:rPr lang="en-GB" b="1" dirty="0"/>
              <a:t>Individual task  </a:t>
            </a:r>
          </a:p>
        </p:txBody>
      </p:sp>
      <p:sp>
        <p:nvSpPr>
          <p:cNvPr id="8" name="TextBox 7">
            <a:extLst>
              <a:ext uri="{FF2B5EF4-FFF2-40B4-BE49-F238E27FC236}">
                <a16:creationId xmlns:a16="http://schemas.microsoft.com/office/drawing/2014/main" id="{7B567E48-EC20-0763-836D-0383C977B9D6}"/>
              </a:ext>
            </a:extLst>
          </p:cNvPr>
          <p:cNvSpPr txBox="1"/>
          <p:nvPr/>
        </p:nvSpPr>
        <p:spPr>
          <a:xfrm>
            <a:off x="827584" y="1417638"/>
            <a:ext cx="7632848" cy="2677656"/>
          </a:xfrm>
          <a:prstGeom prst="rect">
            <a:avLst/>
          </a:prstGeom>
          <a:noFill/>
        </p:spPr>
        <p:txBody>
          <a:bodyPr wrap="square" rtlCol="0">
            <a:spAutoFit/>
          </a:bodyPr>
          <a:lstStyle/>
          <a:p>
            <a:r>
              <a:rPr lang="en-GB" sz="1600" dirty="0"/>
              <a:t>Now for each of the websites or other sources used so far today you are to make an attempt at listing your references at the bottom of your LO1 word document. </a:t>
            </a:r>
          </a:p>
          <a:p>
            <a:endParaRPr lang="en-GB" sz="1600" dirty="0"/>
          </a:p>
          <a:p>
            <a:r>
              <a:rPr lang="en-GB" sz="1600" dirty="0"/>
              <a:t>To help you get started – depending on which type you have accessed please copy the template from below and apply to your research links …..your tutor will discuss this with you.</a:t>
            </a:r>
          </a:p>
          <a:p>
            <a:endParaRPr lang="en-GB" dirty="0"/>
          </a:p>
          <a:p>
            <a:endParaRPr lang="en-GB" dirty="0"/>
          </a:p>
          <a:p>
            <a:pPr marL="342900" indent="-342900">
              <a:buAutoNum type="arabicPeriod"/>
            </a:pPr>
            <a:endParaRPr lang="en-GB" dirty="0"/>
          </a:p>
          <a:p>
            <a:pPr marL="342900" indent="-342900">
              <a:buAutoNum type="arabicPeriod"/>
            </a:pPr>
            <a:endParaRPr lang="en-GB" dirty="0"/>
          </a:p>
        </p:txBody>
      </p:sp>
      <p:pic>
        <p:nvPicPr>
          <p:cNvPr id="4" name="Picture 3">
            <a:extLst>
              <a:ext uri="{FF2B5EF4-FFF2-40B4-BE49-F238E27FC236}">
                <a16:creationId xmlns:a16="http://schemas.microsoft.com/office/drawing/2014/main" id="{E5653F9D-1574-3F65-B74E-E7A0113A09BF}"/>
              </a:ext>
            </a:extLst>
          </p:cNvPr>
          <p:cNvPicPr>
            <a:picLocks noChangeAspect="1"/>
          </p:cNvPicPr>
          <p:nvPr/>
        </p:nvPicPr>
        <p:blipFill>
          <a:blip r:embed="rId2"/>
          <a:stretch>
            <a:fillRect/>
          </a:stretch>
        </p:blipFill>
        <p:spPr>
          <a:xfrm>
            <a:off x="-9474" y="3212976"/>
            <a:ext cx="9144000" cy="3619534"/>
          </a:xfrm>
          <a:prstGeom prst="rect">
            <a:avLst/>
          </a:prstGeom>
        </p:spPr>
      </p:pic>
    </p:spTree>
    <p:extLst>
      <p:ext uri="{BB962C8B-B14F-4D97-AF65-F5344CB8AC3E}">
        <p14:creationId xmlns:p14="http://schemas.microsoft.com/office/powerpoint/2010/main" val="3917408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77DA6B59-6F8A-4F58-81A1-F9163C2A0593}"/>
              </a:ext>
            </a:extLst>
          </p:cNvPr>
          <p:cNvSpPr>
            <a:spLocks noGrp="1"/>
          </p:cNvSpPr>
          <p:nvPr>
            <p:ph idx="1"/>
          </p:nvPr>
        </p:nvSpPr>
        <p:spPr>
          <a:xfrm>
            <a:off x="457200" y="1600200"/>
            <a:ext cx="8229600" cy="4525963"/>
          </a:xfrm>
        </p:spPr>
        <p:txBody>
          <a:bodyPr>
            <a:normAutofit/>
          </a:bodyPr>
          <a:lstStyle/>
          <a:p>
            <a:r>
              <a:rPr lang="en-US" dirty="0"/>
              <a:t>The purpose of this outcome is to develop learner’s knowledge of the systems and agencies that support progressive inclusive sports coaching. </a:t>
            </a:r>
          </a:p>
          <a:p>
            <a:endParaRPr lang="en-US" dirty="0"/>
          </a:p>
          <a:p>
            <a:r>
              <a:rPr lang="en-US" dirty="0"/>
              <a:t>This includes an in depth look at classification, eligibility and equipment modifications. </a:t>
            </a:r>
            <a:endParaRPr lang="en-GB" dirty="0"/>
          </a:p>
        </p:txBody>
      </p:sp>
    </p:spTree>
    <p:extLst>
      <p:ext uri="{BB962C8B-B14F-4D97-AF65-F5344CB8AC3E}">
        <p14:creationId xmlns:p14="http://schemas.microsoft.com/office/powerpoint/2010/main" val="523057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7BC10-6415-6F1D-E7CC-E771859EE365}"/>
              </a:ext>
            </a:extLst>
          </p:cNvPr>
          <p:cNvSpPr>
            <a:spLocks noGrp="1"/>
          </p:cNvSpPr>
          <p:nvPr>
            <p:ph type="title"/>
          </p:nvPr>
        </p:nvSpPr>
        <p:spPr>
          <a:xfrm>
            <a:off x="457200" y="274638"/>
            <a:ext cx="8229600" cy="1143000"/>
          </a:xfrm>
        </p:spPr>
        <p:txBody>
          <a:bodyPr anchor="ctr">
            <a:normAutofit/>
          </a:bodyPr>
          <a:lstStyle/>
          <a:p>
            <a:r>
              <a:rPr lang="en-GB" dirty="0"/>
              <a:t>Resources</a:t>
            </a:r>
          </a:p>
        </p:txBody>
      </p:sp>
      <p:sp>
        <p:nvSpPr>
          <p:cNvPr id="3" name="Content Placeholder 2">
            <a:extLst>
              <a:ext uri="{FF2B5EF4-FFF2-40B4-BE49-F238E27FC236}">
                <a16:creationId xmlns:a16="http://schemas.microsoft.com/office/drawing/2014/main" id="{0E8064EC-5654-3596-5E23-BEBB8E7C09F1}"/>
              </a:ext>
            </a:extLst>
          </p:cNvPr>
          <p:cNvSpPr>
            <a:spLocks noGrp="1"/>
          </p:cNvSpPr>
          <p:nvPr>
            <p:ph sz="half" idx="1"/>
          </p:nvPr>
        </p:nvSpPr>
        <p:spPr>
          <a:xfrm>
            <a:off x="683568" y="2062793"/>
            <a:ext cx="8003232" cy="4525963"/>
          </a:xfrm>
        </p:spPr>
        <p:txBody>
          <a:bodyPr>
            <a:normAutofit/>
          </a:bodyPr>
          <a:lstStyle/>
          <a:p>
            <a:pPr>
              <a:lnSpc>
                <a:spcPct val="90000"/>
              </a:lnSpc>
            </a:pPr>
            <a:r>
              <a:rPr lang="en-GB" sz="1800" dirty="0"/>
              <a:t>For much of todays lesson you will be in groups (</a:t>
            </a:r>
            <a:r>
              <a:rPr lang="en-GB" sz="1800" i="1" dirty="0"/>
              <a:t>number within each group to be decided on the day</a:t>
            </a:r>
            <a:r>
              <a:rPr lang="en-GB" sz="1800" dirty="0"/>
              <a:t>)</a:t>
            </a:r>
          </a:p>
          <a:p>
            <a:pPr>
              <a:lnSpc>
                <a:spcPct val="90000"/>
              </a:lnSpc>
            </a:pPr>
            <a:endParaRPr lang="en-GB" sz="1800" dirty="0"/>
          </a:p>
          <a:p>
            <a:pPr>
              <a:lnSpc>
                <a:spcPct val="90000"/>
              </a:lnSpc>
            </a:pPr>
            <a:r>
              <a:rPr lang="en-GB" sz="1800" dirty="0"/>
              <a:t>Each group will have flip chat paper and pen(s) to take notes for revision purposes.</a:t>
            </a:r>
          </a:p>
          <a:p>
            <a:pPr>
              <a:lnSpc>
                <a:spcPct val="90000"/>
              </a:lnSpc>
            </a:pPr>
            <a:endParaRPr lang="en-GB" sz="1800" dirty="0"/>
          </a:p>
          <a:p>
            <a:pPr>
              <a:lnSpc>
                <a:spcPct val="90000"/>
              </a:lnSpc>
            </a:pPr>
            <a:r>
              <a:rPr lang="en-GB" sz="1800" dirty="0"/>
              <a:t>Design your notes based on a group decision, </a:t>
            </a:r>
            <a:r>
              <a:rPr lang="en-GB" sz="1800" dirty="0" err="1"/>
              <a:t>i.e</a:t>
            </a:r>
            <a:r>
              <a:rPr lang="en-GB" sz="1800" dirty="0"/>
              <a:t> bullet points with sub-headings, mind maps </a:t>
            </a:r>
            <a:r>
              <a:rPr lang="en-GB" sz="1800" i="1" dirty="0"/>
              <a:t>etc</a:t>
            </a:r>
            <a:r>
              <a:rPr lang="en-GB" sz="1800" dirty="0"/>
              <a:t>.</a:t>
            </a:r>
          </a:p>
          <a:p>
            <a:pPr>
              <a:lnSpc>
                <a:spcPct val="90000"/>
              </a:lnSpc>
            </a:pPr>
            <a:endParaRPr lang="en-GB" sz="1800" dirty="0"/>
          </a:p>
          <a:p>
            <a:pPr>
              <a:lnSpc>
                <a:spcPct val="90000"/>
              </a:lnSpc>
            </a:pPr>
            <a:r>
              <a:rPr lang="en-GB" sz="1800" dirty="0"/>
              <a:t>An individual task will follow.</a:t>
            </a:r>
          </a:p>
        </p:txBody>
      </p:sp>
    </p:spTree>
    <p:extLst>
      <p:ext uri="{BB962C8B-B14F-4D97-AF65-F5344CB8AC3E}">
        <p14:creationId xmlns:p14="http://schemas.microsoft.com/office/powerpoint/2010/main" val="1365960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chor="ctr">
            <a:normAutofit/>
          </a:bodyPr>
          <a:lstStyle/>
          <a:p>
            <a:r>
              <a:rPr lang="en-GB" dirty="0"/>
              <a:t>What is a disability?</a:t>
            </a:r>
          </a:p>
        </p:txBody>
      </p:sp>
      <p:sp>
        <p:nvSpPr>
          <p:cNvPr id="3" name="Content Placeholder 2"/>
          <p:cNvSpPr>
            <a:spLocks noGrp="1"/>
          </p:cNvSpPr>
          <p:nvPr>
            <p:ph idx="1"/>
          </p:nvPr>
        </p:nvSpPr>
        <p:spPr>
          <a:xfrm>
            <a:off x="457200" y="1600200"/>
            <a:ext cx="8229600" cy="4525963"/>
          </a:xfrm>
        </p:spPr>
        <p:txBody>
          <a:bodyPr>
            <a:normAutofit/>
          </a:bodyPr>
          <a:lstStyle/>
          <a:p>
            <a:endParaRPr lang="en-GB" dirty="0"/>
          </a:p>
          <a:p>
            <a:endParaRPr lang="en-GB" dirty="0"/>
          </a:p>
          <a:p>
            <a:r>
              <a:rPr lang="en-GB" dirty="0"/>
              <a:t>In groups, come up with your own definition for ‘disability’?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chor="ctr">
            <a:normAutofit/>
          </a:bodyPr>
          <a:lstStyle/>
          <a:p>
            <a:r>
              <a:rPr lang="en-GB" dirty="0"/>
              <a:t>What is a disability?</a:t>
            </a:r>
          </a:p>
        </p:txBody>
      </p:sp>
      <p:sp>
        <p:nvSpPr>
          <p:cNvPr id="3" name="Content Placeholder 2"/>
          <p:cNvSpPr>
            <a:spLocks noGrp="1"/>
          </p:cNvSpPr>
          <p:nvPr>
            <p:ph idx="1"/>
          </p:nvPr>
        </p:nvSpPr>
        <p:spPr>
          <a:xfrm>
            <a:off x="457200" y="1600200"/>
            <a:ext cx="8229600" cy="4525963"/>
          </a:xfrm>
        </p:spPr>
        <p:txBody>
          <a:bodyPr>
            <a:normAutofit/>
          </a:bodyPr>
          <a:lstStyle/>
          <a:p>
            <a:r>
              <a:rPr lang="en-GB" dirty="0"/>
              <a:t>Definition in accordance with the </a:t>
            </a:r>
            <a:r>
              <a:rPr lang="en-GB" i="1" dirty="0"/>
              <a:t>Equality Act 2010</a:t>
            </a:r>
            <a:r>
              <a:rPr lang="en-GB" dirty="0"/>
              <a:t>...</a:t>
            </a:r>
          </a:p>
          <a:p>
            <a:endParaRPr lang="en-GB" dirty="0"/>
          </a:p>
          <a:p>
            <a:r>
              <a:rPr lang="en-GB" dirty="0"/>
              <a:t>“If someone has a physical or mental impairment and the impairment has a substantial and long-term adverse effect on his or her ability to carry out normal day-to-day activities.”</a:t>
            </a:r>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EE38D2-F56A-0574-1CAB-F35C0303D553}"/>
              </a:ext>
            </a:extLst>
          </p:cNvPr>
          <p:cNvSpPr txBox="1"/>
          <p:nvPr/>
        </p:nvSpPr>
        <p:spPr>
          <a:xfrm>
            <a:off x="1259632" y="500107"/>
            <a:ext cx="7560840" cy="1107996"/>
          </a:xfrm>
          <a:prstGeom prst="rect">
            <a:avLst/>
          </a:prstGeom>
          <a:noFill/>
        </p:spPr>
        <p:txBody>
          <a:bodyPr wrap="square" rtlCol="0">
            <a:spAutoFit/>
          </a:bodyPr>
          <a:lstStyle/>
          <a:p>
            <a:r>
              <a:rPr lang="en-GB" sz="2400" b="1" dirty="0"/>
              <a:t>Classification – </a:t>
            </a:r>
            <a:r>
              <a:rPr lang="en-GB" sz="2400" dirty="0"/>
              <a:t>what does it mean? Please take notes in your groups!</a:t>
            </a:r>
            <a:endParaRPr lang="en-US" sz="2400" dirty="0"/>
          </a:p>
          <a:p>
            <a:endParaRPr lang="en-GB" dirty="0"/>
          </a:p>
        </p:txBody>
      </p:sp>
      <p:pic>
        <p:nvPicPr>
          <p:cNvPr id="5" name="Online Media 4" title="ParalympicsGB Classification Explainer">
            <a:hlinkClick r:id="" action="ppaction://media"/>
            <a:extLst>
              <a:ext uri="{FF2B5EF4-FFF2-40B4-BE49-F238E27FC236}">
                <a16:creationId xmlns:a16="http://schemas.microsoft.com/office/drawing/2014/main" id="{CA4DACB5-D432-59C2-C988-2C5058E2ACC0}"/>
              </a:ext>
            </a:extLst>
          </p:cNvPr>
          <p:cNvPicPr>
            <a:picLocks noRot="1" noChangeAspect="1"/>
          </p:cNvPicPr>
          <p:nvPr>
            <a:videoFile r:link="rId1"/>
          </p:nvPr>
        </p:nvPicPr>
        <p:blipFill>
          <a:blip r:embed="rId3"/>
          <a:stretch>
            <a:fillRect/>
          </a:stretch>
        </p:blipFill>
        <p:spPr>
          <a:xfrm>
            <a:off x="107504" y="1317333"/>
            <a:ext cx="8928992" cy="4394229"/>
          </a:xfrm>
          <a:prstGeom prst="rect">
            <a:avLst/>
          </a:prstGeom>
        </p:spPr>
      </p:pic>
    </p:spTree>
    <p:extLst>
      <p:ext uri="{BB962C8B-B14F-4D97-AF65-F5344CB8AC3E}">
        <p14:creationId xmlns:p14="http://schemas.microsoft.com/office/powerpoint/2010/main" val="183324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246DE-98B4-4285-A6B8-F40A11908049}"/>
              </a:ext>
            </a:extLst>
          </p:cNvPr>
          <p:cNvSpPr>
            <a:spLocks noGrp="1"/>
          </p:cNvSpPr>
          <p:nvPr>
            <p:ph type="title"/>
          </p:nvPr>
        </p:nvSpPr>
        <p:spPr/>
        <p:txBody>
          <a:bodyPr anchor="ctr">
            <a:normAutofit/>
          </a:bodyPr>
          <a:lstStyle/>
          <a:p>
            <a:pPr>
              <a:lnSpc>
                <a:spcPct val="90000"/>
              </a:lnSpc>
            </a:pPr>
            <a:r>
              <a:rPr lang="en-US" sz="3700" dirty="0"/>
              <a:t>Agencies that support progressive inclusive sports coaching </a:t>
            </a:r>
            <a:endParaRPr lang="en-GB" sz="3700" dirty="0"/>
          </a:p>
        </p:txBody>
      </p:sp>
      <p:sp>
        <p:nvSpPr>
          <p:cNvPr id="3" name="Content Placeholder 2">
            <a:extLst>
              <a:ext uri="{FF2B5EF4-FFF2-40B4-BE49-F238E27FC236}">
                <a16:creationId xmlns:a16="http://schemas.microsoft.com/office/drawing/2014/main" id="{48E45C8A-679B-4336-A8A7-FE347F900E90}"/>
              </a:ext>
            </a:extLst>
          </p:cNvPr>
          <p:cNvSpPr>
            <a:spLocks noGrp="1"/>
          </p:cNvSpPr>
          <p:nvPr>
            <p:ph sz="half" idx="2"/>
          </p:nvPr>
        </p:nvSpPr>
        <p:spPr>
          <a:xfrm>
            <a:off x="457200" y="1844824"/>
            <a:ext cx="4040188" cy="3951288"/>
          </a:xfrm>
        </p:spPr>
        <p:txBody>
          <a:bodyPr>
            <a:normAutofit/>
          </a:bodyPr>
          <a:lstStyle/>
          <a:p>
            <a:pPr marL="0" indent="0">
              <a:lnSpc>
                <a:spcPct val="90000"/>
              </a:lnSpc>
              <a:buNone/>
            </a:pPr>
            <a:endParaRPr lang="en-GB" sz="2700" dirty="0"/>
          </a:p>
          <a:p>
            <a:pPr>
              <a:lnSpc>
                <a:spcPct val="90000"/>
              </a:lnSpc>
            </a:pPr>
            <a:r>
              <a:rPr lang="en-GB" sz="2700" dirty="0"/>
              <a:t>Paralympic – </a:t>
            </a:r>
            <a:r>
              <a:rPr lang="en-GB" sz="2000" dirty="0" err="1">
                <a:hlinkClick r:id="rId2"/>
              </a:rPr>
              <a:t>ParalympicsGB</a:t>
            </a:r>
            <a:endParaRPr lang="en-GB" sz="2000" dirty="0"/>
          </a:p>
          <a:p>
            <a:pPr>
              <a:lnSpc>
                <a:spcPct val="90000"/>
              </a:lnSpc>
            </a:pPr>
            <a:endParaRPr lang="en-GB" sz="2700" dirty="0"/>
          </a:p>
          <a:p>
            <a:pPr>
              <a:lnSpc>
                <a:spcPct val="90000"/>
              </a:lnSpc>
            </a:pPr>
            <a:r>
              <a:rPr lang="en-GB" sz="2700" dirty="0"/>
              <a:t>Special Olympics - </a:t>
            </a:r>
            <a:r>
              <a:rPr lang="en-GB" sz="2000" dirty="0">
                <a:hlinkClick r:id="rId3"/>
              </a:rPr>
              <a:t>Special Olympics</a:t>
            </a:r>
            <a:endParaRPr lang="en-GB" sz="2700" dirty="0"/>
          </a:p>
          <a:p>
            <a:pPr>
              <a:lnSpc>
                <a:spcPct val="90000"/>
              </a:lnSpc>
            </a:pPr>
            <a:r>
              <a:rPr lang="en-GB" sz="2700" dirty="0"/>
              <a:t>British Blind Sport - </a:t>
            </a:r>
            <a:r>
              <a:rPr lang="en-GB" sz="2000" dirty="0">
                <a:hlinkClick r:id="rId4"/>
              </a:rPr>
              <a:t>Home | British Blind Sport</a:t>
            </a:r>
            <a:endParaRPr lang="en-GB" sz="2700" dirty="0"/>
          </a:p>
          <a:p>
            <a:pPr>
              <a:lnSpc>
                <a:spcPct val="90000"/>
              </a:lnSpc>
            </a:pPr>
            <a:endParaRPr lang="en-GB" sz="2700" dirty="0"/>
          </a:p>
        </p:txBody>
      </p:sp>
      <p:sp>
        <p:nvSpPr>
          <p:cNvPr id="6" name="Content Placeholder 5">
            <a:extLst>
              <a:ext uri="{FF2B5EF4-FFF2-40B4-BE49-F238E27FC236}">
                <a16:creationId xmlns:a16="http://schemas.microsoft.com/office/drawing/2014/main" id="{58F72B22-9F1A-C6EF-2566-902B1FBEBFA0}"/>
              </a:ext>
            </a:extLst>
          </p:cNvPr>
          <p:cNvSpPr>
            <a:spLocks noGrp="1"/>
          </p:cNvSpPr>
          <p:nvPr>
            <p:ph sz="quarter" idx="4"/>
          </p:nvPr>
        </p:nvSpPr>
        <p:spPr/>
        <p:txBody>
          <a:bodyPr>
            <a:normAutofit/>
          </a:bodyPr>
          <a:lstStyle/>
          <a:p>
            <a:r>
              <a:rPr lang="en-GB" sz="2100" dirty="0"/>
              <a:t>Scottish Disability Sport - </a:t>
            </a:r>
            <a:r>
              <a:rPr lang="en-GB" sz="2100" dirty="0">
                <a:hlinkClick r:id="rId5"/>
              </a:rPr>
              <a:t>Home - (scottishdisabilitysport.com)</a:t>
            </a:r>
            <a:endParaRPr lang="en-GB" sz="2100" dirty="0"/>
          </a:p>
          <a:p>
            <a:endParaRPr lang="en-GB" dirty="0"/>
          </a:p>
          <a:p>
            <a:r>
              <a:rPr lang="en-GB" sz="2400" dirty="0"/>
              <a:t>British Deaf Sport - </a:t>
            </a:r>
            <a:r>
              <a:rPr lang="en-GB" sz="1800" dirty="0">
                <a:hlinkClick r:id="rId6"/>
              </a:rPr>
              <a:t>Home - UK Deaf Sport</a:t>
            </a:r>
            <a:endParaRPr lang="en-GB" sz="2400" dirty="0"/>
          </a:p>
          <a:p>
            <a:endParaRPr lang="en-GB" dirty="0"/>
          </a:p>
          <a:p>
            <a:r>
              <a:rPr lang="en-GB" sz="2400" dirty="0"/>
              <a:t>Cerebral Palsy International Sport and Recreation- Association - </a:t>
            </a:r>
            <a:r>
              <a:rPr lang="en-US" sz="1400" dirty="0">
                <a:hlinkClick r:id="rId7"/>
              </a:rPr>
              <a:t>World </a:t>
            </a:r>
            <a:r>
              <a:rPr lang="en-US" sz="1400" dirty="0" err="1">
                <a:hlinkClick r:id="rId7"/>
              </a:rPr>
              <a:t>Abilitysport</a:t>
            </a:r>
            <a:r>
              <a:rPr lang="en-US" sz="1400" dirty="0">
                <a:hlinkClick r:id="rId7"/>
              </a:rPr>
              <a:t> - we see ability</a:t>
            </a:r>
            <a:endParaRPr lang="en-GB" sz="2400" dirty="0"/>
          </a:p>
          <a:p>
            <a:endParaRPr lang="en-GB" dirty="0"/>
          </a:p>
        </p:txBody>
      </p:sp>
    </p:spTree>
    <p:extLst>
      <p:ext uri="{BB962C8B-B14F-4D97-AF65-F5344CB8AC3E}">
        <p14:creationId xmlns:p14="http://schemas.microsoft.com/office/powerpoint/2010/main" val="672823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79FDDA4-A3D4-7A0C-555C-ADEE7C38953D}"/>
              </a:ext>
            </a:extLst>
          </p:cNvPr>
          <p:cNvSpPr txBox="1"/>
          <p:nvPr/>
        </p:nvSpPr>
        <p:spPr>
          <a:xfrm>
            <a:off x="1619672" y="548680"/>
            <a:ext cx="6336704" cy="1569660"/>
          </a:xfrm>
          <a:prstGeom prst="rect">
            <a:avLst/>
          </a:prstGeom>
          <a:noFill/>
        </p:spPr>
        <p:txBody>
          <a:bodyPr wrap="square" rtlCol="0">
            <a:spAutoFit/>
          </a:bodyPr>
          <a:lstStyle/>
          <a:p>
            <a:pPr algn="ctr"/>
            <a:r>
              <a:rPr lang="en-GB" sz="2400" b="1" dirty="0"/>
              <a:t>For each of the agencies and organisations on the previous slide you are to research and take notes on the following : (using your flip chart paper)</a:t>
            </a:r>
          </a:p>
        </p:txBody>
      </p:sp>
      <p:sp>
        <p:nvSpPr>
          <p:cNvPr id="3" name="TextBox 2">
            <a:extLst>
              <a:ext uri="{FF2B5EF4-FFF2-40B4-BE49-F238E27FC236}">
                <a16:creationId xmlns:a16="http://schemas.microsoft.com/office/drawing/2014/main" id="{D0543785-060D-6267-FD42-CCA5737836AA}"/>
              </a:ext>
            </a:extLst>
          </p:cNvPr>
          <p:cNvSpPr txBox="1"/>
          <p:nvPr/>
        </p:nvSpPr>
        <p:spPr>
          <a:xfrm>
            <a:off x="899592" y="2708920"/>
            <a:ext cx="7344816" cy="2862322"/>
          </a:xfrm>
          <a:prstGeom prst="rect">
            <a:avLst/>
          </a:prstGeom>
          <a:noFill/>
        </p:spPr>
        <p:txBody>
          <a:bodyPr wrap="square" rtlCol="0">
            <a:spAutoFit/>
          </a:bodyPr>
          <a:lstStyle/>
          <a:p>
            <a:pPr marL="285750" indent="-285750">
              <a:buFont typeface="Arial" panose="020B0604020202020204" pitchFamily="34" charset="0"/>
              <a:buChar char="•"/>
            </a:pPr>
            <a:r>
              <a:rPr lang="en-GB" dirty="0"/>
              <a:t>What does each organisation do?</a:t>
            </a:r>
          </a:p>
          <a:p>
            <a:endParaRPr lang="en-GB" dirty="0"/>
          </a:p>
          <a:p>
            <a:pPr marL="285750" indent="-285750">
              <a:buFont typeface="Arial" panose="020B0604020202020204" pitchFamily="34" charset="0"/>
              <a:buChar char="•"/>
            </a:pPr>
            <a:r>
              <a:rPr lang="en-GB" dirty="0"/>
              <a:t>What is their mission, values or ethos statement?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Can you provide any information based on classification?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Can you provide any information based on equipment modifications?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525487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B283-9FF2-6D6C-B5FA-33C319A762CC}"/>
              </a:ext>
            </a:extLst>
          </p:cNvPr>
          <p:cNvSpPr>
            <a:spLocks noGrp="1"/>
          </p:cNvSpPr>
          <p:nvPr>
            <p:ph type="title"/>
          </p:nvPr>
        </p:nvSpPr>
        <p:spPr/>
        <p:txBody>
          <a:bodyPr anchor="ctr">
            <a:normAutofit/>
          </a:bodyPr>
          <a:lstStyle/>
          <a:p>
            <a:r>
              <a:rPr lang="en-GB" b="1" dirty="0"/>
              <a:t>Individual task  </a:t>
            </a:r>
          </a:p>
        </p:txBody>
      </p:sp>
      <p:sp>
        <p:nvSpPr>
          <p:cNvPr id="8" name="TextBox 7">
            <a:extLst>
              <a:ext uri="{FF2B5EF4-FFF2-40B4-BE49-F238E27FC236}">
                <a16:creationId xmlns:a16="http://schemas.microsoft.com/office/drawing/2014/main" id="{7B567E48-EC20-0763-836D-0383C977B9D6}"/>
              </a:ext>
            </a:extLst>
          </p:cNvPr>
          <p:cNvSpPr txBox="1"/>
          <p:nvPr/>
        </p:nvSpPr>
        <p:spPr>
          <a:xfrm>
            <a:off x="827584" y="1417638"/>
            <a:ext cx="7632848" cy="3970318"/>
          </a:xfrm>
          <a:prstGeom prst="rect">
            <a:avLst/>
          </a:prstGeom>
          <a:noFill/>
        </p:spPr>
        <p:txBody>
          <a:bodyPr wrap="square" rtlCol="0">
            <a:spAutoFit/>
          </a:bodyPr>
          <a:lstStyle/>
          <a:p>
            <a:r>
              <a:rPr lang="en-GB" dirty="0"/>
              <a:t>Now you are to create a word document and title this Learning outcome 1 assignment with the following subheadings :</a:t>
            </a:r>
          </a:p>
          <a:p>
            <a:endParaRPr lang="en-GB" dirty="0"/>
          </a:p>
          <a:p>
            <a:pPr marL="342900" indent="-342900">
              <a:buAutoNum type="arabicPeriod"/>
            </a:pPr>
            <a:r>
              <a:rPr lang="en-GB" dirty="0"/>
              <a:t>Agencies &amp; organisations</a:t>
            </a:r>
          </a:p>
          <a:p>
            <a:pPr marL="342900" indent="-342900">
              <a:buAutoNum type="arabicPeriod"/>
            </a:pPr>
            <a:r>
              <a:rPr lang="en-GB" dirty="0"/>
              <a:t>Progression routes</a:t>
            </a:r>
          </a:p>
          <a:p>
            <a:pPr marL="342900" indent="-342900">
              <a:buAutoNum type="arabicPeriod"/>
            </a:pPr>
            <a:r>
              <a:rPr lang="en-GB" dirty="0"/>
              <a:t>Rule and equipment modifications</a:t>
            </a:r>
          </a:p>
          <a:p>
            <a:pPr marL="342900" indent="-342900">
              <a:buAutoNum type="arabicPeriod"/>
            </a:pPr>
            <a:r>
              <a:rPr lang="en-GB" dirty="0"/>
              <a:t>Eligibility &amp; classifications</a:t>
            </a:r>
          </a:p>
          <a:p>
            <a:pPr marL="342900" indent="-342900">
              <a:buAutoNum type="arabicPeriod"/>
            </a:pPr>
            <a:endParaRPr lang="en-GB" dirty="0"/>
          </a:p>
          <a:p>
            <a:pPr marL="342900" indent="-342900">
              <a:buAutoNum type="arabicPeriod"/>
            </a:pPr>
            <a:endParaRPr lang="en-GB" dirty="0"/>
          </a:p>
          <a:p>
            <a:r>
              <a:rPr lang="en-GB" dirty="0"/>
              <a:t>* please begin to populate any headings you are able to at this stage from the task(s) already completed this morning and ensure you are putting your information in your own words (paraphrasing).</a:t>
            </a:r>
          </a:p>
          <a:p>
            <a:pPr marL="342900" indent="-342900">
              <a:buAutoNum type="arabicPeriod"/>
            </a:pPr>
            <a:endParaRPr lang="en-GB" dirty="0"/>
          </a:p>
          <a:p>
            <a:pPr marL="342900" indent="-342900">
              <a:buAutoNum type="arabicPeriod"/>
            </a:pPr>
            <a:endParaRPr lang="en-GB" dirty="0"/>
          </a:p>
        </p:txBody>
      </p:sp>
    </p:spTree>
    <p:extLst>
      <p:ext uri="{BB962C8B-B14F-4D97-AF65-F5344CB8AC3E}">
        <p14:creationId xmlns:p14="http://schemas.microsoft.com/office/powerpoint/2010/main" val="3868346774"/>
      </p:ext>
    </p:extLst>
  </p:cSld>
  <p:clrMapOvr>
    <a:masterClrMapping/>
  </p:clrMapOvr>
</p:sld>
</file>

<file path=ppt/theme/theme1.xml><?xml version="1.0" encoding="utf-8"?>
<a:theme xmlns:a="http://schemas.openxmlformats.org/drawingml/2006/main" name="Theme1 - GKC Spo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 GKC Sport" id="{B4650C1D-A1AD-46C4-B39F-BBD7EB3C2377}" vid="{930A597A-6C7F-4CC9-B5D5-ACC20F44FAE1}"/>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Module</Template>
  <TotalTime>580</TotalTime>
  <Words>455</Words>
  <Application>Microsoft Office PowerPoint</Application>
  <PresentationFormat>On-screen Show (4:3)</PresentationFormat>
  <Paragraphs>58</Paragraphs>
  <Slides>10</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Aaux ProBlack</vt:lpstr>
      <vt:lpstr>Arial</vt:lpstr>
      <vt:lpstr>Calibri</vt:lpstr>
      <vt:lpstr>Calibri Light</vt:lpstr>
      <vt:lpstr>Theme1 - GKC Sport</vt:lpstr>
      <vt:lpstr>1_Office Theme</vt:lpstr>
      <vt:lpstr>Inclusive Sports and Physical Activity for Participants with Disabilities. </vt:lpstr>
      <vt:lpstr>PowerPoint Presentation</vt:lpstr>
      <vt:lpstr>Resources</vt:lpstr>
      <vt:lpstr>What is a disability?</vt:lpstr>
      <vt:lpstr>What is a disability?</vt:lpstr>
      <vt:lpstr>PowerPoint Presentation</vt:lpstr>
      <vt:lpstr>Agencies that support progressive inclusive sports coaching </vt:lpstr>
      <vt:lpstr>PowerPoint Presentation</vt:lpstr>
      <vt:lpstr>Individual task  </vt:lpstr>
      <vt:lpstr>Individual task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Grade Teaching Staff Terms &amp; Conditions</dc:title>
  <dc:creator>Audrey Miller</dc:creator>
  <cp:lastModifiedBy>Paul Ronald</cp:lastModifiedBy>
  <cp:revision>72</cp:revision>
  <dcterms:created xsi:type="dcterms:W3CDTF">2013-12-16T08:01:48Z</dcterms:created>
  <dcterms:modified xsi:type="dcterms:W3CDTF">2024-08-27T21:29:04Z</dcterms:modified>
</cp:coreProperties>
</file>