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03" r:id="rId5"/>
    <p:sldId id="337" r:id="rId6"/>
    <p:sldId id="324" r:id="rId7"/>
    <p:sldId id="326" r:id="rId8"/>
    <p:sldId id="340" r:id="rId9"/>
    <p:sldId id="325" r:id="rId10"/>
    <p:sldId id="327" r:id="rId11"/>
    <p:sldId id="328" r:id="rId12"/>
    <p:sldId id="329" r:id="rId13"/>
    <p:sldId id="330" r:id="rId14"/>
    <p:sldId id="33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A048E-DD12-44EA-B072-47D7D2FE926B}" v="122" dt="2020-06-25T16:14:04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0E7A-10C0-4B2E-92E4-598D6B59091C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2F70-227F-4B22-94D7-2D58E218D4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E4674-20FA-4DC6-A185-A99EA6E8B8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68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846819"/>
            <a:ext cx="9144000" cy="31643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</a:rPr>
              <a:t>Nutrition, Health and</a:t>
            </a:r>
            <a:r>
              <a:rPr lang="en-GB" dirty="0">
                <a:solidFill>
                  <a:schemeClr val="tx1"/>
                </a:solidFill>
                <a:cs typeface="Arial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volini"/>
              </a:rPr>
              <a:t>Wellbeing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FIBRE</a:t>
            </a: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7" descr="C:\Users\jmontgomery\Dropbox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335" y="722076"/>
            <a:ext cx="1417328" cy="1124743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AFCFAA6-A7C0-499C-BD40-29BB10B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664" y="3717032"/>
            <a:ext cx="3178671" cy="27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Emotional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Agitation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Anxiety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Frustration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Worry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Unhappy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Agitation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Anxiety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Frustration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Unhappy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226A49-C745-47C1-A540-96ABE58DF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156" y="4445386"/>
            <a:ext cx="3672408" cy="191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7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294406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9A3C-FB79-4F1D-84AB-B41397E1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07A-1B4A-47A5-A769-BE6C5EE5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7448"/>
            <a:ext cx="8507288" cy="473388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LO1- Identify the key elements of nutrition in relation to a healthy, balanced diet.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E8343-6B98-4F88-B200-324E9362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697" y="3370722"/>
            <a:ext cx="3010606" cy="30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59231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Fibre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On average, most people in the UK get about 14g of fibre a day.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Aim - Men aged below 50 = 38g</a:t>
            </a:r>
          </a:p>
          <a:p>
            <a:pPr marL="0" indent="0"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           Women aged below 50 = 25g</a:t>
            </a:r>
          </a:p>
          <a:p>
            <a:pPr marL="0" indent="0"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     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Fibre is only found in foods that come from plants. </a:t>
            </a:r>
            <a:r>
              <a:rPr lang="en-GB" dirty="0" err="1">
                <a:latin typeface="Cavolini" panose="03000502040302020204" pitchFamily="66" charset="0"/>
                <a:cs typeface="Cavolini" panose="03000502040302020204" pitchFamily="66" charset="0"/>
              </a:rPr>
              <a:t>Eg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 marL="0" indent="0">
              <a:buNone/>
            </a:pPr>
            <a:endParaRPr lang="en-GB" b="1" dirty="0">
              <a:solidFill>
                <a:srgbClr val="00B05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None/>
            </a:pPr>
            <a:r>
              <a:rPr lang="en-GB" sz="3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There are 2 types </a:t>
            </a:r>
          </a:p>
          <a:p>
            <a:pPr marL="0" indent="0"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Soluble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– can be digested by the body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Insoluble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- can’t be digested by the body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87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Fibre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Promotes intestine health and bowel regularity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Can help to Prevent Diseases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Enhances the elimination of waste products</a:t>
            </a:r>
          </a:p>
          <a:p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2F15C2-4561-4D98-AFD8-5217FFD5B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4509120"/>
            <a:ext cx="3258666" cy="214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19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4E05-C304-4A15-89AF-898F374E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Fibre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5CE40-A12E-4336-9DAE-0B4B1303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What foods contain fibre?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220C81-94D3-4179-91D9-CD53C7EC9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384" y="2636912"/>
            <a:ext cx="5421231" cy="351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1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Fibre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0167D67-EFE4-4EEC-B25A-07CCE9932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25891"/>
              </p:ext>
            </p:extLst>
          </p:nvPr>
        </p:nvGraphicFramePr>
        <p:xfrm>
          <a:off x="323528" y="1772816"/>
          <a:ext cx="8496945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2541788567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1908385821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693893892"/>
                    </a:ext>
                  </a:extLst>
                </a:gridCol>
              </a:tblGrid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Soluble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Insoluble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188758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Oats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Bran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93238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Barley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Wholemeal bread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810856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Rye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Cereals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29991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Bananas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Nuts/seeds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550416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Apples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60534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Carrots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604859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r>
                        <a:rPr lang="en-GB" dirty="0"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Potatoes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319769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C95FC28-C067-4CBD-B16B-E737EA83C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284" y="2132856"/>
            <a:ext cx="240743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Physical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412776"/>
            <a:ext cx="9036496" cy="54452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Fluid imbalance - Diarrhoea – Dehydration (pulls water from the body to flush out)</a:t>
            </a:r>
          </a:p>
          <a:p>
            <a:pPr marL="0" indent="0">
              <a:buNone/>
            </a:pPr>
            <a:endParaRPr lang="en-GB" sz="3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Poor mineral absorption (calcium)</a:t>
            </a:r>
          </a:p>
          <a:p>
            <a:pPr marL="0" indent="0">
              <a:buNone/>
            </a:pPr>
            <a:endParaRPr lang="en-GB" sz="3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Possible intestinal obstruction</a:t>
            </a:r>
          </a:p>
          <a:p>
            <a:pPr marL="0" indent="0">
              <a:buNone/>
            </a:pPr>
            <a:endParaRPr lang="en-GB" sz="3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Abdominal Issues (cramping – bloating - gas)</a:t>
            </a:r>
          </a:p>
          <a:p>
            <a:pPr marL="0" indent="0">
              <a:buNone/>
            </a:pPr>
            <a:endParaRPr lang="en-GB" sz="3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Constipation (excessive in short period)</a:t>
            </a:r>
          </a:p>
          <a:p>
            <a:pPr marL="0" indent="0">
              <a:buNone/>
            </a:pPr>
            <a:endParaRPr lang="en-GB" sz="3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800" dirty="0">
                <a:latin typeface="Cavolini" panose="03000502040302020204" pitchFamily="66" charset="0"/>
                <a:cs typeface="Cavolini" panose="03000502040302020204" pitchFamily="66" charset="0"/>
              </a:rPr>
              <a:t>Intestinal Blockage </a:t>
            </a:r>
          </a:p>
          <a:p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26E7C81-62F7-4428-AE22-0B3C262560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-171400"/>
            <a:ext cx="2047056" cy="204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8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Physical Effects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Constipation</a:t>
            </a:r>
          </a:p>
          <a:p>
            <a:pPr marL="0" indent="0">
              <a:buNone/>
            </a:pPr>
            <a:endParaRPr lang="en-GB" sz="31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Haemorrhoids</a:t>
            </a:r>
          </a:p>
          <a:p>
            <a:pPr marL="0" indent="0">
              <a:buNone/>
            </a:pPr>
            <a:endParaRPr lang="en-GB" sz="31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High Blood Pressure</a:t>
            </a:r>
          </a:p>
          <a:p>
            <a:pPr marL="0" indent="0">
              <a:buNone/>
            </a:pPr>
            <a:endParaRPr lang="en-GB" sz="31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Diabetes </a:t>
            </a:r>
            <a:r>
              <a:rPr lang="en-GB" sz="1800" dirty="0">
                <a:latin typeface="Cavolini" panose="03000502040302020204" pitchFamily="66" charset="0"/>
                <a:cs typeface="Cavolini" panose="03000502040302020204" pitchFamily="66" charset="0"/>
              </a:rPr>
              <a:t>(</a:t>
            </a:r>
            <a:r>
              <a:rPr lang="en-GB" sz="2000" dirty="0">
                <a:latin typeface="Cavolini" panose="03000502040302020204" pitchFamily="66" charset="0"/>
                <a:cs typeface="Cavolini" panose="03000502040302020204" pitchFamily="66" charset="0"/>
              </a:rPr>
              <a:t>Fibre helps to regulate blood sugar)</a:t>
            </a:r>
          </a:p>
          <a:p>
            <a:pPr marL="0" indent="0">
              <a:buNone/>
            </a:pPr>
            <a:endParaRPr lang="en-GB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Cardiovascular Disease </a:t>
            </a:r>
            <a:r>
              <a:rPr lang="en-GB" sz="2000" dirty="0">
                <a:latin typeface="Cavolini" panose="03000502040302020204" pitchFamily="66" charset="0"/>
                <a:cs typeface="Cavolini" panose="03000502040302020204" pitchFamily="66" charset="0"/>
              </a:rPr>
              <a:t>(Fibre helps to reduce cholesterol)</a:t>
            </a:r>
          </a:p>
          <a:p>
            <a:pPr marL="0" indent="0">
              <a:buNone/>
            </a:pPr>
            <a:endParaRPr lang="en-GB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Obesity</a:t>
            </a:r>
            <a:r>
              <a:rPr lang="en-GB" sz="2000" dirty="0">
                <a:latin typeface="Cavolini" panose="03000502040302020204" pitchFamily="66" charset="0"/>
                <a:cs typeface="Cavolini" panose="03000502040302020204" pitchFamily="66" charset="0"/>
              </a:rPr>
              <a:t> (slows down fat absorption) </a:t>
            </a:r>
          </a:p>
          <a:p>
            <a:pPr marL="0" indent="0">
              <a:buNone/>
            </a:pPr>
            <a:endParaRPr lang="en-GB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3100" dirty="0">
                <a:latin typeface="Cavolini" panose="03000502040302020204" pitchFamily="66" charset="0"/>
                <a:cs typeface="Cavolini" panose="03000502040302020204" pitchFamily="66" charset="0"/>
              </a:rPr>
              <a:t>Cancer</a:t>
            </a:r>
            <a:r>
              <a:rPr lang="en-GB" sz="2000" dirty="0">
                <a:latin typeface="Cavolini" panose="03000502040302020204" pitchFamily="66" charset="0"/>
                <a:cs typeface="Cavolini" panose="03000502040302020204" pitchFamily="66" charset="0"/>
              </a:rPr>
              <a:t> (colon)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452226C-31CA-4DAF-8CB8-4A44154191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-171400"/>
            <a:ext cx="2047056" cy="204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1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Psychological</a:t>
            </a:r>
            <a:b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-36512" y="1863823"/>
            <a:ext cx="4608512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Mentally Tired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Fuzziness of thought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Sluggish / Tired</a:t>
            </a:r>
          </a:p>
          <a:p>
            <a:pPr marL="0" indent="0"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Feeling Down</a:t>
            </a: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88024" y="1847088"/>
            <a:ext cx="4038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2500" dirty="0">
                <a:latin typeface="Cavolini" panose="03000502040302020204" pitchFamily="66" charset="0"/>
                <a:cs typeface="Cavolini" panose="03000502040302020204" pitchFamily="66" charset="0"/>
              </a:rPr>
              <a:t>Limited concentration</a:t>
            </a:r>
          </a:p>
          <a:p>
            <a:endParaRPr lang="en-GB" sz="25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2500" dirty="0">
                <a:latin typeface="Cavolini" panose="03000502040302020204" pitchFamily="66" charset="0"/>
                <a:cs typeface="Cavolini" panose="03000502040302020204" pitchFamily="66" charset="0"/>
              </a:rPr>
              <a:t>Mentally Tired /Sluggishness</a:t>
            </a:r>
          </a:p>
          <a:p>
            <a:endParaRPr lang="en-GB" sz="25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2500" dirty="0">
                <a:latin typeface="Cavolini" panose="03000502040302020204" pitchFamily="66" charset="0"/>
                <a:cs typeface="Cavolini" panose="03000502040302020204" pitchFamily="66" charset="0"/>
              </a:rPr>
              <a:t>Depressed</a:t>
            </a:r>
          </a:p>
          <a:p>
            <a:endParaRPr lang="en-GB" sz="25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2500" dirty="0">
                <a:latin typeface="Cavolini" panose="03000502040302020204" pitchFamily="66" charset="0"/>
                <a:cs typeface="Cavolini" panose="03000502040302020204" pitchFamily="66" charset="0"/>
              </a:rPr>
              <a:t>Low Self-Esteem</a:t>
            </a:r>
          </a:p>
          <a:p>
            <a:endParaRPr lang="en-GB" sz="25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500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CC47B1D-ED97-4C8A-B9C9-5D42CA8B50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2" y="216934"/>
            <a:ext cx="162880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60F5A052EC841BA71A926E49F1365" ma:contentTypeVersion="12" ma:contentTypeDescription="Create a new document." ma:contentTypeScope="" ma:versionID="3b407b62832e25c68a891dcc3abcd327">
  <xsd:schema xmlns:xsd="http://www.w3.org/2001/XMLSchema" xmlns:xs="http://www.w3.org/2001/XMLSchema" xmlns:p="http://schemas.microsoft.com/office/2006/metadata/properties" xmlns:ns2="a0e626bc-792c-4d90-abc8-bae4128ea53e" xmlns:ns3="e590071e-8ba0-484a-b229-4da38ba40786" targetNamespace="http://schemas.microsoft.com/office/2006/metadata/properties" ma:root="true" ma:fieldsID="d184586a83b53141eb39537408961457" ns2:_="" ns3:_="">
    <xsd:import namespace="a0e626bc-792c-4d90-abc8-bae4128ea53e"/>
    <xsd:import namespace="e590071e-8ba0-484a-b229-4da38ba40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626bc-792c-4d90-abc8-bae4128ea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0071e-8ba0-484a-b229-4da38ba40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E6EC2-0EB1-42C4-8B3C-F535661E5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626bc-792c-4d90-abc8-bae4128ea53e"/>
    <ds:schemaRef ds:uri="e590071e-8ba0-484a-b229-4da38ba40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FD04D5-44AF-4C96-A225-8FC27722E96E}">
  <ds:schemaRefs>
    <ds:schemaRef ds:uri="http://schemas.microsoft.com/office/2006/documentManagement/types"/>
    <ds:schemaRef ds:uri="http://purl.org/dc/elements/1.1/"/>
    <ds:schemaRef ds:uri="693e59be-be57-4b74-8cf7-4e264f4b7052"/>
    <ds:schemaRef ds:uri="http://schemas.microsoft.com/office/infopath/2007/PartnerControls"/>
    <ds:schemaRef ds:uri="a2679268-5fed-4c3f-8f0f-e6df57bbc333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7B3376B-B4A3-482A-A696-B1A8BF539D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883</TotalTime>
  <Words>255</Words>
  <Application>Microsoft Office PowerPoint</Application>
  <PresentationFormat>On-screen Show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Cavolini</vt:lpstr>
      <vt:lpstr>Comic Sans MS</vt:lpstr>
      <vt:lpstr>Constantia</vt:lpstr>
      <vt:lpstr>Wingdings 2</vt:lpstr>
      <vt:lpstr>Flow</vt:lpstr>
      <vt:lpstr>PowerPoint Presentation</vt:lpstr>
      <vt:lpstr>Aims and Objectives </vt:lpstr>
      <vt:lpstr>Fibre</vt:lpstr>
      <vt:lpstr>Fibre</vt:lpstr>
      <vt:lpstr>Fibre</vt:lpstr>
      <vt:lpstr>Fibre</vt:lpstr>
      <vt:lpstr>Physical Effects</vt:lpstr>
      <vt:lpstr>Physical Effects</vt:lpstr>
      <vt:lpstr>Psychological Effects</vt:lpstr>
      <vt:lpstr>Emotional Effects</vt:lpstr>
      <vt:lpstr>Any questions? 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ncraig</dc:creator>
  <cp:lastModifiedBy>Crawford Leslie</cp:lastModifiedBy>
  <cp:revision>123</cp:revision>
  <dcterms:created xsi:type="dcterms:W3CDTF">2014-04-25T09:42:26Z</dcterms:created>
  <dcterms:modified xsi:type="dcterms:W3CDTF">2022-03-15T15:17:06Z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0x01010047560F5A052EC841BA71A926E49F1365</vt:lpwstr>
  </property>
</Properties>
</file>