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303" r:id="rId5"/>
    <p:sldId id="337" r:id="rId6"/>
    <p:sldId id="324" r:id="rId7"/>
    <p:sldId id="326" r:id="rId8"/>
    <p:sldId id="340" r:id="rId9"/>
    <p:sldId id="325" r:id="rId10"/>
    <p:sldId id="327" r:id="rId11"/>
    <p:sldId id="328" r:id="rId12"/>
    <p:sldId id="329" r:id="rId13"/>
    <p:sldId id="330" r:id="rId14"/>
    <p:sldId id="33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8A048E-DD12-44EA-B072-47D7D2FE926B}" v="122" dt="2020-06-25T16:14:04.2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576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A0E7A-10C0-4B2E-92E4-598D6B59091C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A2F70-227F-4B22-94D7-2D58E218D4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82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E4674-20FA-4DC6-A185-A99EA6E8B8B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68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42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1846819"/>
            <a:ext cx="9144000" cy="316436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i="0" kern="1200">
                <a:solidFill>
                  <a:schemeClr val="accent3">
                    <a:lumMod val="5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chemeClr val="tx1"/>
                </a:solidFill>
                <a:latin typeface="Cavolini"/>
              </a:rPr>
              <a:t>Nutrition, Health and</a:t>
            </a:r>
            <a:r>
              <a:rPr lang="en-GB" dirty="0">
                <a:solidFill>
                  <a:schemeClr val="tx1"/>
                </a:solidFill>
                <a:cs typeface="Arial"/>
              </a:rPr>
              <a:t> </a:t>
            </a:r>
            <a:r>
              <a:rPr lang="en-GB" sz="3600" dirty="0">
                <a:solidFill>
                  <a:schemeClr val="tx1"/>
                </a:solidFill>
                <a:latin typeface="Cavolini"/>
              </a:rPr>
              <a:t>Wellbeing</a:t>
            </a:r>
            <a:endParaRPr lang="en-GB" dirty="0">
              <a:solidFill>
                <a:schemeClr val="tx1"/>
              </a:solidFill>
              <a:cs typeface="Arial"/>
            </a:endParaRPr>
          </a:p>
          <a:p>
            <a:pPr algn="r"/>
            <a:endParaRPr lang="en-GB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6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FIBRE</a:t>
            </a:r>
          </a:p>
          <a:p>
            <a:pPr algn="r"/>
            <a:endParaRPr lang="en-GB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7" descr="C:\Users\jmontgomery\Dropbox\log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3335" y="722076"/>
            <a:ext cx="1417328" cy="1124743"/>
          </a:xfrm>
          <a:prstGeom prst="rect">
            <a:avLst/>
          </a:prstGeom>
          <a:noFill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AFCFAA6-A7C0-499C-BD40-29BB10BDE3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2664" y="3717032"/>
            <a:ext cx="3178671" cy="272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17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Emotional Effects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038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Excess</a:t>
            </a: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Agitation</a:t>
            </a: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Anxiety</a:t>
            </a: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Frustration</a:t>
            </a: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Worry</a:t>
            </a: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Unhappy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434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Deficiency</a:t>
            </a: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Agitation</a:t>
            </a: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Anxiety</a:t>
            </a: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Frustration</a:t>
            </a: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Unhappy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226A49-C745-47C1-A540-96ABE58DF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156" y="4445386"/>
            <a:ext cx="3672408" cy="191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27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568" y="2924944"/>
            <a:ext cx="8229600" cy="1143000"/>
          </a:xfrm>
        </p:spPr>
        <p:txBody>
          <a:bodyPr/>
          <a:lstStyle/>
          <a:p>
            <a:pPr algn="ctr"/>
            <a:r>
              <a:rPr lang="en-GB" dirty="0"/>
              <a:t>Any questions? </a:t>
            </a:r>
          </a:p>
        </p:txBody>
      </p:sp>
    </p:spTree>
    <p:extLst>
      <p:ext uri="{BB962C8B-B14F-4D97-AF65-F5344CB8AC3E}">
        <p14:creationId xmlns:p14="http://schemas.microsoft.com/office/powerpoint/2010/main" val="294406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79A3C-FB79-4F1D-84AB-B41397E1E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Aims and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1607A-1B4A-47A5-A769-BE6C5EE55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7448"/>
            <a:ext cx="8507288" cy="4733880"/>
          </a:xfrm>
        </p:spPr>
        <p:txBody>
          <a:bodyPr>
            <a:normAutofit/>
          </a:bodyPr>
          <a:lstStyle/>
          <a:p>
            <a:pPr>
              <a:lnSpc>
                <a:spcPct val="210000"/>
              </a:lnSpc>
            </a:pPr>
            <a:r>
              <a:rPr lang="en-GB" sz="2400" dirty="0">
                <a:latin typeface="Cavolini" panose="03000502040302020204" pitchFamily="66" charset="0"/>
                <a:cs typeface="Cavolini" panose="03000502040302020204" pitchFamily="66" charset="0"/>
              </a:rPr>
              <a:t>LO1- Identify the key elements of nutrition in relation to a healthy, balanced diet.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BE8343-6B98-4F88-B200-324E93624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697" y="3370722"/>
            <a:ext cx="3010606" cy="301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56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59231"/>
            <a:ext cx="8229600" cy="11430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Fibre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On average, most people in the UK get about 14g of fibre a day.</a:t>
            </a:r>
          </a:p>
          <a:p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Aim - Men aged below 50 = 38g</a:t>
            </a:r>
          </a:p>
          <a:p>
            <a:pPr marL="0" indent="0">
              <a:buNone/>
            </a:pP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            Women aged below 50 = 25g</a:t>
            </a:r>
          </a:p>
          <a:p>
            <a:pPr marL="0" indent="0">
              <a:buNone/>
            </a:pP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      </a:t>
            </a: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Fibre is only found in foods that come from plants. </a:t>
            </a:r>
            <a:r>
              <a:rPr lang="en-GB" dirty="0" err="1">
                <a:latin typeface="Cavolini" panose="03000502040302020204" pitchFamily="66" charset="0"/>
                <a:cs typeface="Cavolini" panose="03000502040302020204" pitchFamily="66" charset="0"/>
              </a:rPr>
              <a:t>Eg</a:t>
            </a: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</a:p>
          <a:p>
            <a:pPr marL="0" indent="0">
              <a:buNone/>
            </a:pPr>
            <a:endParaRPr lang="en-GB" b="1" dirty="0">
              <a:solidFill>
                <a:srgbClr val="00B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>
              <a:buNone/>
            </a:pPr>
            <a:r>
              <a:rPr lang="en-GB" sz="3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There are 2 types </a:t>
            </a:r>
          </a:p>
          <a:p>
            <a:pPr marL="0" indent="0"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Soluble</a:t>
            </a: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 – can be digested by the body 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Insoluble</a:t>
            </a: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 - can’t be digested by the body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87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Fibre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/>
          </a:bodyPr>
          <a:lstStyle/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Promotes intestine health and bowel regularity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Can help to Prevent Diseases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Enhances the elimination of waste products</a:t>
            </a:r>
          </a:p>
          <a:p>
            <a:endParaRPr lang="en-GB" dirty="0">
              <a:latin typeface="Comic Sans MS" pitchFamily="66" charset="0"/>
            </a:endParaRP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2F15C2-4561-4D98-AFD8-5217FFD5B0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4509120"/>
            <a:ext cx="3258666" cy="214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19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C4E05-C304-4A15-89AF-898F374E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Fibre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5CE40-A12E-4336-9DAE-0B4B1303F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What foods contain fibre?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220C81-94D3-4179-91D9-CD53C7EC97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384" y="2636912"/>
            <a:ext cx="5421231" cy="351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81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Fibre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70167D67-EFE4-4EEC-B25A-07CCE99324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225891"/>
              </p:ext>
            </p:extLst>
          </p:nvPr>
        </p:nvGraphicFramePr>
        <p:xfrm>
          <a:off x="323528" y="1772816"/>
          <a:ext cx="8496945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>
                  <a:extLst>
                    <a:ext uri="{9D8B030D-6E8A-4147-A177-3AD203B41FA5}">
                      <a16:colId xmlns:a16="http://schemas.microsoft.com/office/drawing/2014/main" val="2541788567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1908385821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2693893892"/>
                    </a:ext>
                  </a:extLst>
                </a:gridCol>
              </a:tblGrid>
              <a:tr h="603067">
                <a:tc>
                  <a:txBody>
                    <a:bodyPr/>
                    <a:lstStyle/>
                    <a:p>
                      <a:r>
                        <a:rPr lang="en-GB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Soluble</a:t>
                      </a: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Insoluble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188758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GB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Oats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Bran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393238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GB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Barley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Wholemeal bread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810856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GB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Rye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Cereals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29991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GB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Bananas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Nuts/seeds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550416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GB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Apples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260534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GB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Carrots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604859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GB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Potatoes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319769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BC95FC28-C067-4CBD-B16B-E737EA83C6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8284" y="2132856"/>
            <a:ext cx="2407432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5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Physical Effects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412776"/>
            <a:ext cx="9036496" cy="544522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Excess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sz="3800" dirty="0">
                <a:latin typeface="Cavolini" panose="03000502040302020204" pitchFamily="66" charset="0"/>
                <a:cs typeface="Cavolini" panose="03000502040302020204" pitchFamily="66" charset="0"/>
              </a:rPr>
              <a:t>Fluid imbalance - Diarrhoea – Dehydration (pulls water from the body to flush out)</a:t>
            </a:r>
          </a:p>
          <a:p>
            <a:pPr marL="0" indent="0">
              <a:buNone/>
            </a:pPr>
            <a:endParaRPr lang="en-GB" sz="38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sz="3800" dirty="0">
                <a:latin typeface="Cavolini" panose="03000502040302020204" pitchFamily="66" charset="0"/>
                <a:cs typeface="Cavolini" panose="03000502040302020204" pitchFamily="66" charset="0"/>
              </a:rPr>
              <a:t>Poor mineral absorption (calcium)</a:t>
            </a:r>
          </a:p>
          <a:p>
            <a:pPr marL="0" indent="0">
              <a:buNone/>
            </a:pPr>
            <a:endParaRPr lang="en-GB" sz="38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sz="3800" dirty="0">
                <a:latin typeface="Cavolini" panose="03000502040302020204" pitchFamily="66" charset="0"/>
                <a:cs typeface="Cavolini" panose="03000502040302020204" pitchFamily="66" charset="0"/>
              </a:rPr>
              <a:t>Possible intestinal obstruction</a:t>
            </a:r>
          </a:p>
          <a:p>
            <a:pPr marL="0" indent="0">
              <a:buNone/>
            </a:pPr>
            <a:endParaRPr lang="en-GB" sz="38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sz="3800" dirty="0">
                <a:latin typeface="Cavolini" panose="03000502040302020204" pitchFamily="66" charset="0"/>
                <a:cs typeface="Cavolini" panose="03000502040302020204" pitchFamily="66" charset="0"/>
              </a:rPr>
              <a:t>Abdominal Issues (cramping – bloating - gas)</a:t>
            </a:r>
          </a:p>
          <a:p>
            <a:pPr marL="0" indent="0">
              <a:buNone/>
            </a:pPr>
            <a:endParaRPr lang="en-GB" sz="38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sz="3800" dirty="0">
                <a:latin typeface="Cavolini" panose="03000502040302020204" pitchFamily="66" charset="0"/>
                <a:cs typeface="Cavolini" panose="03000502040302020204" pitchFamily="66" charset="0"/>
              </a:rPr>
              <a:t>Constipation (excessive in short period)</a:t>
            </a:r>
          </a:p>
          <a:p>
            <a:pPr marL="0" indent="0">
              <a:buNone/>
            </a:pPr>
            <a:endParaRPr lang="en-GB" sz="38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sz="3800" dirty="0">
                <a:latin typeface="Cavolini" panose="03000502040302020204" pitchFamily="66" charset="0"/>
                <a:cs typeface="Cavolini" panose="03000502040302020204" pitchFamily="66" charset="0"/>
              </a:rPr>
              <a:t>Intestinal Blockage </a:t>
            </a:r>
          </a:p>
          <a:p>
            <a:endParaRPr lang="en-GB" dirty="0">
              <a:latin typeface="Comic Sans MS" pitchFamily="66" charset="0"/>
            </a:endParaRPr>
          </a:p>
          <a:p>
            <a:pPr>
              <a:buNone/>
            </a:pPr>
            <a:endParaRPr lang="en-GB" dirty="0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D26E7C81-62F7-4428-AE22-0B3C262560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-171400"/>
            <a:ext cx="2047056" cy="204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87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Physical Effects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Deficiency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sz="3100" dirty="0">
                <a:latin typeface="Cavolini" panose="03000502040302020204" pitchFamily="66" charset="0"/>
                <a:cs typeface="Cavolini" panose="03000502040302020204" pitchFamily="66" charset="0"/>
              </a:rPr>
              <a:t>Constipation</a:t>
            </a:r>
          </a:p>
          <a:p>
            <a:pPr marL="0" indent="0">
              <a:buNone/>
            </a:pPr>
            <a:endParaRPr lang="en-GB" sz="31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sz="3100" dirty="0">
                <a:latin typeface="Cavolini" panose="03000502040302020204" pitchFamily="66" charset="0"/>
                <a:cs typeface="Cavolini" panose="03000502040302020204" pitchFamily="66" charset="0"/>
              </a:rPr>
              <a:t>Haemorrhoids</a:t>
            </a:r>
          </a:p>
          <a:p>
            <a:pPr marL="0" indent="0">
              <a:buNone/>
            </a:pPr>
            <a:endParaRPr lang="en-GB" sz="31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sz="3100" dirty="0">
                <a:latin typeface="Cavolini" panose="03000502040302020204" pitchFamily="66" charset="0"/>
                <a:cs typeface="Cavolini" panose="03000502040302020204" pitchFamily="66" charset="0"/>
              </a:rPr>
              <a:t>High Blood Pressure</a:t>
            </a:r>
          </a:p>
          <a:p>
            <a:pPr marL="0" indent="0">
              <a:buNone/>
            </a:pPr>
            <a:endParaRPr lang="en-GB" sz="31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sz="3100" dirty="0">
                <a:latin typeface="Cavolini" panose="03000502040302020204" pitchFamily="66" charset="0"/>
                <a:cs typeface="Cavolini" panose="03000502040302020204" pitchFamily="66" charset="0"/>
              </a:rPr>
              <a:t>Diabetes </a:t>
            </a:r>
            <a:r>
              <a:rPr lang="en-GB" sz="1800" dirty="0">
                <a:latin typeface="Cavolini" panose="03000502040302020204" pitchFamily="66" charset="0"/>
                <a:cs typeface="Cavolini" panose="03000502040302020204" pitchFamily="66" charset="0"/>
              </a:rPr>
              <a:t>(</a:t>
            </a:r>
            <a:r>
              <a:rPr lang="en-GB" sz="2000" dirty="0">
                <a:latin typeface="Cavolini" panose="03000502040302020204" pitchFamily="66" charset="0"/>
                <a:cs typeface="Cavolini" panose="03000502040302020204" pitchFamily="66" charset="0"/>
              </a:rPr>
              <a:t>Fibre helps to regulate blood sugar)</a:t>
            </a:r>
          </a:p>
          <a:p>
            <a:pPr marL="0" indent="0">
              <a:buNone/>
            </a:pPr>
            <a:endParaRPr lang="en-GB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sz="3100" dirty="0">
                <a:latin typeface="Cavolini" panose="03000502040302020204" pitchFamily="66" charset="0"/>
                <a:cs typeface="Cavolini" panose="03000502040302020204" pitchFamily="66" charset="0"/>
              </a:rPr>
              <a:t>Cardiovascular Disease </a:t>
            </a:r>
            <a:r>
              <a:rPr lang="en-GB" sz="2000" dirty="0">
                <a:latin typeface="Cavolini" panose="03000502040302020204" pitchFamily="66" charset="0"/>
                <a:cs typeface="Cavolini" panose="03000502040302020204" pitchFamily="66" charset="0"/>
              </a:rPr>
              <a:t>(Fibre helps to reduce cholesterol)</a:t>
            </a:r>
          </a:p>
          <a:p>
            <a:pPr marL="0" indent="0">
              <a:buNone/>
            </a:pPr>
            <a:endParaRPr lang="en-GB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sz="3100" dirty="0">
                <a:latin typeface="Cavolini" panose="03000502040302020204" pitchFamily="66" charset="0"/>
                <a:cs typeface="Cavolini" panose="03000502040302020204" pitchFamily="66" charset="0"/>
              </a:rPr>
              <a:t>Obesity</a:t>
            </a:r>
            <a:r>
              <a:rPr lang="en-GB" sz="2000" dirty="0">
                <a:latin typeface="Cavolini" panose="03000502040302020204" pitchFamily="66" charset="0"/>
                <a:cs typeface="Cavolini" panose="03000502040302020204" pitchFamily="66" charset="0"/>
              </a:rPr>
              <a:t> (slows down fat absorption) </a:t>
            </a:r>
          </a:p>
          <a:p>
            <a:pPr marL="0" indent="0">
              <a:buNone/>
            </a:pPr>
            <a:endParaRPr lang="en-GB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sz="3100" dirty="0">
                <a:latin typeface="Cavolini" panose="03000502040302020204" pitchFamily="66" charset="0"/>
                <a:cs typeface="Cavolini" panose="03000502040302020204" pitchFamily="66" charset="0"/>
              </a:rPr>
              <a:t>Cancer</a:t>
            </a:r>
            <a:r>
              <a:rPr lang="en-GB" sz="2000" dirty="0">
                <a:latin typeface="Cavolini" panose="03000502040302020204" pitchFamily="66" charset="0"/>
                <a:cs typeface="Cavolini" panose="03000502040302020204" pitchFamily="66" charset="0"/>
              </a:rPr>
              <a:t> (colon)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7452226C-31CA-4DAF-8CB8-4A44154191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-171400"/>
            <a:ext cx="2047056" cy="204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310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Psychological</a:t>
            </a:r>
            <a:b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Effects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-36512" y="1863823"/>
            <a:ext cx="4608512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Excess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Mentally Tired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Fuzziness of thought</a:t>
            </a:r>
          </a:p>
          <a:p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Sluggish / Tired</a:t>
            </a:r>
          </a:p>
          <a:p>
            <a:pPr marL="0" indent="0"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Feeling Down</a:t>
            </a:r>
          </a:p>
          <a:p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88024" y="1847088"/>
            <a:ext cx="4038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Deficiency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sz="2500" dirty="0">
                <a:latin typeface="Cavolini" panose="03000502040302020204" pitchFamily="66" charset="0"/>
                <a:cs typeface="Cavolini" panose="03000502040302020204" pitchFamily="66" charset="0"/>
              </a:rPr>
              <a:t>Limited concentration</a:t>
            </a:r>
          </a:p>
          <a:p>
            <a:endParaRPr lang="en-GB" sz="25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sz="2500" dirty="0">
                <a:latin typeface="Cavolini" panose="03000502040302020204" pitchFamily="66" charset="0"/>
                <a:cs typeface="Cavolini" panose="03000502040302020204" pitchFamily="66" charset="0"/>
              </a:rPr>
              <a:t>Mentally Tired /Sluggishness</a:t>
            </a:r>
          </a:p>
          <a:p>
            <a:endParaRPr lang="en-GB" sz="25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sz="2500" dirty="0">
                <a:latin typeface="Cavolini" panose="03000502040302020204" pitchFamily="66" charset="0"/>
                <a:cs typeface="Cavolini" panose="03000502040302020204" pitchFamily="66" charset="0"/>
              </a:rPr>
              <a:t>Depressed</a:t>
            </a:r>
          </a:p>
          <a:p>
            <a:endParaRPr lang="en-GB" sz="25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sz="2500" dirty="0">
                <a:latin typeface="Cavolini" panose="03000502040302020204" pitchFamily="66" charset="0"/>
                <a:cs typeface="Cavolini" panose="03000502040302020204" pitchFamily="66" charset="0"/>
              </a:rPr>
              <a:t>Low Self-Esteem</a:t>
            </a:r>
          </a:p>
          <a:p>
            <a:endParaRPr lang="en-GB" sz="25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sz="2500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6CC47B1D-ED97-4C8A-B9C9-5D42CA8B50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2" y="216934"/>
            <a:ext cx="1628800" cy="16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42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560F5A052EC841BA71A926E49F1365" ma:contentTypeVersion="12" ma:contentTypeDescription="Create a new document." ma:contentTypeScope="" ma:versionID="3b407b62832e25c68a891dcc3abcd327">
  <xsd:schema xmlns:xsd="http://www.w3.org/2001/XMLSchema" xmlns:xs="http://www.w3.org/2001/XMLSchema" xmlns:p="http://schemas.microsoft.com/office/2006/metadata/properties" xmlns:ns2="a0e626bc-792c-4d90-abc8-bae4128ea53e" xmlns:ns3="e590071e-8ba0-484a-b229-4da38ba40786" targetNamespace="http://schemas.microsoft.com/office/2006/metadata/properties" ma:root="true" ma:fieldsID="d184586a83b53141eb39537408961457" ns2:_="" ns3:_="">
    <xsd:import namespace="a0e626bc-792c-4d90-abc8-bae4128ea53e"/>
    <xsd:import namespace="e590071e-8ba0-484a-b229-4da38ba407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e626bc-792c-4d90-abc8-bae4128ea5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90071e-8ba0-484a-b229-4da38ba4078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4E6EC2-0EB1-42C4-8B3C-F535661E5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e626bc-792c-4d90-abc8-bae4128ea53e"/>
    <ds:schemaRef ds:uri="e590071e-8ba0-484a-b229-4da38ba407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FD04D5-44AF-4C96-A225-8FC27722E96E}">
  <ds:schemaRefs>
    <ds:schemaRef ds:uri="http://schemas.microsoft.com/office/2006/documentManagement/types"/>
    <ds:schemaRef ds:uri="http://purl.org/dc/elements/1.1/"/>
    <ds:schemaRef ds:uri="693e59be-be57-4b74-8cf7-4e264f4b7052"/>
    <ds:schemaRef ds:uri="http://schemas.microsoft.com/office/infopath/2007/PartnerControls"/>
    <ds:schemaRef ds:uri="a2679268-5fed-4c3f-8f0f-e6df57bbc333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7B3376B-B4A3-482A-A696-B1A8BF539D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883</TotalTime>
  <Words>255</Words>
  <Application>Microsoft Office PowerPoint</Application>
  <PresentationFormat>On-screen Show (4:3)</PresentationFormat>
  <Paragraphs>110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Cavolini</vt:lpstr>
      <vt:lpstr>Comic Sans MS</vt:lpstr>
      <vt:lpstr>Constantia</vt:lpstr>
      <vt:lpstr>Wingdings 2</vt:lpstr>
      <vt:lpstr>Flow</vt:lpstr>
      <vt:lpstr>PowerPoint Presentation</vt:lpstr>
      <vt:lpstr>Aims and Objectives </vt:lpstr>
      <vt:lpstr>Fibre</vt:lpstr>
      <vt:lpstr>Fibre</vt:lpstr>
      <vt:lpstr>Fibre</vt:lpstr>
      <vt:lpstr>Fibre</vt:lpstr>
      <vt:lpstr>Physical Effects</vt:lpstr>
      <vt:lpstr>Physical Effects</vt:lpstr>
      <vt:lpstr>Psychological Effects</vt:lpstr>
      <vt:lpstr>Emotional Effects</vt:lpstr>
      <vt:lpstr>Any questions? 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</dc:title>
  <dc:creator>ncraig</dc:creator>
  <cp:lastModifiedBy>Crawford Leslie</cp:lastModifiedBy>
  <cp:revision>123</cp:revision>
  <dcterms:created xsi:type="dcterms:W3CDTF">2014-04-25T09:42:26Z</dcterms:created>
  <dcterms:modified xsi:type="dcterms:W3CDTF">2022-03-15T15:17:06Z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0x01010047560F5A052EC841BA71A926E49F1365</vt:lpwstr>
  </property>
</Properties>
</file>