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03" r:id="rId5"/>
    <p:sldId id="337" r:id="rId6"/>
    <p:sldId id="271" r:id="rId7"/>
    <p:sldId id="338" r:id="rId8"/>
    <p:sldId id="339" r:id="rId9"/>
    <p:sldId id="299" r:id="rId10"/>
    <p:sldId id="292" r:id="rId11"/>
    <p:sldId id="284" r:id="rId12"/>
    <p:sldId id="285" r:id="rId13"/>
    <p:sldId id="286" r:id="rId14"/>
    <p:sldId id="31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84750-2BF6-434A-AA23-DEE30692DFD1}" v="441" dt="2021-01-18T12:43:38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576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A0E7A-10C0-4B2E-92E4-598D6B59091C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A2F70-227F-4B22-94D7-2D58E218D4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82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E4674-20FA-4DC6-A185-A99EA6E8B8B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689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FA2F70-227F-4B22-94D7-2D58E218D4A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395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42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2A6B1-F2BC-436A-81A3-EBA9621AE601}" type="datetimeFigureOut">
              <a:rPr lang="en-GB" smtClean="0"/>
              <a:pPr/>
              <a:t>21/03/2022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BkMLwC_oXU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846819"/>
            <a:ext cx="9144000" cy="31643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chemeClr val="accent3">
                    <a:lumMod val="5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chemeClr val="tx1"/>
                </a:solidFill>
                <a:latin typeface="Cavolini"/>
              </a:rPr>
              <a:t>Nutrition, Health and</a:t>
            </a:r>
            <a:r>
              <a:rPr lang="en-GB" dirty="0">
                <a:solidFill>
                  <a:schemeClr val="tx1"/>
                </a:solidFill>
                <a:cs typeface="Arial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Cavolini"/>
              </a:rPr>
              <a:t>Wellbeing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pPr algn="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600" dirty="0">
                <a:solidFill>
                  <a:schemeClr val="tx1"/>
                </a:solidFill>
                <a:latin typeface="Cavolini"/>
                <a:cs typeface="Cavolini" panose="03000502040302020204" pitchFamily="66" charset="0"/>
              </a:rPr>
              <a:t>Vitamins</a:t>
            </a:r>
            <a:endParaRPr lang="en-GB" sz="3600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7" descr="C:\Users\jmontgomery\Dropbox\log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3335" y="722076"/>
            <a:ext cx="1417328" cy="1124743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AFCFAA6-A7C0-499C-BD40-29BB10BDE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2664" y="3717032"/>
            <a:ext cx="3178671" cy="272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Emotional 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Worry 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Frustration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60032" y="1988840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Worry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Lack of Confidence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Discomfort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3D93D7-74CD-45C7-9898-9DB5140D3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84998"/>
            <a:ext cx="3343076" cy="1738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924944"/>
            <a:ext cx="9144000" cy="1143000"/>
          </a:xfrm>
        </p:spPr>
        <p:txBody>
          <a:bodyPr/>
          <a:lstStyle/>
          <a:p>
            <a:pPr algn="ctr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169097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79A3C-FB79-4F1D-84AB-B41397E1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Aims and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607A-1B4A-47A5-A769-BE6C5EE55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7448"/>
            <a:ext cx="8507288" cy="4733880"/>
          </a:xfrm>
        </p:spPr>
        <p:txBody>
          <a:bodyPr>
            <a:normAutofit/>
          </a:bodyPr>
          <a:lstStyle/>
          <a:p>
            <a:pPr>
              <a:lnSpc>
                <a:spcPct val="210000"/>
              </a:lnSpc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LO1- Identify the key elements of nutrition in relation to a healthy, balanced diet.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BE8343-6B98-4F88-B200-324E93624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697" y="3370722"/>
            <a:ext cx="3010606" cy="30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6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/>
              </a:rPr>
              <a:t>Vitamins</a:t>
            </a:r>
            <a:r>
              <a:rPr lang="en-GB" dirty="0">
                <a:latin typeface="Cavolini"/>
              </a:rPr>
              <a:t> 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r>
              <a:rPr lang="en-US" dirty="0"/>
              <a:t>Vitamins are organic compounds which are essential for normal growth and nutrition and are required in small quantities in the diet because they cannot be synthesized by the body.</a:t>
            </a:r>
          </a:p>
          <a:p>
            <a:endParaRPr lang="en-US" dirty="0">
              <a:solidFill>
                <a:srgbClr val="FF0000"/>
              </a:solidFill>
              <a:latin typeface="Cavolini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avolini"/>
              </a:rPr>
              <a:t>There are currently 13 recognised Vitamins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D37834-C31A-450B-BED8-A51DDA9C5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8487" y="5200855"/>
            <a:ext cx="1656184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0275BE-BB23-433D-85A3-20D9FC908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07" y="1700809"/>
            <a:ext cx="8750118" cy="35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0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The ABCs of Vitamins | HealthiNation">
            <a:hlinkClick r:id="" action="ppaction://media"/>
            <a:extLst>
              <a:ext uri="{FF2B5EF4-FFF2-40B4-BE49-F238E27FC236}">
                <a16:creationId xmlns:a16="http://schemas.microsoft.com/office/drawing/2014/main" id="{D3880EC4-7295-4878-8FDB-B369944EBAE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8775" y="1340768"/>
            <a:ext cx="866645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50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Vitamins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217" y="1566148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Vit A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 is needed for Vision</a:t>
            </a:r>
          </a:p>
          <a:p>
            <a:r>
              <a:rPr lang="en-GB" dirty="0">
                <a:solidFill>
                  <a:srgbClr val="FF0000"/>
                </a:solidFill>
                <a:latin typeface="Cavolini"/>
              </a:rPr>
              <a:t>B1 and B2 </a:t>
            </a:r>
            <a:r>
              <a:rPr lang="en-GB" dirty="0">
                <a:latin typeface="Cavolini"/>
              </a:rPr>
              <a:t>helps release energy</a:t>
            </a:r>
          </a:p>
          <a:p>
            <a:r>
              <a:rPr lang="en-GB" dirty="0">
                <a:solidFill>
                  <a:srgbClr val="FF0000"/>
                </a:solidFill>
                <a:latin typeface="Cavolini"/>
              </a:rPr>
              <a:t>B3</a:t>
            </a:r>
            <a:r>
              <a:rPr lang="en-GB" dirty="0">
                <a:latin typeface="Cavolini"/>
              </a:rPr>
              <a:t> needed for cell growth</a:t>
            </a:r>
          </a:p>
          <a:p>
            <a:r>
              <a:rPr lang="en-GB" dirty="0">
                <a:solidFill>
                  <a:srgbClr val="FF0000"/>
                </a:solidFill>
                <a:latin typeface="Cavolini"/>
              </a:rPr>
              <a:t>B5</a:t>
            </a:r>
            <a:r>
              <a:rPr lang="en-GB" dirty="0">
                <a:latin typeface="Cavolini"/>
              </a:rPr>
              <a:t> produces energy and hormones</a:t>
            </a:r>
          </a:p>
          <a:p>
            <a:r>
              <a:rPr lang="en-GB" dirty="0">
                <a:solidFill>
                  <a:srgbClr val="FF0000"/>
                </a:solidFill>
                <a:latin typeface="Cavolini"/>
              </a:rPr>
              <a:t>B6 </a:t>
            </a:r>
            <a:r>
              <a:rPr lang="en-GB" dirty="0">
                <a:latin typeface="Cavolini"/>
              </a:rPr>
              <a:t>essential for formation of red blood cells</a:t>
            </a:r>
          </a:p>
          <a:p>
            <a:r>
              <a:rPr lang="en-GB" dirty="0">
                <a:solidFill>
                  <a:srgbClr val="FF0000"/>
                </a:solidFill>
                <a:latin typeface="Cavolini"/>
              </a:rPr>
              <a:t>B7</a:t>
            </a:r>
            <a:r>
              <a:rPr lang="en-GB" dirty="0">
                <a:latin typeface="Cavolini"/>
              </a:rPr>
              <a:t> needed to metabolize proteins, carbs &amp; fat.</a:t>
            </a:r>
          </a:p>
          <a:p>
            <a:r>
              <a:rPr lang="en-GB" dirty="0">
                <a:solidFill>
                  <a:srgbClr val="FF0000"/>
                </a:solidFill>
                <a:latin typeface="Cavolini"/>
              </a:rPr>
              <a:t>B9</a:t>
            </a:r>
            <a:r>
              <a:rPr lang="en-GB" dirty="0">
                <a:latin typeface="Cavolini"/>
              </a:rPr>
              <a:t> essential for making DNA and RNA</a:t>
            </a:r>
          </a:p>
          <a:p>
            <a:r>
              <a:rPr lang="en-GB" dirty="0">
                <a:solidFill>
                  <a:srgbClr val="FF0000"/>
                </a:solidFill>
                <a:latin typeface="Cavolini"/>
              </a:rPr>
              <a:t>B12 </a:t>
            </a:r>
            <a:r>
              <a:rPr lang="en-GB" dirty="0">
                <a:latin typeface="Cavolini"/>
              </a:rPr>
              <a:t>helps nervous system</a:t>
            </a:r>
          </a:p>
          <a:p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Vit C 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– collagen production, wound healing and bone formation.</a:t>
            </a:r>
          </a:p>
          <a:p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Vit D 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essential for bone growth and development</a:t>
            </a:r>
          </a:p>
          <a:p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Vit E 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protects against inflammation and disease</a:t>
            </a:r>
          </a:p>
          <a:p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Vit K 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necessary for blood clotting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A45C8A-7F68-4D02-9DD8-441169981AF6}"/>
              </a:ext>
            </a:extLst>
          </p:cNvPr>
          <p:cNvSpPr txBox="1"/>
          <p:nvPr/>
        </p:nvSpPr>
        <p:spPr>
          <a:xfrm>
            <a:off x="457200" y="6153912"/>
            <a:ext cx="2846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Medical News Today, 2020.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39752" y="2204864"/>
            <a:ext cx="4896544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Vitamins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1880" y="486916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Fruit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83768" y="1916832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Milk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47664" y="4077072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Fish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83968" y="1412776"/>
            <a:ext cx="1146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Red Meat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32240" y="1844824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Cheese</a:t>
            </a:r>
          </a:p>
        </p:txBody>
      </p:sp>
      <p:cxnSp>
        <p:nvCxnSpPr>
          <p:cNvPr id="9" name="Straight Arrow Connector 8"/>
          <p:cNvCxnSpPr>
            <a:endCxn id="20" idx="2"/>
          </p:cNvCxnSpPr>
          <p:nvPr/>
        </p:nvCxnSpPr>
        <p:spPr>
          <a:xfrm flipV="1">
            <a:off x="6804248" y="2214156"/>
            <a:ext cx="360964" cy="49476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644008" y="1700808"/>
            <a:ext cx="72008" cy="49476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700716" y="2132856"/>
            <a:ext cx="143092" cy="57606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052644" y="4077072"/>
            <a:ext cx="647148" cy="28803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0"/>
          </p:cNvCxnSpPr>
          <p:nvPr/>
        </p:nvCxnSpPr>
        <p:spPr>
          <a:xfrm flipH="1">
            <a:off x="3803023" y="4499828"/>
            <a:ext cx="48897" cy="36933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Physical 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5536" y="2423160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Feeling Sick and being Sick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Weight Loss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Osteoporosis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05400" y="2413676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Weak Teeth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Poor Bones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Muscle Pain or Weakness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2AC053A-B5AE-4D8C-997B-76B375FDC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68" y="116632"/>
            <a:ext cx="2654804" cy="2654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92471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Psychological</a:t>
            </a:r>
            <a:b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3528" y="2847503"/>
            <a:ext cx="4038600" cy="4434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Increase in Sanity 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3438" y="2852936"/>
            <a:ext cx="4495800" cy="33009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Depression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Seasonal Affective disorder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Reduced Self Esteem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3FD1405-65B9-49EA-B2DB-2FC20D4B97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0275"/>
            <a:ext cx="2232248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560F5A052EC841BA71A926E49F1365" ma:contentTypeVersion="12" ma:contentTypeDescription="Create a new document." ma:contentTypeScope="" ma:versionID="3b407b62832e25c68a891dcc3abcd327">
  <xsd:schema xmlns:xsd="http://www.w3.org/2001/XMLSchema" xmlns:xs="http://www.w3.org/2001/XMLSchema" xmlns:p="http://schemas.microsoft.com/office/2006/metadata/properties" xmlns:ns2="a0e626bc-792c-4d90-abc8-bae4128ea53e" xmlns:ns3="e590071e-8ba0-484a-b229-4da38ba40786" targetNamespace="http://schemas.microsoft.com/office/2006/metadata/properties" ma:root="true" ma:fieldsID="d184586a83b53141eb39537408961457" ns2:_="" ns3:_="">
    <xsd:import namespace="a0e626bc-792c-4d90-abc8-bae4128ea53e"/>
    <xsd:import namespace="e590071e-8ba0-484a-b229-4da38ba407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626bc-792c-4d90-abc8-bae4128ea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90071e-8ba0-484a-b229-4da38ba407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D04D5-44AF-4C96-A225-8FC27722E96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7B3376B-B4A3-482A-A696-B1A8BF539D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F3E0E1-D42A-4BC5-ADBB-7B16407ECD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e626bc-792c-4d90-abc8-bae4128ea53e"/>
    <ds:schemaRef ds:uri="e590071e-8ba0-484a-b229-4da38ba407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785</TotalTime>
  <Words>211</Words>
  <Application>Microsoft Office PowerPoint</Application>
  <PresentationFormat>On-screen Show (4:3)</PresentationFormat>
  <Paragraphs>71</Paragraphs>
  <Slides>11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Cavolini</vt:lpstr>
      <vt:lpstr>Comic Sans MS</vt:lpstr>
      <vt:lpstr>Constantia</vt:lpstr>
      <vt:lpstr>Wingdings 2</vt:lpstr>
      <vt:lpstr>Flow</vt:lpstr>
      <vt:lpstr>PowerPoint Presentation</vt:lpstr>
      <vt:lpstr>Aims and Objectives </vt:lpstr>
      <vt:lpstr>Vitamins </vt:lpstr>
      <vt:lpstr>PowerPoint Presentation</vt:lpstr>
      <vt:lpstr>PowerPoint Presentation</vt:lpstr>
      <vt:lpstr>Vitamins </vt:lpstr>
      <vt:lpstr>PowerPoint Presentation</vt:lpstr>
      <vt:lpstr>Physical Effects</vt:lpstr>
      <vt:lpstr>Psychological Effects</vt:lpstr>
      <vt:lpstr>Emotional Effects</vt:lpstr>
      <vt:lpstr>Any questions? 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</dc:title>
  <dc:creator>ncraig</dc:creator>
  <cp:lastModifiedBy>Crawford Leslie</cp:lastModifiedBy>
  <cp:revision>132</cp:revision>
  <dcterms:created xsi:type="dcterms:W3CDTF">2014-04-25T09:42:26Z</dcterms:created>
  <dcterms:modified xsi:type="dcterms:W3CDTF">2022-03-21T09:56:01Z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0x01010047560F5A052EC841BA71A926E49F1365</vt:lpwstr>
  </property>
</Properties>
</file>