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58" r:id="rId6"/>
    <p:sldId id="259" r:id="rId7"/>
    <p:sldId id="260"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1/5/2016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1/5/2016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N6 Chemistry in society</a:t>
            </a:r>
          </a:p>
          <a:p>
            <a:r>
              <a:rPr lang="en-GB" dirty="0" smtClean="0"/>
              <a:t>Niall Crawford</a:t>
            </a:r>
            <a:endParaRPr lang="en-GB" dirty="0"/>
          </a:p>
        </p:txBody>
      </p:sp>
      <p:sp>
        <p:nvSpPr>
          <p:cNvPr id="2" name="Title 1"/>
          <p:cNvSpPr>
            <a:spLocks noGrp="1"/>
          </p:cNvSpPr>
          <p:nvPr>
            <p:ph type="ctrTitle"/>
          </p:nvPr>
        </p:nvSpPr>
        <p:spPr/>
        <p:txBody>
          <a:bodyPr/>
          <a:lstStyle/>
          <a:p>
            <a:r>
              <a:rPr lang="en-GB" dirty="0" smtClean="0"/>
              <a:t>Calculations from equations</a:t>
            </a:r>
            <a:endParaRPr lang="en-GB" dirty="0"/>
          </a:p>
        </p:txBody>
      </p:sp>
      <p:pic>
        <p:nvPicPr>
          <p:cNvPr id="5" name="Picture 4"/>
          <p:cNvPicPr>
            <a:picLocks noChangeAspect="1"/>
          </p:cNvPicPr>
          <p:nvPr/>
        </p:nvPicPr>
        <p:blipFill rotWithShape="1">
          <a:blip r:embed="rId2"/>
          <a:srcRect l="12920" t="33266" r="13473" b="13579"/>
          <a:stretch/>
        </p:blipFill>
        <p:spPr>
          <a:xfrm>
            <a:off x="1447800" y="4208501"/>
            <a:ext cx="5852864" cy="2376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964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6749" y="649155"/>
            <a:ext cx="5488439" cy="646331"/>
          </a:xfrm>
          <a:prstGeom prst="rect">
            <a:avLst/>
          </a:prstGeom>
          <a:solidFill>
            <a:srgbClr val="953735">
              <a:alpha val="60000"/>
            </a:srgbClr>
          </a:solidFill>
          <a:ln w="76200">
            <a:solidFill>
              <a:srgbClr val="FF0000"/>
            </a:solidFill>
          </a:ln>
        </p:spPr>
        <p:txBody>
          <a:bodyPr wrap="square">
            <a:spAutoFit/>
          </a:bodyPr>
          <a:lstStyle/>
          <a:p>
            <a:pPr algn="ctr"/>
            <a:r>
              <a:rPr lang="en-GB" sz="3600" b="1" dirty="0" smtClean="0">
                <a:effectLst>
                  <a:outerShdw blurRad="38100" dist="38100" dir="2700000" algn="tl">
                    <a:srgbClr val="000000">
                      <a:alpha val="43137"/>
                    </a:srgbClr>
                  </a:outerShdw>
                </a:effectLst>
                <a:latin typeface="Arial Black" pitchFamily="34" charset="0"/>
              </a:rPr>
              <a:t>LIMITING REACTANT</a:t>
            </a:r>
            <a:endParaRPr lang="en-GB" sz="3600" b="1" dirty="0">
              <a:effectLst>
                <a:outerShdw blurRad="38100" dist="38100" dir="2700000" algn="tl">
                  <a:srgbClr val="000000">
                    <a:alpha val="43137"/>
                  </a:srgbClr>
                </a:outerShdw>
              </a:effectLst>
              <a:latin typeface="Arial Black" pitchFamily="34" charset="0"/>
            </a:endParaRPr>
          </a:p>
        </p:txBody>
      </p:sp>
      <p:sp>
        <p:nvSpPr>
          <p:cNvPr id="9" name="Rectangle 8"/>
          <p:cNvSpPr/>
          <p:nvPr/>
        </p:nvSpPr>
        <p:spPr>
          <a:xfrm>
            <a:off x="539552" y="2460231"/>
            <a:ext cx="7776864" cy="810478"/>
          </a:xfrm>
          <a:prstGeom prst="rect">
            <a:avLst/>
          </a:prstGeom>
          <a:solidFill>
            <a:srgbClr val="953735">
              <a:alpha val="60000"/>
            </a:srgbClr>
          </a:solidFill>
          <a:ln w="76200">
            <a:solidFill>
              <a:srgbClr val="FF0000"/>
            </a:solidFill>
          </a:ln>
        </p:spPr>
        <p:txBody>
          <a:bodyPr wrap="square">
            <a:spAutoFit/>
          </a:bodyPr>
          <a:lstStyle/>
          <a:p>
            <a:pPr marL="228600" lvl="0" algn="ctr">
              <a:lnSpc>
                <a:spcPts val="1400"/>
              </a:lnSpc>
              <a:tabLst>
                <a:tab pos="270510" algn="l"/>
              </a:tabLst>
            </a:pPr>
            <a:endPar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a:p>
            <a:pPr marL="228600" lvl="0" algn="ctr">
              <a:lnSpc>
                <a:spcPts val="1400"/>
              </a:lnSpc>
              <a:tabLst>
                <a:tab pos="270510" algn="l"/>
              </a:tabLst>
            </a:pPr>
            <a:endPar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a:p>
            <a:pPr marL="228600" lvl="0" algn="ctr">
              <a:lnSpc>
                <a:spcPts val="1400"/>
              </a:lnSpc>
              <a:tabLst>
                <a:tab pos="270510" algn="l"/>
              </a:tabLst>
            </a:pP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C</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H</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8</a:t>
            </a: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O</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I</a:t>
            </a:r>
            <a:r>
              <a:rPr lang="en-GB" sz="2800" b="1" baseline="-25000"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a:t>
            </a:r>
            <a:r>
              <a:rPr lang="en-GB" sz="2800" b="1"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sym typeface="Symbol" panose="05050102010706020507" pitchFamily="18" charset="2"/>
              </a:rPr>
              <a:t></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C</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H</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O</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2H</a:t>
            </a:r>
            <a:r>
              <a:rPr lang="en-GB" sz="2800" b="1" baseline="30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2I</a:t>
            </a:r>
            <a:r>
              <a:rPr lang="en-GB" sz="2800" b="1" baseline="30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t>
            </a:r>
          </a:p>
          <a:p>
            <a:pPr marL="228600" lvl="0" algn="ctr">
              <a:lnSpc>
                <a:spcPts val="1400"/>
              </a:lnSpc>
              <a:tabLst>
                <a:tab pos="270510" algn="l"/>
              </a:tabLst>
            </a:pPr>
            <a:endPar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21482" y="3604641"/>
            <a:ext cx="2275569" cy="954107"/>
          </a:xfrm>
          <a:prstGeom prst="rect">
            <a:avLst/>
          </a:prstGeom>
          <a:solidFill>
            <a:srgbClr val="953735">
              <a:alpha val="60000"/>
            </a:srgbClr>
          </a:solidFill>
          <a:ln w="76200">
            <a:solidFill>
              <a:srgbClr val="FF0000"/>
            </a:solidFill>
          </a:ln>
        </p:spPr>
        <p:txBody>
          <a:bodyPr wrap="square">
            <a:spAutoFit/>
          </a:bodyPr>
          <a:lstStyle/>
          <a:p>
            <a:pPr algn="ctr"/>
            <a:r>
              <a:rPr lang="en-GB" sz="2800" dirty="0">
                <a:solidFill>
                  <a:srgbClr val="FFFF00"/>
                </a:solidFill>
                <a:latin typeface="Arial Black" panose="020B0A04020102020204" pitchFamily="34" charset="0"/>
              </a:rPr>
              <a:t>25 cm</a:t>
            </a:r>
            <a:r>
              <a:rPr lang="en-GB" sz="2800" baseline="30000" dirty="0">
                <a:solidFill>
                  <a:srgbClr val="FFFF00"/>
                </a:solidFill>
                <a:latin typeface="Arial Black" panose="020B0A04020102020204" pitchFamily="34" charset="0"/>
              </a:rPr>
              <a:t>3</a:t>
            </a:r>
            <a:r>
              <a:rPr lang="en-GB" sz="2800" dirty="0">
                <a:solidFill>
                  <a:srgbClr val="FFFF00"/>
                </a:solidFill>
                <a:latin typeface="Arial Black" panose="020B0A04020102020204" pitchFamily="34" charset="0"/>
              </a:rPr>
              <a:t> </a:t>
            </a:r>
            <a:endParaRPr lang="en-GB" sz="2800" dirty="0" smtClean="0">
              <a:solidFill>
                <a:srgbClr val="FFFF00"/>
              </a:solidFill>
              <a:latin typeface="Arial Black" panose="020B0A04020102020204" pitchFamily="34" charset="0"/>
            </a:endParaRPr>
          </a:p>
          <a:p>
            <a:pPr algn="ctr"/>
            <a:r>
              <a:rPr lang="en-GB" sz="2800" dirty="0" smtClean="0">
                <a:solidFill>
                  <a:srgbClr val="FFFF00"/>
                </a:solidFill>
                <a:latin typeface="Arial Black" panose="020B0A04020102020204" pitchFamily="34" charset="0"/>
              </a:rPr>
              <a:t> </a:t>
            </a:r>
            <a:r>
              <a:rPr lang="en-GB" sz="2800" dirty="0">
                <a:solidFill>
                  <a:srgbClr val="FFFF00"/>
                </a:solidFill>
                <a:latin typeface="Arial Black" panose="020B0A04020102020204" pitchFamily="34" charset="0"/>
              </a:rPr>
              <a:t>0.1 </a:t>
            </a:r>
            <a:r>
              <a:rPr lang="en-GB" sz="2800" dirty="0" err="1" smtClean="0">
                <a:solidFill>
                  <a:srgbClr val="FFFF00"/>
                </a:solidFill>
                <a:latin typeface="Arial Black" panose="020B0A04020102020204" pitchFamily="34" charset="0"/>
              </a:rPr>
              <a:t>mol</a:t>
            </a:r>
            <a:r>
              <a:rPr lang="en-GB" sz="2800" dirty="0" smtClean="0">
                <a:solidFill>
                  <a:srgbClr val="FFFF00"/>
                </a:solidFill>
                <a:latin typeface="Arial Black" panose="020B0A04020102020204" pitchFamily="34" charset="0"/>
              </a:rPr>
              <a:t> l</a:t>
            </a:r>
            <a:r>
              <a:rPr lang="en-GB" sz="2800" baseline="30000" dirty="0" smtClean="0">
                <a:solidFill>
                  <a:srgbClr val="FFFF00"/>
                </a:solidFill>
                <a:latin typeface="Arial Black" panose="020B0A04020102020204" pitchFamily="34" charset="0"/>
              </a:rPr>
              <a:t>-1</a:t>
            </a:r>
            <a:endParaRPr lang="en-GB" sz="2800" b="1" dirty="0">
              <a:solidFill>
                <a:srgbClr val="FFFF00"/>
              </a:solidFill>
              <a:effectLst>
                <a:outerShdw blurRad="38100" dist="38100" dir="2700000" algn="tl">
                  <a:srgbClr val="000000">
                    <a:alpha val="43137"/>
                  </a:srgbClr>
                </a:outerShdw>
              </a:effectLst>
              <a:latin typeface="Arial Black" pitchFamily="34" charset="0"/>
            </a:endParaRPr>
          </a:p>
        </p:txBody>
      </p:sp>
      <p:sp>
        <p:nvSpPr>
          <p:cNvPr id="11" name="Rectangle 10"/>
          <p:cNvSpPr/>
          <p:nvPr/>
        </p:nvSpPr>
        <p:spPr>
          <a:xfrm>
            <a:off x="2875018" y="3716489"/>
            <a:ext cx="2275569" cy="523220"/>
          </a:xfrm>
          <a:prstGeom prst="rect">
            <a:avLst/>
          </a:prstGeom>
          <a:solidFill>
            <a:srgbClr val="953735">
              <a:alpha val="60000"/>
            </a:srgbClr>
          </a:solidFill>
          <a:ln w="76200">
            <a:solidFill>
              <a:srgbClr val="FF0000"/>
            </a:solidFill>
          </a:ln>
        </p:spPr>
        <p:txBody>
          <a:bodyPr wrap="square">
            <a:spAutoFit/>
          </a:bodyPr>
          <a:lstStyle/>
          <a:p>
            <a:pPr algn="ctr"/>
            <a:r>
              <a:rPr lang="en-GB" sz="2800" dirty="0">
                <a:solidFill>
                  <a:srgbClr val="00B0F0"/>
                </a:solidFill>
                <a:latin typeface="Arial Black" panose="020B0A04020102020204" pitchFamily="34" charset="0"/>
                <a:ea typeface="Calibri" panose="020F0502020204030204" pitchFamily="34" charset="0"/>
                <a:cs typeface="Times New Roman" panose="02020603050405020304" pitchFamily="18" charset="0"/>
              </a:rPr>
              <a:t>0.27 g </a:t>
            </a:r>
            <a:endParaRPr lang="en-GB" sz="2800" b="1" dirty="0">
              <a:solidFill>
                <a:srgbClr val="00B0F0"/>
              </a:solidFill>
              <a:effectLst>
                <a:outerShdw blurRad="38100" dist="38100" dir="2700000" algn="tl">
                  <a:srgbClr val="000000">
                    <a:alpha val="43137"/>
                  </a:srgbClr>
                </a:outerShdw>
              </a:effectLst>
              <a:latin typeface="Arial Black" pitchFamily="34" charset="0"/>
            </a:endParaRPr>
          </a:p>
        </p:txBody>
      </p:sp>
      <p:sp>
        <p:nvSpPr>
          <p:cNvPr id="17" name="Rectangle 16"/>
          <p:cNvSpPr/>
          <p:nvPr/>
        </p:nvSpPr>
        <p:spPr>
          <a:xfrm>
            <a:off x="950407" y="5115286"/>
            <a:ext cx="1968810" cy="1200329"/>
          </a:xfrm>
          <a:prstGeom prst="rect">
            <a:avLst/>
          </a:prstGeom>
        </p:spPr>
        <p:txBody>
          <a:bodyPr wrap="square">
            <a:spAutoFit/>
          </a:bodyPr>
          <a:lstStyle/>
          <a:p>
            <a:pPr algn="ctr"/>
            <a:r>
              <a:rPr lang="en-GB" sz="2400" b="1" dirty="0" smtClean="0">
                <a:effectLst>
                  <a:outerShdw blurRad="38100" dist="38100" dir="2700000" algn="tl">
                    <a:srgbClr val="000000">
                      <a:alpha val="43137"/>
                    </a:srgbClr>
                  </a:outerShdw>
                </a:effectLst>
                <a:latin typeface="Arial Black" pitchFamily="34" charset="0"/>
                <a:ea typeface="+mj-ea"/>
                <a:cs typeface="+mj-cs"/>
              </a:rPr>
              <a:t>Ratio of reactants available </a:t>
            </a:r>
            <a:endParaRPr lang="en-GB" sz="1050" dirty="0"/>
          </a:p>
        </p:txBody>
      </p:sp>
      <p:sp>
        <p:nvSpPr>
          <p:cNvPr id="21" name="Rectangle 20"/>
          <p:cNvSpPr/>
          <p:nvPr/>
        </p:nvSpPr>
        <p:spPr>
          <a:xfrm>
            <a:off x="3757483" y="5015605"/>
            <a:ext cx="2786208" cy="1384995"/>
          </a:xfrm>
          <a:prstGeom prst="rect">
            <a:avLst/>
          </a:prstGeom>
          <a:solidFill>
            <a:srgbClr val="953735">
              <a:alpha val="60000"/>
            </a:srgbClr>
          </a:solidFill>
          <a:ln w="76200">
            <a:noFill/>
          </a:ln>
        </p:spPr>
        <p:txBody>
          <a:bodyPr wrap="square">
            <a:spAutoFit/>
          </a:bodyPr>
          <a:lstStyle/>
          <a:p>
            <a:pPr algn="ctr"/>
            <a:r>
              <a:rPr lang="en-GB" sz="2800" dirty="0" smtClean="0">
                <a:solidFill>
                  <a:srgbClr val="FFFF00"/>
                </a:solidFill>
                <a:latin typeface="Arial Black" panose="020B0A04020102020204" pitchFamily="34" charset="0"/>
              </a:rPr>
              <a:t>0.0025mol</a:t>
            </a:r>
          </a:p>
          <a:p>
            <a:pPr algn="ctr"/>
            <a:endParaRPr lang="en-GB" sz="2800" dirty="0" smtClean="0">
              <a:solidFill>
                <a:srgbClr val="FFFF00"/>
              </a:solidFill>
              <a:latin typeface="Arial Black" panose="020B0A04020102020204" pitchFamily="34" charset="0"/>
            </a:endParaRPr>
          </a:p>
          <a:p>
            <a:pPr algn="ctr"/>
            <a:r>
              <a:rPr lang="en-GB" sz="2800" dirty="0">
                <a:solidFill>
                  <a:srgbClr val="FFFF00"/>
                </a:solidFill>
                <a:latin typeface="Arial Black" panose="020B0A04020102020204" pitchFamily="34" charset="0"/>
              </a:rPr>
              <a:t> </a:t>
            </a:r>
            <a:r>
              <a:rPr lang="en-GB" sz="2800" dirty="0" smtClean="0">
                <a:solidFill>
                  <a:srgbClr val="00B0F0"/>
                </a:solidFill>
                <a:latin typeface="Arial Black" panose="020B0A04020102020204" pitchFamily="34" charset="0"/>
              </a:rPr>
              <a:t>0.001mol</a:t>
            </a:r>
            <a:endParaRPr lang="en-GB" sz="2800" b="1" dirty="0">
              <a:solidFill>
                <a:srgbClr val="00B0F0"/>
              </a:solidFill>
              <a:effectLst>
                <a:outerShdw blurRad="38100" dist="38100" dir="2700000" algn="tl">
                  <a:srgbClr val="000000">
                    <a:alpha val="43137"/>
                  </a:srgbClr>
                </a:outerShdw>
              </a:effectLst>
              <a:latin typeface="Arial Black" pitchFamily="34" charset="0"/>
            </a:endParaRPr>
          </a:p>
        </p:txBody>
      </p:sp>
      <p:cxnSp>
        <p:nvCxnSpPr>
          <p:cNvPr id="19" name="Straight Connector 18"/>
          <p:cNvCxnSpPr/>
          <p:nvPr/>
        </p:nvCxnSpPr>
        <p:spPr>
          <a:xfrm flipV="1">
            <a:off x="4178912" y="5638382"/>
            <a:ext cx="1993288" cy="12498"/>
          </a:xfrm>
          <a:prstGeom prst="line">
            <a:avLst/>
          </a:prstGeom>
          <a:ln w="76200">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946834" y="5315215"/>
            <a:ext cx="489236" cy="646331"/>
          </a:xfrm>
          <a:prstGeom prst="rect">
            <a:avLst/>
          </a:prstGeom>
        </p:spPr>
        <p:txBody>
          <a:bodyPr wrap="none">
            <a:spAutoFit/>
          </a:bodyPr>
          <a:lstStyle/>
          <a:p>
            <a:r>
              <a:rPr lang="en-GB" sz="3600" b="1" dirty="0">
                <a:effectLst>
                  <a:outerShdw blurRad="38100" dist="38100" dir="2700000" algn="tl">
                    <a:srgbClr val="000000">
                      <a:alpha val="43137"/>
                    </a:srgbClr>
                  </a:outerShdw>
                </a:effectLst>
                <a:latin typeface="Arial Black" pitchFamily="34" charset="0"/>
              </a:rPr>
              <a:t>=</a:t>
            </a:r>
            <a:endParaRPr lang="en-GB" sz="3600" dirty="0"/>
          </a:p>
        </p:txBody>
      </p:sp>
    </p:spTree>
    <p:extLst>
      <p:ext uri="{BB962C8B-B14F-4D97-AF65-F5344CB8AC3E}">
        <p14:creationId xmlns:p14="http://schemas.microsoft.com/office/powerpoint/2010/main" val="747229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21255946">
            <a:off x="198068" y="1305834"/>
            <a:ext cx="5488439" cy="646331"/>
          </a:xfrm>
          <a:prstGeom prst="rect">
            <a:avLst/>
          </a:prstGeom>
          <a:solidFill>
            <a:srgbClr val="953735">
              <a:alpha val="60000"/>
            </a:srgbClr>
          </a:solidFill>
          <a:ln w="76200">
            <a:solidFill>
              <a:srgbClr val="FF0000"/>
            </a:solidFill>
          </a:ln>
        </p:spPr>
        <p:txBody>
          <a:bodyPr wrap="square">
            <a:spAutoFit/>
          </a:bodyPr>
          <a:lstStyle/>
          <a:p>
            <a:pPr algn="ctr"/>
            <a:r>
              <a:rPr lang="en-GB" sz="3600" b="1" dirty="0" smtClean="0">
                <a:effectLst>
                  <a:outerShdw blurRad="38100" dist="38100" dir="2700000" algn="tl">
                    <a:srgbClr val="000000">
                      <a:alpha val="43137"/>
                    </a:srgbClr>
                  </a:outerShdw>
                </a:effectLst>
                <a:latin typeface="Arial Black" pitchFamily="34" charset="0"/>
              </a:rPr>
              <a:t>LIMITING REACTANT</a:t>
            </a:r>
            <a:endParaRPr lang="en-GB" sz="3600" b="1" dirty="0">
              <a:effectLst>
                <a:outerShdw blurRad="38100" dist="38100" dir="2700000" algn="tl">
                  <a:srgbClr val="000000">
                    <a:alpha val="43137"/>
                  </a:srgbClr>
                </a:outerShdw>
              </a:effectLst>
              <a:latin typeface="Arial Black" pitchFamily="34" charset="0"/>
            </a:endParaRPr>
          </a:p>
        </p:txBody>
      </p:sp>
      <p:sp>
        <p:nvSpPr>
          <p:cNvPr id="9" name="Rectangle 8"/>
          <p:cNvSpPr/>
          <p:nvPr/>
        </p:nvSpPr>
        <p:spPr>
          <a:xfrm>
            <a:off x="539552" y="2460231"/>
            <a:ext cx="7776864" cy="810478"/>
          </a:xfrm>
          <a:prstGeom prst="rect">
            <a:avLst/>
          </a:prstGeom>
          <a:solidFill>
            <a:srgbClr val="953735">
              <a:alpha val="60000"/>
            </a:srgbClr>
          </a:solidFill>
          <a:ln w="76200">
            <a:solidFill>
              <a:srgbClr val="FF0000"/>
            </a:solidFill>
          </a:ln>
        </p:spPr>
        <p:txBody>
          <a:bodyPr wrap="square">
            <a:spAutoFit/>
          </a:bodyPr>
          <a:lstStyle/>
          <a:p>
            <a:pPr marL="228600" lvl="0" algn="ctr">
              <a:lnSpc>
                <a:spcPts val="1400"/>
              </a:lnSpc>
              <a:tabLst>
                <a:tab pos="270510" algn="l"/>
              </a:tabLst>
            </a:pPr>
            <a:endPar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a:p>
            <a:pPr marL="228600" lvl="0" algn="ctr">
              <a:lnSpc>
                <a:spcPts val="1400"/>
              </a:lnSpc>
              <a:tabLst>
                <a:tab pos="270510" algn="l"/>
              </a:tabLst>
            </a:pPr>
            <a:endPar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a:p>
            <a:pPr marL="228600" lvl="0" algn="ctr">
              <a:lnSpc>
                <a:spcPts val="1400"/>
              </a:lnSpc>
              <a:tabLst>
                <a:tab pos="270510" algn="l"/>
              </a:tabLst>
            </a:pP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C</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H</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8</a:t>
            </a: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O</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I</a:t>
            </a:r>
            <a:r>
              <a:rPr lang="en-GB" sz="2800" b="1" baseline="-25000"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a:t>
            </a:r>
            <a:r>
              <a:rPr lang="en-GB" sz="2800" b="1"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sym typeface="Symbol" panose="05050102010706020507" pitchFamily="18" charset="2"/>
              </a:rPr>
              <a:t></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C</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H</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O</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2H</a:t>
            </a:r>
            <a:r>
              <a:rPr lang="en-GB" sz="2800" b="1" baseline="30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2I</a:t>
            </a:r>
            <a:r>
              <a:rPr lang="en-GB" sz="2800" b="1" baseline="30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t>
            </a:r>
          </a:p>
          <a:p>
            <a:pPr marL="228600" lvl="0" algn="ctr">
              <a:lnSpc>
                <a:spcPts val="1400"/>
              </a:lnSpc>
              <a:tabLst>
                <a:tab pos="270510" algn="l"/>
              </a:tabLst>
            </a:pPr>
            <a:endPar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21482" y="3820084"/>
            <a:ext cx="2275569" cy="523220"/>
          </a:xfrm>
          <a:prstGeom prst="rect">
            <a:avLst/>
          </a:prstGeom>
          <a:solidFill>
            <a:srgbClr val="953735">
              <a:alpha val="60000"/>
            </a:srgbClr>
          </a:solidFill>
          <a:ln w="76200">
            <a:solidFill>
              <a:srgbClr val="FF0000"/>
            </a:solidFill>
          </a:ln>
        </p:spPr>
        <p:txBody>
          <a:bodyPr wrap="square">
            <a:spAutoFit/>
          </a:bodyPr>
          <a:lstStyle/>
          <a:p>
            <a:pPr algn="ctr"/>
            <a:r>
              <a:rPr lang="en-GB" sz="2800" dirty="0">
                <a:solidFill>
                  <a:srgbClr val="FFFF00"/>
                </a:solidFill>
                <a:latin typeface="Arial Black" panose="020B0A04020102020204" pitchFamily="34" charset="0"/>
              </a:rPr>
              <a:t>0.0025mol</a:t>
            </a:r>
          </a:p>
        </p:txBody>
      </p:sp>
      <p:sp>
        <p:nvSpPr>
          <p:cNvPr id="11" name="Rectangle 10"/>
          <p:cNvSpPr/>
          <p:nvPr/>
        </p:nvSpPr>
        <p:spPr>
          <a:xfrm>
            <a:off x="2875018" y="3716489"/>
            <a:ext cx="2275569" cy="523220"/>
          </a:xfrm>
          <a:prstGeom prst="rect">
            <a:avLst/>
          </a:prstGeom>
          <a:solidFill>
            <a:srgbClr val="953735">
              <a:alpha val="60000"/>
            </a:srgbClr>
          </a:solidFill>
          <a:ln w="76200">
            <a:solidFill>
              <a:srgbClr val="FF0000"/>
            </a:solidFill>
          </a:ln>
        </p:spPr>
        <p:txBody>
          <a:bodyPr wrap="square">
            <a:spAutoFit/>
          </a:bodyPr>
          <a:lstStyle/>
          <a:p>
            <a:pPr algn="ctr"/>
            <a:r>
              <a:rPr lang="en-GB" sz="2800" dirty="0" smtClean="0">
                <a:solidFill>
                  <a:srgbClr val="00B0F0"/>
                </a:solidFill>
                <a:latin typeface="Arial Black" panose="020B0A04020102020204" pitchFamily="34" charset="0"/>
                <a:ea typeface="Calibri" panose="020F0502020204030204" pitchFamily="34" charset="0"/>
                <a:cs typeface="Times New Roman" panose="02020603050405020304" pitchFamily="18" charset="0"/>
              </a:rPr>
              <a:t>0.001mol</a:t>
            </a:r>
            <a:endParaRPr lang="en-GB" sz="2800" dirty="0">
              <a:solidFill>
                <a:srgbClr val="00B0F0"/>
              </a:solidFill>
              <a:latin typeface="Arial Black" panose="020B0A04020102020204" pitchFamily="34" charset="0"/>
              <a:ea typeface="Calibri" panose="020F0502020204030204" pitchFamily="34" charset="0"/>
              <a:cs typeface="Times New Roman" panose="02020603050405020304" pitchFamily="18" charset="0"/>
            </a:endParaRPr>
          </a:p>
        </p:txBody>
      </p:sp>
      <p:cxnSp>
        <p:nvCxnSpPr>
          <p:cNvPr id="13" name="Straight Arrow Connector 12"/>
          <p:cNvCxnSpPr>
            <a:stCxn id="14" idx="1"/>
          </p:cNvCxnSpPr>
          <p:nvPr/>
        </p:nvCxnSpPr>
        <p:spPr>
          <a:xfrm flipH="1" flipV="1">
            <a:off x="5292080" y="4255284"/>
            <a:ext cx="966746" cy="1281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890858">
            <a:off x="6216946" y="3778400"/>
            <a:ext cx="2508609" cy="1852963"/>
          </a:xfrm>
          <a:prstGeom prst="rect">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200" dirty="0" smtClean="0">
                <a:latin typeface="Arial Black" panose="020B0A04020102020204" pitchFamily="34" charset="0"/>
              </a:rPr>
              <a:t>NOT ENOUGH I</a:t>
            </a:r>
            <a:r>
              <a:rPr lang="en-GB" sz="3200" baseline="-25000" dirty="0" smtClean="0">
                <a:latin typeface="Arial Black" panose="020B0A04020102020204" pitchFamily="34" charset="0"/>
              </a:rPr>
              <a:t>2</a:t>
            </a:r>
            <a:endParaRPr lang="en-GB" sz="3200" baseline="-25000" dirty="0">
              <a:latin typeface="Arial Black" panose="020B0A04020102020204" pitchFamily="34" charset="0"/>
            </a:endParaRPr>
          </a:p>
        </p:txBody>
      </p:sp>
      <p:sp>
        <p:nvSpPr>
          <p:cNvPr id="18" name="Rectangle 17"/>
          <p:cNvSpPr/>
          <p:nvPr/>
        </p:nvSpPr>
        <p:spPr>
          <a:xfrm>
            <a:off x="544847" y="5100547"/>
            <a:ext cx="5019531" cy="954107"/>
          </a:xfrm>
          <a:prstGeom prst="rect">
            <a:avLst/>
          </a:prstGeom>
          <a:solidFill>
            <a:srgbClr val="953735">
              <a:alpha val="60000"/>
            </a:srgbClr>
          </a:solidFill>
          <a:ln w="76200">
            <a:solidFill>
              <a:srgbClr val="FF0000"/>
            </a:solidFill>
          </a:ln>
        </p:spPr>
        <p:txBody>
          <a:bodyPr wrap="square">
            <a:spAutoFit/>
          </a:bodyPr>
          <a:lstStyle/>
          <a:p>
            <a:pPr algn="ctr"/>
            <a:r>
              <a:rPr lang="en-GB" sz="2800" dirty="0" smtClean="0">
                <a:latin typeface="Arial Black" panose="020B0A04020102020204" pitchFamily="34" charset="0"/>
              </a:rPr>
              <a:t>I need a ratio of 1 to 1 to make reaction happen.</a:t>
            </a:r>
            <a:endParaRPr lang="en-GB" sz="2800" dirty="0">
              <a:latin typeface="Arial Black" panose="020B0A04020102020204" pitchFamily="34" charset="0"/>
            </a:endParaRPr>
          </a:p>
        </p:txBody>
      </p:sp>
    </p:spTree>
    <p:extLst>
      <p:ext uri="{BB962C8B-B14F-4D97-AF65-F5344CB8AC3E}">
        <p14:creationId xmlns:p14="http://schemas.microsoft.com/office/powerpoint/2010/main" val="2952039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Excess reactants</a:t>
            </a:r>
            <a:endParaRPr lang="en-GB" dirty="0"/>
          </a:p>
        </p:txBody>
      </p:sp>
      <p:sp>
        <p:nvSpPr>
          <p:cNvPr id="3" name="Content Placeholder 2"/>
          <p:cNvSpPr>
            <a:spLocks noGrp="1"/>
          </p:cNvSpPr>
          <p:nvPr>
            <p:ph sz="quarter" idx="1"/>
          </p:nvPr>
        </p:nvSpPr>
        <p:spPr/>
        <p:txBody>
          <a:bodyPr/>
          <a:lstStyle/>
          <a:p>
            <a:r>
              <a:rPr lang="en-GB" dirty="0" smtClean="0"/>
              <a:t>Read examples on p135/136</a:t>
            </a:r>
          </a:p>
          <a:p>
            <a:r>
              <a:rPr lang="en-GB" dirty="0" smtClean="0"/>
              <a:t>Questions on p136</a:t>
            </a:r>
          </a:p>
          <a:p>
            <a:endParaRPr lang="en-GB" dirty="0"/>
          </a:p>
        </p:txBody>
      </p:sp>
    </p:spTree>
    <p:extLst>
      <p:ext uri="{BB962C8B-B14F-4D97-AF65-F5344CB8AC3E}">
        <p14:creationId xmlns:p14="http://schemas.microsoft.com/office/powerpoint/2010/main" val="42438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Calculations involving gases</a:t>
            </a:r>
            <a:endParaRPr lang="en-GB" dirty="0"/>
          </a:p>
        </p:txBody>
      </p:sp>
      <p:sp>
        <p:nvSpPr>
          <p:cNvPr id="3" name="Content Placeholder 2"/>
          <p:cNvSpPr>
            <a:spLocks noGrp="1"/>
          </p:cNvSpPr>
          <p:nvPr>
            <p:ph sz="quarter" idx="1"/>
          </p:nvPr>
        </p:nvSpPr>
        <p:spPr/>
        <p:txBody>
          <a:bodyPr/>
          <a:lstStyle/>
          <a:p>
            <a:r>
              <a:rPr lang="en-GB" dirty="0" smtClean="0"/>
              <a:t>When reactants or products are gases, volume rather than mass is appropriate to measure</a:t>
            </a:r>
          </a:p>
          <a:p>
            <a:r>
              <a:rPr lang="en-GB" dirty="0" smtClean="0"/>
              <a:t>We should consider the volume of 1 mole of gas – </a:t>
            </a:r>
            <a:r>
              <a:rPr lang="en-GB" b="1" dirty="0" smtClean="0"/>
              <a:t>the molar volume </a:t>
            </a:r>
            <a:r>
              <a:rPr lang="en-GB" sz="2400" b="1" dirty="0">
                <a:effectLst>
                  <a:outerShdw blurRad="38100" dist="38100" dir="2700000" algn="tl">
                    <a:srgbClr val="000000">
                      <a:alpha val="43137"/>
                    </a:srgbClr>
                  </a:outerShdw>
                </a:effectLst>
                <a:latin typeface="Arial Black" pitchFamily="34" charset="0"/>
              </a:rPr>
              <a:t>(l mol</a:t>
            </a:r>
            <a:r>
              <a:rPr lang="en-GB" sz="2400" b="1" baseline="30000" dirty="0">
                <a:effectLst>
                  <a:outerShdw blurRad="38100" dist="38100" dir="2700000" algn="tl">
                    <a:srgbClr val="000000">
                      <a:alpha val="43137"/>
                    </a:srgbClr>
                  </a:outerShdw>
                </a:effectLst>
                <a:latin typeface="Arial Black" pitchFamily="34" charset="0"/>
              </a:rPr>
              <a:t>-1</a:t>
            </a:r>
            <a:r>
              <a:rPr lang="en-GB" sz="2400" b="1" dirty="0" smtClean="0">
                <a:effectLst>
                  <a:outerShdw blurRad="38100" dist="38100" dir="2700000" algn="tl">
                    <a:srgbClr val="000000">
                      <a:alpha val="43137"/>
                    </a:srgbClr>
                  </a:outerShdw>
                </a:effectLst>
                <a:latin typeface="Arial Black" pitchFamily="34" charset="0"/>
              </a:rPr>
              <a:t>)</a:t>
            </a:r>
            <a:endParaRPr lang="en-GB" b="1" dirty="0" smtClean="0"/>
          </a:p>
          <a:p>
            <a:r>
              <a:rPr lang="en-GB" dirty="0" smtClean="0"/>
              <a:t>Experimental setup on fig. 12.1</a:t>
            </a:r>
          </a:p>
          <a:p>
            <a:r>
              <a:rPr lang="en-GB" dirty="0" smtClean="0"/>
              <a:t>Mass of gas calculated</a:t>
            </a:r>
          </a:p>
          <a:p>
            <a:r>
              <a:rPr lang="en-GB" dirty="0" smtClean="0"/>
              <a:t>Volume of flask calculated</a:t>
            </a:r>
          </a:p>
          <a:p>
            <a:r>
              <a:rPr lang="en-GB" dirty="0" smtClean="0"/>
              <a:t>See worked example 6 to show this is done…</a:t>
            </a:r>
          </a:p>
          <a:p>
            <a:r>
              <a:rPr lang="en-GB" dirty="0" smtClean="0"/>
              <a:t>Molar volume, at 20°C and 1 atmospheric pressure, is 24 litres per </a:t>
            </a:r>
            <a:r>
              <a:rPr lang="en-GB" dirty="0" err="1" smtClean="0"/>
              <a:t>mol</a:t>
            </a:r>
            <a:r>
              <a:rPr lang="en-GB" dirty="0" smtClean="0"/>
              <a:t> for any gas</a:t>
            </a:r>
            <a:endParaRPr lang="en-GB" dirty="0"/>
          </a:p>
        </p:txBody>
      </p:sp>
    </p:spTree>
    <p:extLst>
      <p:ext uri="{BB962C8B-B14F-4D97-AF65-F5344CB8AC3E}">
        <p14:creationId xmlns:p14="http://schemas.microsoft.com/office/powerpoint/2010/main" val="149033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is the molar volume the same for all gases?	</a:t>
            </a:r>
            <a:endParaRPr lang="en-GB" dirty="0"/>
          </a:p>
        </p:txBody>
      </p:sp>
      <p:sp>
        <p:nvSpPr>
          <p:cNvPr id="3" name="Content Placeholder 2"/>
          <p:cNvSpPr>
            <a:spLocks noGrp="1"/>
          </p:cNvSpPr>
          <p:nvPr>
            <p:ph sz="quarter" idx="1"/>
          </p:nvPr>
        </p:nvSpPr>
        <p:spPr/>
        <p:txBody>
          <a:bodyPr/>
          <a:lstStyle/>
          <a:p>
            <a:r>
              <a:rPr lang="en-GB" dirty="0" smtClean="0"/>
              <a:t>Gases have a high kinetic energy and are far apart</a:t>
            </a:r>
          </a:p>
          <a:p>
            <a:r>
              <a:rPr lang="en-GB" dirty="0" smtClean="0"/>
              <a:t>The volume doesn’t depend on the size of the actual molecules like in solids or liquids</a:t>
            </a:r>
          </a:p>
          <a:p>
            <a:r>
              <a:rPr lang="en-GB" dirty="0" smtClean="0"/>
              <a:t>Gases don’t take up a lot of space – only 0.1% in a room temp and pressure room.</a:t>
            </a:r>
          </a:p>
          <a:p>
            <a:r>
              <a:rPr lang="en-GB" dirty="0" smtClean="0"/>
              <a:t>You are usually told the molar volume (especially if it varies from 24)</a:t>
            </a:r>
            <a:endParaRPr lang="en-GB" dirty="0"/>
          </a:p>
        </p:txBody>
      </p:sp>
    </p:spTree>
    <p:extLst>
      <p:ext uri="{BB962C8B-B14F-4D97-AF65-F5344CB8AC3E}">
        <p14:creationId xmlns:p14="http://schemas.microsoft.com/office/powerpoint/2010/main" val="1922588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95568" y="371939"/>
            <a:ext cx="7772400" cy="4572000"/>
          </a:xfrm>
        </p:spPr>
        <p:txBody>
          <a:bodyPr/>
          <a:lstStyle/>
          <a:p>
            <a:r>
              <a:rPr lang="en-GB" dirty="0" smtClean="0"/>
              <a:t>If the molar volume is known, the volume of the gas can be calculated from the no. of moles of gas</a:t>
            </a:r>
          </a:p>
          <a:p>
            <a:r>
              <a:rPr lang="en-GB" dirty="0" smtClean="0"/>
              <a:t>Yes, it’s a triangle</a:t>
            </a:r>
          </a:p>
        </p:txBody>
      </p:sp>
      <p:grpSp>
        <p:nvGrpSpPr>
          <p:cNvPr id="18" name="Group 17"/>
          <p:cNvGrpSpPr/>
          <p:nvPr/>
        </p:nvGrpSpPr>
        <p:grpSpPr>
          <a:xfrm>
            <a:off x="1428539" y="2775180"/>
            <a:ext cx="5395673" cy="3455123"/>
            <a:chOff x="-88195" y="2194320"/>
            <a:chExt cx="8599982" cy="4870251"/>
          </a:xfrm>
        </p:grpSpPr>
        <p:grpSp>
          <p:nvGrpSpPr>
            <p:cNvPr id="5" name="Group 4"/>
            <p:cNvGrpSpPr/>
            <p:nvPr/>
          </p:nvGrpSpPr>
          <p:grpSpPr>
            <a:xfrm>
              <a:off x="804690" y="2312043"/>
              <a:ext cx="6757940" cy="4752528"/>
              <a:chOff x="1054420" y="1700808"/>
              <a:chExt cx="6757940" cy="4752528"/>
            </a:xfrm>
          </p:grpSpPr>
          <p:sp>
            <p:nvSpPr>
              <p:cNvPr id="6" name="Isosceles Triangle 5"/>
              <p:cNvSpPr/>
              <p:nvPr/>
            </p:nvSpPr>
            <p:spPr>
              <a:xfrm>
                <a:off x="1054420" y="1700808"/>
                <a:ext cx="6757940" cy="4752528"/>
              </a:xfrm>
              <a:prstGeom prst="triangle">
                <a:avLst/>
              </a:prstGeom>
              <a:solidFill>
                <a:srgbClr val="C00000">
                  <a:alpha val="21176"/>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121445" y="2996952"/>
                <a:ext cx="994396" cy="1084584"/>
              </a:xfrm>
              <a:prstGeom prst="rect">
                <a:avLst/>
              </a:prstGeom>
            </p:spPr>
            <p:txBody>
              <a:bodyPr wrap="none">
                <a:spAutoFit/>
              </a:bodyPr>
              <a:lstStyle/>
              <a:p>
                <a:r>
                  <a:rPr lang="en-GB" sz="4400" b="1" dirty="0" smtClean="0">
                    <a:effectLst>
                      <a:outerShdw blurRad="38100" dist="38100" dir="2700000" algn="tl">
                        <a:srgbClr val="000000">
                          <a:alpha val="43137"/>
                        </a:srgbClr>
                      </a:outerShdw>
                    </a:effectLst>
                    <a:latin typeface="Arial Black" pitchFamily="34" charset="0"/>
                    <a:ea typeface="+mj-ea"/>
                    <a:cs typeface="+mj-cs"/>
                  </a:rPr>
                  <a:t>V</a:t>
                </a:r>
                <a:endParaRPr lang="en-GB" dirty="0"/>
              </a:p>
            </p:txBody>
          </p:sp>
          <p:sp>
            <p:nvSpPr>
              <p:cNvPr id="8" name="Rectangle 7"/>
              <p:cNvSpPr/>
              <p:nvPr/>
            </p:nvSpPr>
            <p:spPr>
              <a:xfrm>
                <a:off x="2804473" y="5062536"/>
                <a:ext cx="894752" cy="1084584"/>
              </a:xfrm>
              <a:prstGeom prst="rect">
                <a:avLst/>
              </a:prstGeom>
            </p:spPr>
            <p:txBody>
              <a:bodyPr wrap="none">
                <a:spAutoFit/>
              </a:bodyPr>
              <a:lstStyle/>
              <a:p>
                <a:r>
                  <a:rPr lang="en-GB" sz="4400" b="1" dirty="0">
                    <a:effectLst>
                      <a:outerShdw blurRad="38100" dist="38100" dir="2700000" algn="tl">
                        <a:srgbClr val="000000">
                          <a:alpha val="43137"/>
                        </a:srgbClr>
                      </a:outerShdw>
                    </a:effectLst>
                    <a:latin typeface="Arial Black" pitchFamily="34" charset="0"/>
                    <a:ea typeface="+mj-ea"/>
                    <a:cs typeface="+mj-cs"/>
                  </a:rPr>
                  <a:t>n</a:t>
                </a:r>
                <a:endParaRPr lang="en-GB" dirty="0"/>
              </a:p>
            </p:txBody>
          </p:sp>
          <p:sp>
            <p:nvSpPr>
              <p:cNvPr id="9" name="Rectangle 8"/>
              <p:cNvSpPr/>
              <p:nvPr/>
            </p:nvSpPr>
            <p:spPr>
              <a:xfrm>
                <a:off x="4796333" y="5071846"/>
                <a:ext cx="1842647" cy="1084584"/>
              </a:xfrm>
              <a:prstGeom prst="rect">
                <a:avLst/>
              </a:prstGeom>
            </p:spPr>
            <p:txBody>
              <a:bodyPr wrap="none">
                <a:spAutoFit/>
              </a:bodyPr>
              <a:lstStyle/>
              <a:p>
                <a:r>
                  <a:rPr lang="en-GB" sz="4400" b="1" dirty="0" smtClean="0">
                    <a:effectLst>
                      <a:outerShdw blurRad="38100" dist="38100" dir="2700000" algn="tl">
                        <a:srgbClr val="000000">
                          <a:alpha val="43137"/>
                        </a:srgbClr>
                      </a:outerShdw>
                    </a:effectLst>
                    <a:latin typeface="Arial Black" pitchFamily="34" charset="0"/>
                    <a:ea typeface="+mj-ea"/>
                    <a:cs typeface="+mj-cs"/>
                  </a:rPr>
                  <a:t>MV</a:t>
                </a:r>
                <a:endParaRPr lang="en-GB" dirty="0"/>
              </a:p>
            </p:txBody>
          </p:sp>
          <p:cxnSp>
            <p:nvCxnSpPr>
              <p:cNvPr id="10" name="Straight Connector 9"/>
              <p:cNvCxnSpPr/>
              <p:nvPr/>
            </p:nvCxnSpPr>
            <p:spPr>
              <a:xfrm flipV="1">
                <a:off x="2349084" y="4547325"/>
                <a:ext cx="4212468" cy="33804"/>
              </a:xfrm>
              <a:prstGeom prst="line">
                <a:avLst/>
              </a:prstGeom>
              <a:ln w="76200">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433390" y="4533968"/>
                <a:ext cx="102606" cy="1919368"/>
              </a:xfrm>
              <a:prstGeom prst="line">
                <a:avLst/>
              </a:prstGeom>
              <a:ln w="76200">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rot="20741038">
              <a:off x="-88195" y="3757852"/>
              <a:ext cx="1940736" cy="1301502"/>
            </a:xfrm>
            <a:prstGeom prst="rect">
              <a:avLst/>
            </a:prstGeom>
            <a:solidFill>
              <a:srgbClr val="953735">
                <a:alpha val="60000"/>
              </a:srgbClr>
            </a:solidFill>
            <a:ln w="76200">
              <a:solidFill>
                <a:srgbClr val="FF0000"/>
              </a:solidFill>
            </a:ln>
          </p:spPr>
          <p:txBody>
            <a:bodyPr wrap="square">
              <a:spAutoFit/>
            </a:bodyPr>
            <a:lstStyle/>
            <a:p>
              <a:pPr algn="ctr"/>
              <a:r>
                <a:rPr lang="en-GB" b="1" dirty="0" smtClean="0">
                  <a:solidFill>
                    <a:srgbClr val="FFFF00"/>
                  </a:solidFill>
                  <a:effectLst>
                    <a:outerShdw blurRad="38100" dist="38100" dir="2700000" algn="tl">
                      <a:srgbClr val="000000">
                        <a:alpha val="43137"/>
                      </a:srgbClr>
                    </a:outerShdw>
                  </a:effectLst>
                  <a:latin typeface="Arial Black" pitchFamily="34" charset="0"/>
                </a:rPr>
                <a:t>n</a:t>
              </a:r>
              <a:r>
                <a:rPr lang="en-GB" b="1" dirty="0" smtClean="0">
                  <a:solidFill>
                    <a:schemeClr val="bg1"/>
                  </a:solidFill>
                  <a:effectLst>
                    <a:outerShdw blurRad="38100" dist="38100" dir="2700000" algn="tl">
                      <a:srgbClr val="000000">
                        <a:alpha val="43137"/>
                      </a:srgbClr>
                    </a:outerShdw>
                  </a:effectLst>
                  <a:latin typeface="Arial Black" pitchFamily="34" charset="0"/>
                </a:rPr>
                <a:t>umber of MOLES</a:t>
              </a:r>
              <a:endParaRPr lang="en-GB" b="1" dirty="0">
                <a:solidFill>
                  <a:schemeClr val="bg1"/>
                </a:solidFill>
                <a:effectLst>
                  <a:outerShdw blurRad="38100" dist="38100" dir="2700000" algn="tl">
                    <a:srgbClr val="000000">
                      <a:alpha val="43137"/>
                    </a:srgbClr>
                  </a:outerShdw>
                </a:effectLst>
                <a:latin typeface="Arial Black" pitchFamily="34" charset="0"/>
              </a:endParaRPr>
            </a:p>
          </p:txBody>
        </p:sp>
        <p:cxnSp>
          <p:nvCxnSpPr>
            <p:cNvPr id="13" name="Straight Arrow Connector 12"/>
            <p:cNvCxnSpPr>
              <a:stCxn id="12" idx="2"/>
            </p:cNvCxnSpPr>
            <p:nvPr/>
          </p:nvCxnSpPr>
          <p:spPr>
            <a:xfrm>
              <a:off x="1064123" y="5039146"/>
              <a:ext cx="926529" cy="91777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1528656">
              <a:off x="6613473" y="4251624"/>
              <a:ext cx="1898314" cy="1301502"/>
            </a:xfrm>
            <a:prstGeom prst="rect">
              <a:avLst/>
            </a:prstGeom>
            <a:solidFill>
              <a:srgbClr val="953735">
                <a:alpha val="60000"/>
              </a:srgbClr>
            </a:solidFill>
            <a:ln w="76200">
              <a:solidFill>
                <a:srgbClr val="FF0000"/>
              </a:solidFill>
            </a:ln>
          </p:spPr>
          <p:txBody>
            <a:bodyPr wrap="square">
              <a:spAutoFit/>
            </a:bodyPr>
            <a:lstStyle/>
            <a:p>
              <a:pPr algn="ctr"/>
              <a:r>
                <a:rPr lang="en-GB" b="1" dirty="0" smtClean="0">
                  <a:solidFill>
                    <a:srgbClr val="FFFF00"/>
                  </a:solidFill>
                  <a:effectLst>
                    <a:outerShdw blurRad="38100" dist="38100" dir="2700000" algn="tl">
                      <a:srgbClr val="000000">
                        <a:alpha val="43137"/>
                      </a:srgbClr>
                    </a:outerShdw>
                  </a:effectLst>
                  <a:latin typeface="Arial Black" pitchFamily="34" charset="0"/>
                </a:rPr>
                <a:t>M</a:t>
              </a:r>
              <a:r>
                <a:rPr lang="en-GB" b="1" dirty="0" smtClean="0">
                  <a:solidFill>
                    <a:schemeClr val="bg1"/>
                  </a:solidFill>
                  <a:effectLst>
                    <a:outerShdw blurRad="38100" dist="38100" dir="2700000" algn="tl">
                      <a:srgbClr val="000000">
                        <a:alpha val="43137"/>
                      </a:srgbClr>
                    </a:outerShdw>
                  </a:effectLst>
                  <a:latin typeface="Arial Black" pitchFamily="34" charset="0"/>
                </a:rPr>
                <a:t>olar</a:t>
              </a:r>
            </a:p>
            <a:p>
              <a:pPr algn="ctr"/>
              <a:r>
                <a:rPr lang="en-GB" b="1" dirty="0" smtClean="0">
                  <a:solidFill>
                    <a:srgbClr val="FFFF00"/>
                  </a:solidFill>
                  <a:effectLst>
                    <a:outerShdw blurRad="38100" dist="38100" dir="2700000" algn="tl">
                      <a:srgbClr val="000000">
                        <a:alpha val="43137"/>
                      </a:srgbClr>
                    </a:outerShdw>
                  </a:effectLst>
                  <a:latin typeface="Arial Black" pitchFamily="34" charset="0"/>
                </a:rPr>
                <a:t>V</a:t>
              </a:r>
              <a:r>
                <a:rPr lang="en-GB" b="1" dirty="0" smtClean="0">
                  <a:solidFill>
                    <a:schemeClr val="bg1"/>
                  </a:solidFill>
                  <a:effectLst>
                    <a:outerShdw blurRad="38100" dist="38100" dir="2700000" algn="tl">
                      <a:srgbClr val="000000">
                        <a:alpha val="43137"/>
                      </a:srgbClr>
                    </a:outerShdw>
                  </a:effectLst>
                  <a:latin typeface="Arial Black" pitchFamily="34" charset="0"/>
                </a:rPr>
                <a:t>olume</a:t>
              </a:r>
            </a:p>
            <a:p>
              <a:pPr algn="ctr"/>
              <a:r>
                <a:rPr lang="en-GB" b="1" dirty="0">
                  <a:solidFill>
                    <a:schemeClr val="bg1"/>
                  </a:solidFill>
                  <a:effectLst>
                    <a:outerShdw blurRad="38100" dist="38100" dir="2700000" algn="tl">
                      <a:srgbClr val="000000">
                        <a:alpha val="43137"/>
                      </a:srgbClr>
                    </a:outerShdw>
                  </a:effectLst>
                  <a:latin typeface="Arial Black" pitchFamily="34" charset="0"/>
                </a:rPr>
                <a:t>(l </a:t>
              </a:r>
              <a:r>
                <a:rPr lang="en-GB" b="1" dirty="0" smtClean="0">
                  <a:solidFill>
                    <a:schemeClr val="bg1"/>
                  </a:solidFill>
                  <a:effectLst>
                    <a:outerShdw blurRad="38100" dist="38100" dir="2700000" algn="tl">
                      <a:srgbClr val="000000">
                        <a:alpha val="43137"/>
                      </a:srgbClr>
                    </a:outerShdw>
                  </a:effectLst>
                  <a:latin typeface="Arial Black" pitchFamily="34" charset="0"/>
                </a:rPr>
                <a:t>mol</a:t>
              </a:r>
              <a:r>
                <a:rPr lang="en-GB" b="1" baseline="30000" dirty="0" smtClean="0">
                  <a:solidFill>
                    <a:schemeClr val="bg1"/>
                  </a:solidFill>
                  <a:effectLst>
                    <a:outerShdw blurRad="38100" dist="38100" dir="2700000" algn="tl">
                      <a:srgbClr val="000000">
                        <a:alpha val="43137"/>
                      </a:srgbClr>
                    </a:outerShdw>
                  </a:effectLst>
                  <a:latin typeface="Arial Black" pitchFamily="34" charset="0"/>
                </a:rPr>
                <a:t>-1</a:t>
              </a:r>
              <a:r>
                <a:rPr lang="en-GB" b="1" dirty="0" smtClean="0">
                  <a:solidFill>
                    <a:schemeClr val="bg1"/>
                  </a:solidFill>
                  <a:effectLst>
                    <a:outerShdw blurRad="38100" dist="38100" dir="2700000" algn="tl">
                      <a:srgbClr val="000000">
                        <a:alpha val="43137"/>
                      </a:srgbClr>
                    </a:outerShdw>
                  </a:effectLst>
                  <a:latin typeface="Arial Black" pitchFamily="34" charset="0"/>
                </a:rPr>
                <a:t>)</a:t>
              </a:r>
              <a:endParaRPr lang="en-GB" b="1" dirty="0">
                <a:solidFill>
                  <a:schemeClr val="bg1"/>
                </a:solidFill>
                <a:effectLst>
                  <a:outerShdw blurRad="38100" dist="38100" dir="2700000" algn="tl">
                    <a:srgbClr val="000000">
                      <a:alpha val="43137"/>
                    </a:srgbClr>
                  </a:outerShdw>
                </a:effectLst>
                <a:latin typeface="Arial Black" pitchFamily="34" charset="0"/>
              </a:endParaRPr>
            </a:p>
          </p:txBody>
        </p:sp>
        <p:cxnSp>
          <p:nvCxnSpPr>
            <p:cNvPr id="15" name="Straight Arrow Connector 14"/>
            <p:cNvCxnSpPr>
              <a:stCxn id="14" idx="2"/>
            </p:cNvCxnSpPr>
            <p:nvPr/>
          </p:nvCxnSpPr>
          <p:spPr>
            <a:xfrm flipH="1">
              <a:off x="6349175" y="5489843"/>
              <a:ext cx="896931" cy="638624"/>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rot="20741038">
              <a:off x="1706795" y="2194320"/>
              <a:ext cx="1851314" cy="911051"/>
            </a:xfrm>
            <a:prstGeom prst="rect">
              <a:avLst/>
            </a:prstGeom>
            <a:solidFill>
              <a:srgbClr val="953735">
                <a:alpha val="60000"/>
              </a:srgbClr>
            </a:solidFill>
            <a:ln w="76200">
              <a:solidFill>
                <a:srgbClr val="FF0000"/>
              </a:solidFill>
            </a:ln>
          </p:spPr>
          <p:txBody>
            <a:bodyPr wrap="square">
              <a:spAutoFit/>
            </a:bodyPr>
            <a:lstStyle/>
            <a:p>
              <a:pPr algn="ctr"/>
              <a:r>
                <a:rPr lang="en-GB" b="1" dirty="0" smtClean="0">
                  <a:solidFill>
                    <a:srgbClr val="FFFF00"/>
                  </a:solidFill>
                  <a:effectLst>
                    <a:outerShdw blurRad="38100" dist="38100" dir="2700000" algn="tl">
                      <a:srgbClr val="000000">
                        <a:alpha val="43137"/>
                      </a:srgbClr>
                    </a:outerShdw>
                  </a:effectLst>
                  <a:latin typeface="Arial Black" pitchFamily="34" charset="0"/>
                </a:rPr>
                <a:t>V</a:t>
              </a:r>
              <a:r>
                <a:rPr lang="en-GB" b="1" dirty="0" smtClean="0">
                  <a:solidFill>
                    <a:schemeClr val="bg1"/>
                  </a:solidFill>
                  <a:effectLst>
                    <a:outerShdw blurRad="38100" dist="38100" dir="2700000" algn="tl">
                      <a:srgbClr val="000000">
                        <a:alpha val="43137"/>
                      </a:srgbClr>
                    </a:outerShdw>
                  </a:effectLst>
                  <a:latin typeface="Arial Black" pitchFamily="34" charset="0"/>
                </a:rPr>
                <a:t>olume (litres)</a:t>
              </a:r>
              <a:endParaRPr lang="en-GB" b="1" dirty="0">
                <a:solidFill>
                  <a:schemeClr val="bg1"/>
                </a:solidFill>
                <a:effectLst>
                  <a:outerShdw blurRad="38100" dist="38100" dir="2700000" algn="tl">
                    <a:srgbClr val="000000">
                      <a:alpha val="43137"/>
                    </a:srgbClr>
                  </a:outerShdw>
                </a:effectLst>
                <a:latin typeface="Arial Black" pitchFamily="34" charset="0"/>
              </a:endParaRPr>
            </a:p>
          </p:txBody>
        </p:sp>
        <p:cxnSp>
          <p:nvCxnSpPr>
            <p:cNvPr id="17" name="Straight Arrow Connector 16"/>
            <p:cNvCxnSpPr/>
            <p:nvPr/>
          </p:nvCxnSpPr>
          <p:spPr>
            <a:xfrm>
              <a:off x="2339304" y="3207475"/>
              <a:ext cx="937245" cy="877324"/>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806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sz="quarter" idx="1"/>
          </p:nvPr>
        </p:nvSpPr>
        <p:spPr/>
        <p:txBody>
          <a:bodyPr/>
          <a:lstStyle/>
          <a:p>
            <a:r>
              <a:rPr lang="en-GB" dirty="0" smtClean="0"/>
              <a:t>P138, worked example 7 and question 13</a:t>
            </a:r>
            <a:endParaRPr lang="en-GB" dirty="0"/>
          </a:p>
        </p:txBody>
      </p:sp>
    </p:spTree>
    <p:extLst>
      <p:ext uri="{BB962C8B-B14F-4D97-AF65-F5344CB8AC3E}">
        <p14:creationId xmlns:p14="http://schemas.microsoft.com/office/powerpoint/2010/main" val="213003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molar volume in calculations</a:t>
            </a:r>
            <a:endParaRPr lang="en-GB" dirty="0"/>
          </a:p>
        </p:txBody>
      </p:sp>
      <p:sp>
        <p:nvSpPr>
          <p:cNvPr id="3" name="Content Placeholder 2"/>
          <p:cNvSpPr>
            <a:spLocks noGrp="1"/>
          </p:cNvSpPr>
          <p:nvPr>
            <p:ph sz="quarter" idx="1"/>
          </p:nvPr>
        </p:nvSpPr>
        <p:spPr/>
        <p:txBody>
          <a:bodyPr/>
          <a:lstStyle/>
          <a:p>
            <a:r>
              <a:rPr lang="en-GB" dirty="0" smtClean="0"/>
              <a:t>Can be used in a couple of ways</a:t>
            </a:r>
          </a:p>
          <a:p>
            <a:r>
              <a:rPr lang="en-GB" dirty="0" smtClean="0"/>
              <a:t>Firstly, can be used when there is one gas, and conjunction with the other formulae we know</a:t>
            </a:r>
          </a:p>
          <a:p>
            <a:r>
              <a:rPr lang="en-GB" dirty="0" smtClean="0"/>
              <a:t>Some good examples on page 138</a:t>
            </a:r>
            <a:endParaRPr lang="en-GB" dirty="0"/>
          </a:p>
        </p:txBody>
      </p:sp>
    </p:spTree>
    <p:extLst>
      <p:ext uri="{BB962C8B-B14F-4D97-AF65-F5344CB8AC3E}">
        <p14:creationId xmlns:p14="http://schemas.microsoft.com/office/powerpoint/2010/main" val="1180072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volumes of gases</a:t>
            </a:r>
            <a:endParaRPr lang="en-GB" dirty="0"/>
          </a:p>
        </p:txBody>
      </p:sp>
      <p:sp>
        <p:nvSpPr>
          <p:cNvPr id="3" name="Content Placeholder 2"/>
          <p:cNvSpPr>
            <a:spLocks noGrp="1"/>
          </p:cNvSpPr>
          <p:nvPr>
            <p:ph sz="quarter" idx="1"/>
          </p:nvPr>
        </p:nvSpPr>
        <p:spPr/>
        <p:txBody>
          <a:bodyPr>
            <a:normAutofit fontScale="92500"/>
          </a:bodyPr>
          <a:lstStyle/>
          <a:p>
            <a:r>
              <a:rPr lang="en-GB" dirty="0" smtClean="0"/>
              <a:t>Deals with reactions where more than one gas is involved, and the volumes can be compared</a:t>
            </a:r>
          </a:p>
          <a:p>
            <a:r>
              <a:rPr lang="en-GB" dirty="0" smtClean="0"/>
              <a:t>Example from the book:</a:t>
            </a:r>
          </a:p>
          <a:p>
            <a:r>
              <a:rPr lang="en-GB" dirty="0" smtClean="0"/>
              <a:t>2CO(g) + O</a:t>
            </a:r>
            <a:r>
              <a:rPr lang="en-GB" baseline="-25000" dirty="0" smtClean="0"/>
              <a:t>2</a:t>
            </a:r>
            <a:r>
              <a:rPr lang="en-GB" dirty="0" smtClean="0"/>
              <a:t>(g) </a:t>
            </a:r>
            <a:r>
              <a:rPr lang="en-GB" dirty="0" smtClean="0">
                <a:latin typeface="Calibri"/>
              </a:rPr>
              <a:t>→</a:t>
            </a:r>
            <a:r>
              <a:rPr lang="en-GB" dirty="0" smtClean="0"/>
              <a:t>2CO</a:t>
            </a:r>
            <a:r>
              <a:rPr lang="en-GB" baseline="-25000" dirty="0" smtClean="0"/>
              <a:t>2</a:t>
            </a:r>
            <a:r>
              <a:rPr lang="en-GB" dirty="0" smtClean="0"/>
              <a:t>(g)</a:t>
            </a:r>
          </a:p>
          <a:p>
            <a:r>
              <a:rPr lang="en-GB" dirty="0" smtClean="0"/>
              <a:t>2 moles of carbon monoxide combines with 1 mole of oxygen to make 2 moles of carbon dioxide</a:t>
            </a:r>
          </a:p>
          <a:p>
            <a:r>
              <a:rPr lang="en-GB" dirty="0" smtClean="0"/>
              <a:t>If the experiment took place in the same temp and pressure, then the volumes of the carbon monoxide and dioxide should be the same, with the oxygen volume being half (think about the triangle)</a:t>
            </a:r>
          </a:p>
          <a:p>
            <a:r>
              <a:rPr lang="en-GB" dirty="0" smtClean="0"/>
              <a:t>2 litres CO + 1 litre O</a:t>
            </a:r>
            <a:r>
              <a:rPr lang="en-GB" baseline="-25000" dirty="0" smtClean="0"/>
              <a:t>2</a:t>
            </a:r>
            <a:r>
              <a:rPr lang="en-GB" dirty="0" smtClean="0"/>
              <a:t> makes 2 litres CO</a:t>
            </a:r>
            <a:r>
              <a:rPr lang="en-GB" baseline="-25000" dirty="0" smtClean="0"/>
              <a:t>2</a:t>
            </a:r>
            <a:endParaRPr lang="en-GB" dirty="0" smtClean="0"/>
          </a:p>
          <a:p>
            <a:r>
              <a:rPr lang="en-GB" dirty="0" smtClean="0"/>
              <a:t>See worked example on p139, questions on p140</a:t>
            </a:r>
            <a:endParaRPr lang="en-GB" dirty="0"/>
          </a:p>
        </p:txBody>
      </p:sp>
    </p:spTree>
    <p:extLst>
      <p:ext uri="{BB962C8B-B14F-4D97-AF65-F5344CB8AC3E}">
        <p14:creationId xmlns:p14="http://schemas.microsoft.com/office/powerpoint/2010/main" val="341346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Gas volume calculations involving excess reactants</a:t>
            </a:r>
            <a:endParaRPr lang="en-GB" dirty="0"/>
          </a:p>
        </p:txBody>
      </p:sp>
      <p:sp>
        <p:nvSpPr>
          <p:cNvPr id="3" name="Content Placeholder 2"/>
          <p:cNvSpPr>
            <a:spLocks noGrp="1"/>
          </p:cNvSpPr>
          <p:nvPr>
            <p:ph sz="quarter" idx="1"/>
          </p:nvPr>
        </p:nvSpPr>
        <p:spPr/>
        <p:txBody>
          <a:bodyPr/>
          <a:lstStyle/>
          <a:p>
            <a:r>
              <a:rPr lang="en-GB" dirty="0" smtClean="0"/>
              <a:t>Again, we want to work out which reactant is in excess – i.e. not the limiting factor</a:t>
            </a:r>
          </a:p>
          <a:p>
            <a:r>
              <a:rPr lang="en-GB" smtClean="0"/>
              <a:t>Worked example 10 and 11</a:t>
            </a:r>
            <a:endParaRPr lang="en-GB" dirty="0"/>
          </a:p>
        </p:txBody>
      </p:sp>
    </p:spTree>
    <p:extLst>
      <p:ext uri="{BB962C8B-B14F-4D97-AF65-F5344CB8AC3E}">
        <p14:creationId xmlns:p14="http://schemas.microsoft.com/office/powerpoint/2010/main" val="283494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1431" t="8587" r="12365" b="25059"/>
          <a:stretch/>
        </p:blipFill>
        <p:spPr>
          <a:xfrm rot="543348">
            <a:off x="6382124" y="1066893"/>
            <a:ext cx="2539375" cy="3216540"/>
          </a:xfrm>
          <a:prstGeom prst="rect">
            <a:avLst/>
          </a:prstGeom>
          <a:effectLst>
            <a:softEdge rad="63500"/>
          </a:effectLst>
        </p:spPr>
      </p:pic>
      <p:sp>
        <p:nvSpPr>
          <p:cNvPr id="2" name="Title 1"/>
          <p:cNvSpPr>
            <a:spLocks noGrp="1"/>
          </p:cNvSpPr>
          <p:nvPr>
            <p:ph type="title"/>
          </p:nvPr>
        </p:nvSpPr>
        <p:spPr>
          <a:xfrm>
            <a:off x="1054420" y="332656"/>
            <a:ext cx="7035160" cy="1143000"/>
          </a:xfrm>
          <a:ln w="76200">
            <a:noFill/>
          </a:ln>
        </p:spPr>
        <p:txBody>
          <a:bodyPr>
            <a:normAutofit/>
          </a:bodyPr>
          <a:lstStyle/>
          <a:p>
            <a:r>
              <a:rPr lang="en-GB" b="1" dirty="0" smtClean="0">
                <a:solidFill>
                  <a:srgbClr val="FF0000"/>
                </a:solidFill>
                <a:effectLst>
                  <a:outerShdw blurRad="38100" dist="38100" dir="2700000" algn="tl">
                    <a:srgbClr val="000000">
                      <a:alpha val="43137"/>
                    </a:srgbClr>
                  </a:outerShdw>
                </a:effectLst>
                <a:latin typeface="Arial Black" pitchFamily="34" charset="0"/>
              </a:rPr>
              <a:t>CALCULATIONS</a:t>
            </a:r>
            <a:endParaRPr lang="en-GB" b="1" dirty="0">
              <a:solidFill>
                <a:srgbClr val="FF0000"/>
              </a:solidFill>
              <a:effectLst>
                <a:outerShdw blurRad="38100" dist="38100" dir="2700000" algn="tl">
                  <a:srgbClr val="000000">
                    <a:alpha val="43137"/>
                  </a:srgbClr>
                </a:outerShdw>
              </a:effectLst>
              <a:latin typeface="Arial Black" pitchFamily="34" charset="0"/>
            </a:endParaRPr>
          </a:p>
        </p:txBody>
      </p:sp>
      <p:cxnSp>
        <p:nvCxnSpPr>
          <p:cNvPr id="12" name="Straight Connector 11"/>
          <p:cNvCxnSpPr/>
          <p:nvPr/>
        </p:nvCxnSpPr>
        <p:spPr>
          <a:xfrm>
            <a:off x="2051720" y="1268760"/>
            <a:ext cx="4968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37271" t="26375" r="36164" b="50984"/>
          <a:stretch/>
        </p:blipFill>
        <p:spPr>
          <a:xfrm rot="20902653">
            <a:off x="473748" y="1612755"/>
            <a:ext cx="3456384" cy="165618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201941" y="4218707"/>
            <a:ext cx="5075578" cy="2062103"/>
          </a:xfrm>
          <a:prstGeom prst="rect">
            <a:avLst/>
          </a:prstGeom>
          <a:solidFill>
            <a:srgbClr val="953735">
              <a:alpha val="60000"/>
            </a:srgbClr>
          </a:solidFill>
          <a:ln w="76200">
            <a:solidFill>
              <a:srgbClr val="FF0000"/>
            </a:solidFill>
          </a:ln>
        </p:spPr>
        <p:txBody>
          <a:bodyPr wrap="square">
            <a:spAutoFit/>
          </a:bodyPr>
          <a:lstStyle/>
          <a:p>
            <a:pPr algn="ctr"/>
            <a:r>
              <a:rPr lang="en-GB" sz="3200" dirty="0">
                <a:solidFill>
                  <a:srgbClr val="FFFF00"/>
                </a:solidFill>
                <a:latin typeface="Arial Black" panose="020B0A04020102020204" pitchFamily="34" charset="0"/>
              </a:rPr>
              <a:t>One mole </a:t>
            </a:r>
            <a:r>
              <a:rPr lang="en-GB" sz="3200" dirty="0">
                <a:solidFill>
                  <a:schemeClr val="bg1"/>
                </a:solidFill>
                <a:latin typeface="Arial Black" panose="020B0A04020102020204" pitchFamily="34" charset="0"/>
              </a:rPr>
              <a:t>of a substance contains </a:t>
            </a:r>
            <a:endParaRPr lang="en-GB" sz="3200" dirty="0" smtClean="0">
              <a:solidFill>
                <a:schemeClr val="bg1"/>
              </a:solidFill>
              <a:latin typeface="Arial Black" panose="020B0A04020102020204" pitchFamily="34" charset="0"/>
            </a:endParaRPr>
          </a:p>
          <a:p>
            <a:pPr algn="ctr"/>
            <a:r>
              <a:rPr lang="en-GB" sz="3200" dirty="0" smtClean="0">
                <a:solidFill>
                  <a:srgbClr val="FFFF00"/>
                </a:solidFill>
                <a:latin typeface="Arial Black" panose="020B0A04020102020204" pitchFamily="34" charset="0"/>
              </a:rPr>
              <a:t>6.02 </a:t>
            </a:r>
            <a:r>
              <a:rPr lang="en-GB" sz="3200" dirty="0">
                <a:solidFill>
                  <a:srgbClr val="FFFF00"/>
                </a:solidFill>
                <a:latin typeface="Arial Black" panose="020B0A04020102020204" pitchFamily="34" charset="0"/>
              </a:rPr>
              <a:t>x 10</a:t>
            </a:r>
            <a:r>
              <a:rPr lang="en-GB" sz="3200" baseline="30000" dirty="0">
                <a:solidFill>
                  <a:srgbClr val="FFFF00"/>
                </a:solidFill>
                <a:latin typeface="Arial Black" panose="020B0A04020102020204" pitchFamily="34" charset="0"/>
              </a:rPr>
              <a:t>23</a:t>
            </a:r>
            <a:r>
              <a:rPr lang="en-GB" sz="3200" dirty="0">
                <a:solidFill>
                  <a:schemeClr val="bg1"/>
                </a:solidFill>
                <a:latin typeface="Arial Black" panose="020B0A04020102020204" pitchFamily="34" charset="0"/>
              </a:rPr>
              <a:t> </a:t>
            </a:r>
            <a:endParaRPr lang="en-GB" sz="3200" dirty="0" smtClean="0">
              <a:solidFill>
                <a:schemeClr val="bg1"/>
              </a:solidFill>
              <a:latin typeface="Arial Black" panose="020B0A04020102020204" pitchFamily="34" charset="0"/>
            </a:endParaRPr>
          </a:p>
          <a:p>
            <a:pPr algn="ctr"/>
            <a:r>
              <a:rPr lang="en-GB" sz="3200" dirty="0" smtClean="0">
                <a:solidFill>
                  <a:schemeClr val="bg1"/>
                </a:solidFill>
                <a:latin typeface="Arial Black" panose="020B0A04020102020204" pitchFamily="34" charset="0"/>
              </a:rPr>
              <a:t>formula </a:t>
            </a:r>
            <a:r>
              <a:rPr lang="en-GB" sz="3200" dirty="0">
                <a:solidFill>
                  <a:schemeClr val="bg1"/>
                </a:solidFill>
                <a:latin typeface="Arial Black" panose="020B0A04020102020204" pitchFamily="34" charset="0"/>
              </a:rPr>
              <a:t>units</a:t>
            </a:r>
            <a:endParaRPr lang="en-GB" sz="32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10" name="Rectangle 9"/>
          <p:cNvSpPr/>
          <p:nvPr/>
        </p:nvSpPr>
        <p:spPr>
          <a:xfrm rot="20924165">
            <a:off x="190606" y="3295513"/>
            <a:ext cx="5402295" cy="646331"/>
          </a:xfrm>
          <a:prstGeom prst="rect">
            <a:avLst/>
          </a:prstGeom>
          <a:solidFill>
            <a:srgbClr val="953735">
              <a:alpha val="60000"/>
            </a:srgbClr>
          </a:solidFill>
          <a:ln w="76200">
            <a:solidFill>
              <a:srgbClr val="FF0000"/>
            </a:solidFill>
          </a:ln>
        </p:spPr>
        <p:txBody>
          <a:bodyPr wrap="square">
            <a:spAutoFit/>
          </a:bodyPr>
          <a:lstStyle/>
          <a:p>
            <a:pPr algn="ctr"/>
            <a:r>
              <a:rPr lang="en-GB" sz="3600" b="1" dirty="0" smtClean="0">
                <a:solidFill>
                  <a:srgbClr val="FFFF00"/>
                </a:solidFill>
                <a:effectLst>
                  <a:outerShdw blurRad="38100" dist="38100" dir="2700000" algn="tl">
                    <a:srgbClr val="000000">
                      <a:alpha val="43137"/>
                    </a:srgbClr>
                  </a:outerShdw>
                </a:effectLst>
                <a:latin typeface="Arial Black" pitchFamily="34" charset="0"/>
              </a:rPr>
              <a:t>Avogadro’s Constant</a:t>
            </a:r>
            <a:endParaRPr lang="en-GB" sz="3600" b="1" dirty="0">
              <a:solidFill>
                <a:srgbClr val="FFFF00"/>
              </a:solidFill>
              <a:effectLst>
                <a:outerShdw blurRad="38100" dist="38100" dir="2700000" algn="tl">
                  <a:srgbClr val="000000">
                    <a:alpha val="43137"/>
                  </a:srgbClr>
                </a:outerShdw>
              </a:effectLst>
              <a:latin typeface="Arial Black" pitchFamily="34" charset="0"/>
            </a:endParaRPr>
          </a:p>
        </p:txBody>
      </p:sp>
      <p:sp>
        <p:nvSpPr>
          <p:cNvPr id="4" name="Rectangle 3"/>
          <p:cNvSpPr/>
          <p:nvPr/>
        </p:nvSpPr>
        <p:spPr>
          <a:xfrm rot="462434">
            <a:off x="7044359" y="3278392"/>
            <a:ext cx="1686231" cy="830997"/>
          </a:xfrm>
          <a:prstGeom prst="rect">
            <a:avLst/>
          </a:prstGeom>
        </p:spPr>
        <p:txBody>
          <a:bodyPr wrap="none">
            <a:spAutoFit/>
          </a:bodyPr>
          <a:lstStyle/>
          <a:p>
            <a:pPr algn="ctr"/>
            <a:r>
              <a:rPr lang="en-GB" sz="2400" dirty="0" err="1">
                <a:solidFill>
                  <a:srgbClr val="FF3399"/>
                </a:solidFill>
                <a:effectLst>
                  <a:outerShdw blurRad="38100" dist="38100" dir="2700000" algn="tl">
                    <a:srgbClr val="000000">
                      <a:alpha val="43137"/>
                    </a:srgbClr>
                  </a:outerShdw>
                </a:effectLst>
                <a:latin typeface="Cooper Black" panose="0208090404030B020404" pitchFamily="18" charset="0"/>
              </a:rPr>
              <a:t>Amedeo</a:t>
            </a:r>
            <a:r>
              <a:rPr lang="en-GB" sz="2400" dirty="0">
                <a:solidFill>
                  <a:srgbClr val="FF3399"/>
                </a:solidFill>
                <a:effectLst>
                  <a:outerShdw blurRad="38100" dist="38100" dir="2700000" algn="tl">
                    <a:srgbClr val="000000">
                      <a:alpha val="43137"/>
                    </a:srgbClr>
                  </a:outerShdw>
                </a:effectLst>
                <a:latin typeface="Cooper Black" panose="0208090404030B020404" pitchFamily="18" charset="0"/>
              </a:rPr>
              <a:t> </a:t>
            </a:r>
            <a:endParaRPr lang="en-GB" sz="2400" dirty="0" smtClean="0">
              <a:solidFill>
                <a:srgbClr val="FF3399"/>
              </a:solidFill>
              <a:effectLst>
                <a:outerShdw blurRad="38100" dist="38100" dir="2700000" algn="tl">
                  <a:srgbClr val="000000">
                    <a:alpha val="43137"/>
                  </a:srgbClr>
                </a:outerShdw>
              </a:effectLst>
              <a:latin typeface="Cooper Black" panose="0208090404030B020404" pitchFamily="18" charset="0"/>
            </a:endParaRPr>
          </a:p>
          <a:p>
            <a:pPr algn="ctr"/>
            <a:r>
              <a:rPr lang="en-GB" sz="2400" dirty="0" smtClean="0">
                <a:solidFill>
                  <a:srgbClr val="FF3399"/>
                </a:solidFill>
                <a:effectLst>
                  <a:outerShdw blurRad="38100" dist="38100" dir="2700000" algn="tl">
                    <a:srgbClr val="000000">
                      <a:alpha val="43137"/>
                    </a:srgbClr>
                  </a:outerShdw>
                </a:effectLst>
                <a:latin typeface="Cooper Black" panose="0208090404030B020404" pitchFamily="18" charset="0"/>
              </a:rPr>
              <a:t>Avogadro</a:t>
            </a:r>
            <a:endParaRPr lang="en-GB" sz="2400" dirty="0">
              <a:solidFill>
                <a:srgbClr val="FF3399"/>
              </a:solidFill>
              <a:effectLst>
                <a:outerShdw blurRad="38100" dist="38100" dir="2700000" algn="tl">
                  <a:srgbClr val="000000">
                    <a:alpha val="43137"/>
                  </a:srgbClr>
                </a:outerShdw>
              </a:effectLst>
              <a:latin typeface="Cooper Black" panose="0208090404030B020404" pitchFamily="18" charset="0"/>
            </a:endParaRPr>
          </a:p>
        </p:txBody>
      </p:sp>
    </p:spTree>
    <p:extLst>
      <p:ext uri="{BB962C8B-B14F-4D97-AF65-F5344CB8AC3E}">
        <p14:creationId xmlns:p14="http://schemas.microsoft.com/office/powerpoint/2010/main" val="3152588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1431" t="8587" r="12365" b="25059"/>
          <a:stretch/>
        </p:blipFill>
        <p:spPr>
          <a:xfrm rot="543348">
            <a:off x="6382124" y="1066893"/>
            <a:ext cx="2539375" cy="3216540"/>
          </a:xfrm>
          <a:prstGeom prst="rect">
            <a:avLst/>
          </a:prstGeom>
          <a:effectLst>
            <a:softEdge rad="63500"/>
          </a:effectLst>
        </p:spPr>
      </p:pic>
      <p:sp>
        <p:nvSpPr>
          <p:cNvPr id="2" name="Title 1"/>
          <p:cNvSpPr>
            <a:spLocks noGrp="1"/>
          </p:cNvSpPr>
          <p:nvPr>
            <p:ph type="title"/>
          </p:nvPr>
        </p:nvSpPr>
        <p:spPr>
          <a:xfrm>
            <a:off x="1054420" y="332656"/>
            <a:ext cx="7035160" cy="1143000"/>
          </a:xfrm>
          <a:ln w="76200">
            <a:noFill/>
          </a:ln>
        </p:spPr>
        <p:txBody>
          <a:bodyPr>
            <a:normAutofit/>
          </a:bodyPr>
          <a:lstStyle/>
          <a:p>
            <a:r>
              <a:rPr lang="en-GB" b="1" dirty="0" smtClean="0">
                <a:solidFill>
                  <a:srgbClr val="FF0000"/>
                </a:solidFill>
                <a:effectLst>
                  <a:outerShdw blurRad="38100" dist="38100" dir="2700000" algn="tl">
                    <a:srgbClr val="000000">
                      <a:alpha val="43137"/>
                    </a:srgbClr>
                  </a:outerShdw>
                </a:effectLst>
                <a:latin typeface="Arial Black" pitchFamily="34" charset="0"/>
              </a:rPr>
              <a:t>CALCULATIONS</a:t>
            </a:r>
            <a:endParaRPr lang="en-GB" b="1" dirty="0">
              <a:solidFill>
                <a:srgbClr val="FF0000"/>
              </a:solidFill>
              <a:effectLst>
                <a:outerShdw blurRad="38100" dist="38100" dir="2700000" algn="tl">
                  <a:srgbClr val="000000">
                    <a:alpha val="43137"/>
                  </a:srgbClr>
                </a:outerShdw>
              </a:effectLst>
              <a:latin typeface="Arial Black" pitchFamily="34" charset="0"/>
            </a:endParaRPr>
          </a:p>
        </p:txBody>
      </p:sp>
      <p:cxnSp>
        <p:nvCxnSpPr>
          <p:cNvPr id="12" name="Straight Connector 11"/>
          <p:cNvCxnSpPr/>
          <p:nvPr/>
        </p:nvCxnSpPr>
        <p:spPr>
          <a:xfrm>
            <a:off x="2051720" y="1268760"/>
            <a:ext cx="4968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37271" t="26375" r="36164" b="50984"/>
          <a:stretch/>
        </p:blipFill>
        <p:spPr>
          <a:xfrm rot="20916330">
            <a:off x="473749" y="1449850"/>
            <a:ext cx="3456384" cy="165618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494955" y="3299042"/>
            <a:ext cx="5075578" cy="1077218"/>
          </a:xfrm>
          <a:prstGeom prst="rect">
            <a:avLst/>
          </a:prstGeom>
          <a:solidFill>
            <a:srgbClr val="953735">
              <a:alpha val="60000"/>
            </a:srgbClr>
          </a:solidFill>
          <a:ln w="76200">
            <a:solidFill>
              <a:srgbClr val="FF0000"/>
            </a:solidFill>
          </a:ln>
        </p:spPr>
        <p:txBody>
          <a:bodyPr wrap="square">
            <a:spAutoFit/>
          </a:bodyPr>
          <a:lstStyle/>
          <a:p>
            <a:pPr algn="ctr"/>
            <a:r>
              <a:rPr lang="en-GB" sz="3200" b="1" dirty="0">
                <a:solidFill>
                  <a:srgbClr val="FFFF00"/>
                </a:solidFill>
                <a:effectLst>
                  <a:outerShdw blurRad="38100" dist="38100" dir="2700000" algn="tl">
                    <a:srgbClr val="000000">
                      <a:alpha val="43137"/>
                    </a:srgbClr>
                  </a:outerShdw>
                </a:effectLst>
                <a:latin typeface="Arial Black" pitchFamily="34" charset="0"/>
              </a:rPr>
              <a:t>Avogadro’s Constant</a:t>
            </a:r>
          </a:p>
          <a:p>
            <a:pPr algn="ctr"/>
            <a:r>
              <a:rPr lang="en-GB" sz="3200" dirty="0" smtClean="0">
                <a:solidFill>
                  <a:schemeClr val="bg1"/>
                </a:solidFill>
                <a:latin typeface="Arial Black" panose="020B0A04020102020204" pitchFamily="34" charset="0"/>
              </a:rPr>
              <a:t>= 6.02 </a:t>
            </a:r>
            <a:r>
              <a:rPr lang="en-GB" sz="3200" dirty="0">
                <a:solidFill>
                  <a:schemeClr val="bg1"/>
                </a:solidFill>
                <a:latin typeface="Arial Black" panose="020B0A04020102020204" pitchFamily="34" charset="0"/>
              </a:rPr>
              <a:t>x 10</a:t>
            </a:r>
            <a:r>
              <a:rPr lang="en-GB" sz="3200" baseline="30000" dirty="0">
                <a:solidFill>
                  <a:schemeClr val="bg1"/>
                </a:solidFill>
                <a:latin typeface="Arial Black" panose="020B0A04020102020204" pitchFamily="34" charset="0"/>
              </a:rPr>
              <a:t>23</a:t>
            </a:r>
            <a:r>
              <a:rPr lang="en-GB" sz="3200" dirty="0">
                <a:solidFill>
                  <a:schemeClr val="bg1"/>
                </a:solidFill>
                <a:latin typeface="Arial Black" panose="020B0A04020102020204" pitchFamily="34" charset="0"/>
              </a:rPr>
              <a:t> </a:t>
            </a:r>
            <a:endParaRPr lang="en-GB" sz="3200" dirty="0" smtClean="0">
              <a:solidFill>
                <a:schemeClr val="bg1"/>
              </a:solidFill>
              <a:latin typeface="Arial Black" panose="020B0A04020102020204" pitchFamily="34" charset="0"/>
            </a:endParaRPr>
          </a:p>
        </p:txBody>
      </p:sp>
      <p:sp>
        <p:nvSpPr>
          <p:cNvPr id="4" name="Rectangle 3"/>
          <p:cNvSpPr/>
          <p:nvPr/>
        </p:nvSpPr>
        <p:spPr>
          <a:xfrm rot="462434">
            <a:off x="7044359" y="3278392"/>
            <a:ext cx="1686231" cy="830997"/>
          </a:xfrm>
          <a:prstGeom prst="rect">
            <a:avLst/>
          </a:prstGeom>
        </p:spPr>
        <p:txBody>
          <a:bodyPr wrap="none">
            <a:spAutoFit/>
          </a:bodyPr>
          <a:lstStyle/>
          <a:p>
            <a:pPr algn="ctr"/>
            <a:r>
              <a:rPr lang="en-GB" sz="2400" dirty="0" err="1">
                <a:solidFill>
                  <a:srgbClr val="FF3399"/>
                </a:solidFill>
                <a:effectLst>
                  <a:outerShdw blurRad="38100" dist="38100" dir="2700000" algn="tl">
                    <a:srgbClr val="000000">
                      <a:alpha val="43137"/>
                    </a:srgbClr>
                  </a:outerShdw>
                </a:effectLst>
                <a:latin typeface="Cooper Black" panose="0208090404030B020404" pitchFamily="18" charset="0"/>
              </a:rPr>
              <a:t>Amedeo</a:t>
            </a:r>
            <a:r>
              <a:rPr lang="en-GB" sz="2400" dirty="0">
                <a:solidFill>
                  <a:srgbClr val="FF3399"/>
                </a:solidFill>
                <a:effectLst>
                  <a:outerShdw blurRad="38100" dist="38100" dir="2700000" algn="tl">
                    <a:srgbClr val="000000">
                      <a:alpha val="43137"/>
                    </a:srgbClr>
                  </a:outerShdw>
                </a:effectLst>
                <a:latin typeface="Cooper Black" panose="0208090404030B020404" pitchFamily="18" charset="0"/>
              </a:rPr>
              <a:t> </a:t>
            </a:r>
            <a:endParaRPr lang="en-GB" sz="2400" dirty="0" smtClean="0">
              <a:solidFill>
                <a:srgbClr val="FF3399"/>
              </a:solidFill>
              <a:effectLst>
                <a:outerShdw blurRad="38100" dist="38100" dir="2700000" algn="tl">
                  <a:srgbClr val="000000">
                    <a:alpha val="43137"/>
                  </a:srgbClr>
                </a:outerShdw>
              </a:effectLst>
              <a:latin typeface="Cooper Black" panose="0208090404030B020404" pitchFamily="18" charset="0"/>
            </a:endParaRPr>
          </a:p>
          <a:p>
            <a:pPr algn="ctr"/>
            <a:r>
              <a:rPr lang="en-GB" sz="2400" dirty="0" smtClean="0">
                <a:solidFill>
                  <a:srgbClr val="FF3399"/>
                </a:solidFill>
                <a:effectLst>
                  <a:outerShdw blurRad="38100" dist="38100" dir="2700000" algn="tl">
                    <a:srgbClr val="000000">
                      <a:alpha val="43137"/>
                    </a:srgbClr>
                  </a:outerShdw>
                </a:effectLst>
                <a:latin typeface="Cooper Black" panose="0208090404030B020404" pitchFamily="18" charset="0"/>
              </a:rPr>
              <a:t>Avogadro</a:t>
            </a:r>
            <a:endParaRPr lang="en-GB" sz="2400" dirty="0">
              <a:solidFill>
                <a:srgbClr val="FF3399"/>
              </a:solidFill>
              <a:effectLst>
                <a:outerShdw blurRad="38100" dist="38100" dir="2700000" algn="tl">
                  <a:srgbClr val="000000">
                    <a:alpha val="43137"/>
                  </a:srgbClr>
                </a:outerShdw>
              </a:effectLst>
              <a:latin typeface="Cooper Black" panose="0208090404030B020404" pitchFamily="18" charset="0"/>
            </a:endParaRPr>
          </a:p>
        </p:txBody>
      </p:sp>
      <p:sp>
        <p:nvSpPr>
          <p:cNvPr id="9" name="Rectangle 8"/>
          <p:cNvSpPr/>
          <p:nvPr/>
        </p:nvSpPr>
        <p:spPr>
          <a:xfrm rot="279108">
            <a:off x="746499" y="4671145"/>
            <a:ext cx="8057160" cy="1615470"/>
          </a:xfrm>
          <a:prstGeom prst="rect">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000" u="sng" dirty="0" smtClean="0">
                <a:latin typeface="Arial Black" panose="020B0A04020102020204" pitchFamily="34" charset="0"/>
              </a:rPr>
              <a:t>molecules</a:t>
            </a:r>
            <a:r>
              <a:rPr lang="en-GB" sz="4000" dirty="0" smtClean="0">
                <a:latin typeface="Arial Black" panose="020B0A04020102020204" pitchFamily="34" charset="0"/>
              </a:rPr>
              <a:t> in 2moles of H</a:t>
            </a:r>
            <a:r>
              <a:rPr lang="en-GB" sz="4000" baseline="-25000" dirty="0" smtClean="0">
                <a:latin typeface="Arial Black" panose="020B0A04020102020204" pitchFamily="34" charset="0"/>
              </a:rPr>
              <a:t>2 </a:t>
            </a:r>
            <a:r>
              <a:rPr lang="en-GB" sz="4000" dirty="0" smtClean="0">
                <a:latin typeface="Arial Black" panose="020B0A04020102020204" pitchFamily="34" charset="0"/>
              </a:rPr>
              <a:t>gas?</a:t>
            </a:r>
            <a:endParaRPr lang="en-GB" sz="4000" dirty="0">
              <a:latin typeface="Arial Black" panose="020B0A04020102020204" pitchFamily="34" charset="0"/>
            </a:endParaRPr>
          </a:p>
        </p:txBody>
      </p:sp>
    </p:spTree>
    <p:extLst>
      <p:ext uri="{BB962C8B-B14F-4D97-AF65-F5344CB8AC3E}">
        <p14:creationId xmlns:p14="http://schemas.microsoft.com/office/powerpoint/2010/main" val="367026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1431" t="8587" r="12365" b="25059"/>
          <a:stretch/>
        </p:blipFill>
        <p:spPr>
          <a:xfrm rot="543348">
            <a:off x="6382124" y="1066893"/>
            <a:ext cx="2539375" cy="3216540"/>
          </a:xfrm>
          <a:prstGeom prst="rect">
            <a:avLst/>
          </a:prstGeom>
          <a:effectLst>
            <a:softEdge rad="63500"/>
          </a:effectLst>
        </p:spPr>
      </p:pic>
      <p:sp>
        <p:nvSpPr>
          <p:cNvPr id="2" name="Title 1"/>
          <p:cNvSpPr>
            <a:spLocks noGrp="1"/>
          </p:cNvSpPr>
          <p:nvPr>
            <p:ph type="title"/>
          </p:nvPr>
        </p:nvSpPr>
        <p:spPr>
          <a:xfrm>
            <a:off x="1054420" y="332656"/>
            <a:ext cx="7035160" cy="1143000"/>
          </a:xfrm>
          <a:ln w="76200">
            <a:noFill/>
          </a:ln>
        </p:spPr>
        <p:txBody>
          <a:bodyPr>
            <a:normAutofit/>
          </a:bodyPr>
          <a:lstStyle/>
          <a:p>
            <a:r>
              <a:rPr lang="en-GB" b="1" dirty="0" smtClean="0">
                <a:solidFill>
                  <a:srgbClr val="FF0000"/>
                </a:solidFill>
                <a:effectLst>
                  <a:outerShdw blurRad="38100" dist="38100" dir="2700000" algn="tl">
                    <a:srgbClr val="000000">
                      <a:alpha val="43137"/>
                    </a:srgbClr>
                  </a:outerShdw>
                </a:effectLst>
                <a:latin typeface="Arial Black" pitchFamily="34" charset="0"/>
              </a:rPr>
              <a:t>CALCULATIONS</a:t>
            </a:r>
            <a:endParaRPr lang="en-GB" b="1" dirty="0">
              <a:solidFill>
                <a:srgbClr val="FF0000"/>
              </a:solidFill>
              <a:effectLst>
                <a:outerShdw blurRad="38100" dist="38100" dir="2700000" algn="tl">
                  <a:srgbClr val="000000">
                    <a:alpha val="43137"/>
                  </a:srgbClr>
                </a:outerShdw>
              </a:effectLst>
              <a:latin typeface="Arial Black" pitchFamily="34" charset="0"/>
            </a:endParaRPr>
          </a:p>
        </p:txBody>
      </p:sp>
      <p:cxnSp>
        <p:nvCxnSpPr>
          <p:cNvPr id="12" name="Straight Connector 11"/>
          <p:cNvCxnSpPr/>
          <p:nvPr/>
        </p:nvCxnSpPr>
        <p:spPr>
          <a:xfrm>
            <a:off x="2051720" y="1268760"/>
            <a:ext cx="4968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37271" t="26375" r="36164" b="50984"/>
          <a:stretch/>
        </p:blipFill>
        <p:spPr>
          <a:xfrm rot="20916330">
            <a:off x="473749" y="1449850"/>
            <a:ext cx="3456384" cy="165618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494955" y="3299042"/>
            <a:ext cx="5075578" cy="1077218"/>
          </a:xfrm>
          <a:prstGeom prst="rect">
            <a:avLst/>
          </a:prstGeom>
          <a:solidFill>
            <a:srgbClr val="953735">
              <a:alpha val="60000"/>
            </a:srgbClr>
          </a:solidFill>
          <a:ln w="76200">
            <a:solidFill>
              <a:srgbClr val="FF0000"/>
            </a:solidFill>
          </a:ln>
        </p:spPr>
        <p:txBody>
          <a:bodyPr wrap="square">
            <a:spAutoFit/>
          </a:bodyPr>
          <a:lstStyle/>
          <a:p>
            <a:pPr algn="ctr"/>
            <a:r>
              <a:rPr lang="en-GB" sz="3200" b="1" dirty="0">
                <a:solidFill>
                  <a:srgbClr val="FFFF00"/>
                </a:solidFill>
                <a:effectLst>
                  <a:outerShdw blurRad="38100" dist="38100" dir="2700000" algn="tl">
                    <a:srgbClr val="000000">
                      <a:alpha val="43137"/>
                    </a:srgbClr>
                  </a:outerShdw>
                </a:effectLst>
                <a:latin typeface="Arial Black" pitchFamily="34" charset="0"/>
              </a:rPr>
              <a:t>Avogadro’s Constant</a:t>
            </a:r>
          </a:p>
          <a:p>
            <a:pPr algn="ctr"/>
            <a:r>
              <a:rPr lang="en-GB" sz="3200" dirty="0" smtClean="0">
                <a:solidFill>
                  <a:schemeClr val="bg1"/>
                </a:solidFill>
                <a:latin typeface="Arial Black" panose="020B0A04020102020204" pitchFamily="34" charset="0"/>
              </a:rPr>
              <a:t>= 6.02 </a:t>
            </a:r>
            <a:r>
              <a:rPr lang="en-GB" sz="3200" dirty="0">
                <a:solidFill>
                  <a:schemeClr val="bg1"/>
                </a:solidFill>
                <a:latin typeface="Arial Black" panose="020B0A04020102020204" pitchFamily="34" charset="0"/>
              </a:rPr>
              <a:t>x 10</a:t>
            </a:r>
            <a:r>
              <a:rPr lang="en-GB" sz="3200" baseline="30000" dirty="0">
                <a:solidFill>
                  <a:schemeClr val="bg1"/>
                </a:solidFill>
                <a:latin typeface="Arial Black" panose="020B0A04020102020204" pitchFamily="34" charset="0"/>
              </a:rPr>
              <a:t>23</a:t>
            </a:r>
            <a:r>
              <a:rPr lang="en-GB" sz="3200" dirty="0">
                <a:solidFill>
                  <a:schemeClr val="bg1"/>
                </a:solidFill>
                <a:latin typeface="Arial Black" panose="020B0A04020102020204" pitchFamily="34" charset="0"/>
              </a:rPr>
              <a:t> </a:t>
            </a:r>
            <a:endParaRPr lang="en-GB" sz="3200" dirty="0" smtClean="0">
              <a:solidFill>
                <a:schemeClr val="bg1"/>
              </a:solidFill>
              <a:latin typeface="Arial Black" panose="020B0A04020102020204" pitchFamily="34" charset="0"/>
            </a:endParaRPr>
          </a:p>
        </p:txBody>
      </p:sp>
      <p:sp>
        <p:nvSpPr>
          <p:cNvPr id="4" name="Rectangle 3"/>
          <p:cNvSpPr/>
          <p:nvPr/>
        </p:nvSpPr>
        <p:spPr>
          <a:xfrm rot="462434">
            <a:off x="7044359" y="3278392"/>
            <a:ext cx="1686231" cy="830997"/>
          </a:xfrm>
          <a:prstGeom prst="rect">
            <a:avLst/>
          </a:prstGeom>
        </p:spPr>
        <p:txBody>
          <a:bodyPr wrap="none">
            <a:spAutoFit/>
          </a:bodyPr>
          <a:lstStyle/>
          <a:p>
            <a:pPr algn="ctr"/>
            <a:r>
              <a:rPr lang="en-GB" sz="2400" dirty="0" err="1">
                <a:solidFill>
                  <a:srgbClr val="FF3399"/>
                </a:solidFill>
                <a:effectLst>
                  <a:outerShdw blurRad="38100" dist="38100" dir="2700000" algn="tl">
                    <a:srgbClr val="000000">
                      <a:alpha val="43137"/>
                    </a:srgbClr>
                  </a:outerShdw>
                </a:effectLst>
                <a:latin typeface="Cooper Black" panose="0208090404030B020404" pitchFamily="18" charset="0"/>
              </a:rPr>
              <a:t>Amedeo</a:t>
            </a:r>
            <a:r>
              <a:rPr lang="en-GB" sz="2400" dirty="0">
                <a:solidFill>
                  <a:srgbClr val="FF3399"/>
                </a:solidFill>
                <a:effectLst>
                  <a:outerShdw blurRad="38100" dist="38100" dir="2700000" algn="tl">
                    <a:srgbClr val="000000">
                      <a:alpha val="43137"/>
                    </a:srgbClr>
                  </a:outerShdw>
                </a:effectLst>
                <a:latin typeface="Cooper Black" panose="0208090404030B020404" pitchFamily="18" charset="0"/>
              </a:rPr>
              <a:t> </a:t>
            </a:r>
            <a:endParaRPr lang="en-GB" sz="2400" dirty="0" smtClean="0">
              <a:solidFill>
                <a:srgbClr val="FF3399"/>
              </a:solidFill>
              <a:effectLst>
                <a:outerShdw blurRad="38100" dist="38100" dir="2700000" algn="tl">
                  <a:srgbClr val="000000">
                    <a:alpha val="43137"/>
                  </a:srgbClr>
                </a:outerShdw>
              </a:effectLst>
              <a:latin typeface="Cooper Black" panose="0208090404030B020404" pitchFamily="18" charset="0"/>
            </a:endParaRPr>
          </a:p>
          <a:p>
            <a:pPr algn="ctr"/>
            <a:r>
              <a:rPr lang="en-GB" sz="2400" dirty="0" smtClean="0">
                <a:solidFill>
                  <a:srgbClr val="FF3399"/>
                </a:solidFill>
                <a:effectLst>
                  <a:outerShdw blurRad="38100" dist="38100" dir="2700000" algn="tl">
                    <a:srgbClr val="000000">
                      <a:alpha val="43137"/>
                    </a:srgbClr>
                  </a:outerShdw>
                </a:effectLst>
                <a:latin typeface="Cooper Black" panose="0208090404030B020404" pitchFamily="18" charset="0"/>
              </a:rPr>
              <a:t>Avogadro</a:t>
            </a:r>
            <a:endParaRPr lang="en-GB" sz="2400" dirty="0">
              <a:solidFill>
                <a:srgbClr val="FF3399"/>
              </a:solidFill>
              <a:effectLst>
                <a:outerShdw blurRad="38100" dist="38100" dir="2700000" algn="tl">
                  <a:srgbClr val="000000">
                    <a:alpha val="43137"/>
                  </a:srgbClr>
                </a:outerShdw>
              </a:effectLst>
              <a:latin typeface="Cooper Black" panose="0208090404030B020404" pitchFamily="18" charset="0"/>
            </a:endParaRPr>
          </a:p>
        </p:txBody>
      </p:sp>
      <p:sp>
        <p:nvSpPr>
          <p:cNvPr id="9" name="Rectangle 8"/>
          <p:cNvSpPr/>
          <p:nvPr/>
        </p:nvSpPr>
        <p:spPr>
          <a:xfrm rot="279108">
            <a:off x="747170" y="4654621"/>
            <a:ext cx="7649659" cy="1615470"/>
          </a:xfrm>
          <a:prstGeom prst="rect">
            <a:avLst/>
          </a:prstGeom>
          <a:solidFill>
            <a:srgbClr val="00B050"/>
          </a:solidFill>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400" dirty="0" smtClean="0">
                <a:solidFill>
                  <a:schemeClr val="bg1"/>
                </a:solidFill>
                <a:latin typeface="Arial Black" panose="020B0A04020102020204" pitchFamily="34" charset="0"/>
              </a:rPr>
              <a:t>1.204 </a:t>
            </a:r>
            <a:r>
              <a:rPr lang="en-GB" sz="4400" dirty="0">
                <a:solidFill>
                  <a:schemeClr val="bg1"/>
                </a:solidFill>
                <a:latin typeface="Arial Black" panose="020B0A04020102020204" pitchFamily="34" charset="0"/>
              </a:rPr>
              <a:t>x </a:t>
            </a:r>
            <a:r>
              <a:rPr lang="en-GB" sz="4400" dirty="0" smtClean="0">
                <a:solidFill>
                  <a:schemeClr val="bg1"/>
                </a:solidFill>
                <a:latin typeface="Arial Black" panose="020B0A04020102020204" pitchFamily="34" charset="0"/>
              </a:rPr>
              <a:t>10</a:t>
            </a:r>
            <a:r>
              <a:rPr lang="en-GB" sz="4400" baseline="30000" dirty="0" smtClean="0">
                <a:solidFill>
                  <a:schemeClr val="bg1"/>
                </a:solidFill>
                <a:latin typeface="Arial Black" panose="020B0A04020102020204" pitchFamily="34" charset="0"/>
              </a:rPr>
              <a:t>24</a:t>
            </a:r>
            <a:r>
              <a:rPr lang="en-GB" sz="4400" dirty="0">
                <a:solidFill>
                  <a:schemeClr val="bg1"/>
                </a:solidFill>
                <a:latin typeface="Arial Black" panose="020B0A04020102020204" pitchFamily="34" charset="0"/>
              </a:rPr>
              <a:t> </a:t>
            </a:r>
            <a:r>
              <a:rPr lang="en-GB" sz="4400" dirty="0" smtClean="0">
                <a:solidFill>
                  <a:schemeClr val="bg1"/>
                </a:solidFill>
                <a:latin typeface="Arial Black" panose="020B0A04020102020204" pitchFamily="34" charset="0"/>
              </a:rPr>
              <a:t>molecules</a:t>
            </a:r>
            <a:endParaRPr lang="en-GB" sz="4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248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Reminder</a:t>
            </a:r>
            <a:endParaRPr lang="en-GB" dirty="0"/>
          </a:p>
        </p:txBody>
      </p:sp>
      <p:sp>
        <p:nvSpPr>
          <p:cNvPr id="3" name="Content Placeholder 2"/>
          <p:cNvSpPr>
            <a:spLocks noGrp="1"/>
          </p:cNvSpPr>
          <p:nvPr>
            <p:ph sz="quarter" idx="1"/>
          </p:nvPr>
        </p:nvSpPr>
        <p:spPr/>
        <p:txBody>
          <a:bodyPr/>
          <a:lstStyle/>
          <a:p>
            <a:r>
              <a:rPr lang="en-GB" dirty="0" smtClean="0"/>
              <a:t>Remember these…?</a:t>
            </a:r>
            <a:endParaRPr lang="en-GB" dirty="0"/>
          </a:p>
        </p:txBody>
      </p:sp>
      <p:pic>
        <p:nvPicPr>
          <p:cNvPr id="1026" name="Picture 2" descr="http://www.bbc.co.uk/staticarchive/f190a2db298b64559185132af90f44924c2d8bf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57400"/>
            <a:ext cx="49149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267200"/>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4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
          </p:nvPr>
        </p:nvSpPr>
        <p:spPr/>
        <p:txBody>
          <a:bodyPr/>
          <a:lstStyle/>
          <a:p>
            <a:r>
              <a:rPr lang="en-GB" dirty="0" smtClean="0"/>
              <a:t>Chemists will need to use chemical equations to work out how their product can be made efficiently</a:t>
            </a:r>
          </a:p>
          <a:p>
            <a:r>
              <a:rPr lang="en-GB" dirty="0" smtClean="0"/>
              <a:t>Needs a balanced equation, including number of moles</a:t>
            </a:r>
          </a:p>
          <a:p>
            <a:endParaRPr lang="en-GB" dirty="0"/>
          </a:p>
          <a:p>
            <a:r>
              <a:rPr lang="en-GB" dirty="0" smtClean="0"/>
              <a:t>Examples on page 133 and 134, get stuck in</a:t>
            </a:r>
          </a:p>
          <a:p>
            <a:endParaRPr lang="en-GB" dirty="0"/>
          </a:p>
          <a:p>
            <a:r>
              <a:rPr lang="en-GB" dirty="0" smtClean="0"/>
              <a:t>Sometimes both equations are used (one is useful for solids, the other for solutions) – p135</a:t>
            </a:r>
            <a:endParaRPr lang="en-GB" dirty="0"/>
          </a:p>
        </p:txBody>
      </p:sp>
    </p:spTree>
    <p:extLst>
      <p:ext uri="{BB962C8B-B14F-4D97-AF65-F5344CB8AC3E}">
        <p14:creationId xmlns:p14="http://schemas.microsoft.com/office/powerpoint/2010/main" val="255949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Calculations with excess reactant</a:t>
            </a:r>
            <a:endParaRPr lang="en-GB" dirty="0"/>
          </a:p>
        </p:txBody>
      </p:sp>
      <p:sp>
        <p:nvSpPr>
          <p:cNvPr id="3" name="Content Placeholder 2"/>
          <p:cNvSpPr>
            <a:spLocks noGrp="1"/>
          </p:cNvSpPr>
          <p:nvPr>
            <p:ph sz="quarter" idx="1"/>
          </p:nvPr>
        </p:nvSpPr>
        <p:spPr/>
        <p:txBody>
          <a:bodyPr/>
          <a:lstStyle/>
          <a:p>
            <a:r>
              <a:rPr lang="en-GB" dirty="0" smtClean="0"/>
              <a:t>This is working out which reactant will dictate how much product is made</a:t>
            </a:r>
          </a:p>
          <a:p>
            <a:r>
              <a:rPr lang="en-GB" dirty="0" smtClean="0"/>
              <a:t>Calculate which reactant is </a:t>
            </a:r>
            <a:r>
              <a:rPr lang="en-GB" b="1" dirty="0" smtClean="0"/>
              <a:t>in excess</a:t>
            </a:r>
          </a:p>
          <a:p>
            <a:r>
              <a:rPr lang="en-GB" dirty="0" smtClean="0"/>
              <a:t>The one in excess doesn’t limit the reaction</a:t>
            </a:r>
            <a:endParaRPr lang="en-GB" dirty="0"/>
          </a:p>
        </p:txBody>
      </p:sp>
      <p:pic>
        <p:nvPicPr>
          <p:cNvPr id="4" name="Picture 3"/>
          <p:cNvPicPr>
            <a:picLocks noChangeAspect="1"/>
          </p:cNvPicPr>
          <p:nvPr/>
        </p:nvPicPr>
        <p:blipFill rotWithShape="1">
          <a:blip r:embed="rId2"/>
          <a:srcRect l="4065" t="30313" r="1851" b="6688"/>
          <a:stretch/>
        </p:blipFill>
        <p:spPr>
          <a:xfrm>
            <a:off x="237665" y="3352800"/>
            <a:ext cx="8683146" cy="3268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359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686" y="457200"/>
            <a:ext cx="5488439" cy="646331"/>
          </a:xfrm>
          <a:prstGeom prst="rect">
            <a:avLst/>
          </a:prstGeom>
          <a:solidFill>
            <a:srgbClr val="953735">
              <a:alpha val="60000"/>
            </a:srgbClr>
          </a:solidFill>
          <a:ln w="76200">
            <a:solidFill>
              <a:srgbClr val="FF0000"/>
            </a:solidFill>
          </a:ln>
        </p:spPr>
        <p:txBody>
          <a:bodyPr wrap="square">
            <a:spAutoFit/>
          </a:bodyPr>
          <a:lstStyle/>
          <a:p>
            <a:pPr algn="ctr"/>
            <a:r>
              <a:rPr lang="en-GB" sz="3600" b="1" dirty="0" smtClean="0">
                <a:effectLst>
                  <a:outerShdw blurRad="38100" dist="38100" dir="2700000" algn="tl">
                    <a:srgbClr val="000000">
                      <a:alpha val="43137"/>
                    </a:srgbClr>
                  </a:outerShdw>
                </a:effectLst>
                <a:latin typeface="Arial Black" pitchFamily="34" charset="0"/>
              </a:rPr>
              <a:t>LIMITING REACTANT</a:t>
            </a:r>
            <a:endParaRPr lang="en-GB" sz="3600" b="1" dirty="0">
              <a:effectLst>
                <a:outerShdw blurRad="38100" dist="38100" dir="2700000" algn="tl">
                  <a:srgbClr val="000000">
                    <a:alpha val="43137"/>
                  </a:srgbClr>
                </a:outerShdw>
              </a:effectLst>
              <a:latin typeface="Arial Black" pitchFamily="34" charset="0"/>
            </a:endParaRPr>
          </a:p>
        </p:txBody>
      </p:sp>
      <p:sp>
        <p:nvSpPr>
          <p:cNvPr id="9" name="Rectangle 8"/>
          <p:cNvSpPr/>
          <p:nvPr/>
        </p:nvSpPr>
        <p:spPr>
          <a:xfrm>
            <a:off x="456820" y="1643875"/>
            <a:ext cx="7776864" cy="810478"/>
          </a:xfrm>
          <a:prstGeom prst="rect">
            <a:avLst/>
          </a:prstGeom>
          <a:solidFill>
            <a:srgbClr val="953735">
              <a:alpha val="60000"/>
            </a:srgbClr>
          </a:solidFill>
          <a:ln w="76200">
            <a:solidFill>
              <a:srgbClr val="FF0000"/>
            </a:solidFill>
          </a:ln>
        </p:spPr>
        <p:txBody>
          <a:bodyPr wrap="square">
            <a:spAutoFit/>
          </a:bodyPr>
          <a:lstStyle/>
          <a:p>
            <a:pPr marL="228600" lvl="0" algn="ctr">
              <a:lnSpc>
                <a:spcPts val="1400"/>
              </a:lnSpc>
              <a:tabLst>
                <a:tab pos="270510" algn="l"/>
              </a:tabLst>
            </a:pPr>
            <a:endPar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a:p>
            <a:pPr marL="228600" lvl="0" algn="ctr">
              <a:lnSpc>
                <a:spcPts val="1400"/>
              </a:lnSpc>
              <a:tabLst>
                <a:tab pos="270510" algn="l"/>
              </a:tabLst>
            </a:pPr>
            <a:endPar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a:p>
            <a:pPr marL="228600" lvl="0" algn="ctr">
              <a:lnSpc>
                <a:spcPts val="1400"/>
              </a:lnSpc>
              <a:tabLst>
                <a:tab pos="270510" algn="l"/>
              </a:tabLst>
            </a:pP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C</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H</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8</a:t>
            </a: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O</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I</a:t>
            </a:r>
            <a:r>
              <a:rPr lang="en-GB" sz="2800" b="1" baseline="-25000"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a:t>
            </a:r>
            <a:r>
              <a:rPr lang="en-GB" sz="2800" b="1"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sym typeface="Symbol" panose="05050102010706020507" pitchFamily="18" charset="2"/>
              </a:rPr>
              <a:t></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C</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H</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O</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2H</a:t>
            </a:r>
            <a:r>
              <a:rPr lang="en-GB" sz="2800" b="1" baseline="30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2I</a:t>
            </a:r>
            <a:r>
              <a:rPr lang="en-GB" sz="2800" b="1" baseline="30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t>
            </a:r>
          </a:p>
          <a:p>
            <a:pPr marL="228600" lvl="0" algn="ctr">
              <a:lnSpc>
                <a:spcPts val="1400"/>
              </a:lnSpc>
              <a:tabLst>
                <a:tab pos="270510" algn="l"/>
              </a:tabLst>
            </a:pPr>
            <a:endPar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56820" y="2858664"/>
            <a:ext cx="2524994" cy="1323439"/>
          </a:xfrm>
          <a:prstGeom prst="rect">
            <a:avLst/>
          </a:prstGeom>
          <a:solidFill>
            <a:srgbClr val="953735">
              <a:alpha val="60000"/>
            </a:srgbClr>
          </a:solidFill>
          <a:ln w="76200">
            <a:solidFill>
              <a:srgbClr val="FF0000"/>
            </a:solidFill>
          </a:ln>
        </p:spPr>
        <p:txBody>
          <a:bodyPr wrap="square">
            <a:spAutoFit/>
          </a:bodyPr>
          <a:lstStyle/>
          <a:p>
            <a:pPr algn="ctr"/>
            <a:r>
              <a:rPr lang="en-GB" sz="2800" dirty="0">
                <a:solidFill>
                  <a:srgbClr val="FFFF00"/>
                </a:solidFill>
                <a:latin typeface="Arial Black" panose="020B0A04020102020204" pitchFamily="34" charset="0"/>
              </a:rPr>
              <a:t>25 cm</a:t>
            </a:r>
            <a:r>
              <a:rPr lang="en-GB" sz="2800" baseline="30000" dirty="0">
                <a:solidFill>
                  <a:srgbClr val="FFFF00"/>
                </a:solidFill>
                <a:latin typeface="Arial Black" panose="020B0A04020102020204" pitchFamily="34" charset="0"/>
              </a:rPr>
              <a:t>3</a:t>
            </a:r>
            <a:r>
              <a:rPr lang="en-GB" sz="2800" dirty="0">
                <a:solidFill>
                  <a:srgbClr val="FFFF00"/>
                </a:solidFill>
                <a:latin typeface="Arial Black" panose="020B0A04020102020204" pitchFamily="34" charset="0"/>
              </a:rPr>
              <a:t> </a:t>
            </a:r>
            <a:endParaRPr lang="en-GB" sz="2800" dirty="0" smtClean="0">
              <a:solidFill>
                <a:srgbClr val="FFFF00"/>
              </a:solidFill>
              <a:latin typeface="Arial Black" panose="020B0A04020102020204" pitchFamily="34" charset="0"/>
            </a:endParaRPr>
          </a:p>
          <a:p>
            <a:pPr algn="ctr"/>
            <a:r>
              <a:rPr lang="en-GB" sz="2800" dirty="0" smtClean="0">
                <a:solidFill>
                  <a:srgbClr val="FFFF00"/>
                </a:solidFill>
                <a:latin typeface="Arial Black" panose="020B0A04020102020204" pitchFamily="34" charset="0"/>
              </a:rPr>
              <a:t> </a:t>
            </a:r>
            <a:r>
              <a:rPr lang="en-GB" sz="2800" dirty="0">
                <a:solidFill>
                  <a:srgbClr val="FFFF00"/>
                </a:solidFill>
                <a:latin typeface="Arial Black" panose="020B0A04020102020204" pitchFamily="34" charset="0"/>
              </a:rPr>
              <a:t>0.1 </a:t>
            </a:r>
            <a:r>
              <a:rPr lang="en-GB" sz="2800" dirty="0" err="1" smtClean="0">
                <a:solidFill>
                  <a:srgbClr val="FFFF00"/>
                </a:solidFill>
                <a:latin typeface="Arial Black" panose="020B0A04020102020204" pitchFamily="34" charset="0"/>
              </a:rPr>
              <a:t>mol</a:t>
            </a:r>
            <a:r>
              <a:rPr lang="en-GB" sz="2800" dirty="0">
                <a:solidFill>
                  <a:srgbClr val="FFFF00"/>
                </a:solidFill>
                <a:latin typeface="Arial Black" panose="020B0A04020102020204" pitchFamily="34" charset="0"/>
              </a:rPr>
              <a:t> </a:t>
            </a:r>
            <a:r>
              <a:rPr lang="en-GB" sz="2800" dirty="0" smtClean="0">
                <a:solidFill>
                  <a:srgbClr val="FFFF00"/>
                </a:solidFill>
                <a:latin typeface="Arial Black" panose="020B0A04020102020204" pitchFamily="34" charset="0"/>
              </a:rPr>
              <a:t>l</a:t>
            </a:r>
            <a:r>
              <a:rPr lang="en-GB" sz="2800" baseline="30000" dirty="0" smtClean="0">
                <a:solidFill>
                  <a:srgbClr val="FFFF00"/>
                </a:solidFill>
                <a:latin typeface="Arial Black" panose="020B0A04020102020204" pitchFamily="34" charset="0"/>
              </a:rPr>
              <a:t>-1</a:t>
            </a:r>
          </a:p>
          <a:p>
            <a:pPr algn="ctr"/>
            <a:r>
              <a:rPr lang="en-GB" sz="2400" dirty="0">
                <a:solidFill>
                  <a:srgbClr val="FFFF00"/>
                </a:solidFill>
                <a:latin typeface="Arial Black" panose="020B0A04020102020204" pitchFamily="34" charset="0"/>
              </a:rPr>
              <a:t>0.0025 moles</a:t>
            </a:r>
            <a:endParaRPr lang="en-GB" sz="2400" b="1" dirty="0">
              <a:solidFill>
                <a:srgbClr val="FFFF00"/>
              </a:solidFill>
              <a:effectLst>
                <a:outerShdw blurRad="38100" dist="38100" dir="2700000" algn="tl">
                  <a:srgbClr val="000000">
                    <a:alpha val="43137"/>
                  </a:srgbClr>
                </a:outerShdw>
              </a:effectLst>
              <a:latin typeface="Arial Black" pitchFamily="34" charset="0"/>
            </a:endParaRPr>
          </a:p>
        </p:txBody>
      </p:sp>
      <p:sp>
        <p:nvSpPr>
          <p:cNvPr id="11" name="Rectangle 10"/>
          <p:cNvSpPr/>
          <p:nvPr/>
        </p:nvSpPr>
        <p:spPr>
          <a:xfrm>
            <a:off x="3152197" y="2997163"/>
            <a:ext cx="2275569" cy="523220"/>
          </a:xfrm>
          <a:prstGeom prst="rect">
            <a:avLst/>
          </a:prstGeom>
          <a:solidFill>
            <a:srgbClr val="953735">
              <a:alpha val="60000"/>
            </a:srgbClr>
          </a:solidFill>
          <a:ln w="76200">
            <a:solidFill>
              <a:srgbClr val="FF0000"/>
            </a:solidFill>
          </a:ln>
        </p:spPr>
        <p:txBody>
          <a:bodyPr wrap="square">
            <a:spAutoFit/>
          </a:bodyPr>
          <a:lstStyle/>
          <a:p>
            <a:pPr algn="ctr"/>
            <a:r>
              <a:rPr lang="en-GB" sz="2800" dirty="0">
                <a:solidFill>
                  <a:srgbClr val="00B0F0"/>
                </a:solidFill>
                <a:latin typeface="Arial Black" panose="020B0A04020102020204" pitchFamily="34" charset="0"/>
                <a:ea typeface="Calibri" panose="020F0502020204030204" pitchFamily="34" charset="0"/>
                <a:cs typeface="Times New Roman" panose="02020603050405020304" pitchFamily="18" charset="0"/>
              </a:rPr>
              <a:t>0.27 g </a:t>
            </a:r>
            <a:endParaRPr lang="en-GB" sz="2800" b="1" dirty="0">
              <a:solidFill>
                <a:srgbClr val="00B0F0"/>
              </a:solidFill>
              <a:effectLst>
                <a:outerShdw blurRad="38100" dist="38100" dir="2700000" algn="tl">
                  <a:srgbClr val="000000">
                    <a:alpha val="43137"/>
                  </a:srgbClr>
                </a:outerShdw>
              </a:effectLst>
              <a:latin typeface="Arial Black" pitchFamily="34" charset="0"/>
            </a:endParaRPr>
          </a:p>
        </p:txBody>
      </p:sp>
      <p:sp>
        <p:nvSpPr>
          <p:cNvPr id="17" name="Rectangle 16"/>
          <p:cNvSpPr/>
          <p:nvPr/>
        </p:nvSpPr>
        <p:spPr>
          <a:xfrm>
            <a:off x="236079" y="4948957"/>
            <a:ext cx="1259098" cy="769441"/>
          </a:xfrm>
          <a:prstGeom prst="rect">
            <a:avLst/>
          </a:prstGeom>
        </p:spPr>
        <p:txBody>
          <a:bodyPr wrap="square">
            <a:spAutoFit/>
          </a:bodyPr>
          <a:lstStyle/>
          <a:p>
            <a:r>
              <a:rPr lang="en-GB" sz="4400" b="1" dirty="0" smtClean="0">
                <a:effectLst>
                  <a:outerShdw blurRad="38100" dist="38100" dir="2700000" algn="tl">
                    <a:srgbClr val="000000">
                      <a:alpha val="43137"/>
                    </a:srgbClr>
                  </a:outerShdw>
                </a:effectLst>
                <a:latin typeface="Arial Black" pitchFamily="34" charset="0"/>
                <a:ea typeface="+mj-ea"/>
                <a:cs typeface="+mj-cs"/>
              </a:rPr>
              <a:t>n = </a:t>
            </a:r>
            <a:endParaRPr lang="en-GB" dirty="0"/>
          </a:p>
        </p:txBody>
      </p:sp>
      <p:sp>
        <p:nvSpPr>
          <p:cNvPr id="21" name="Rectangle 20"/>
          <p:cNvSpPr/>
          <p:nvPr/>
        </p:nvSpPr>
        <p:spPr>
          <a:xfrm>
            <a:off x="1495177" y="4764910"/>
            <a:ext cx="2786208" cy="1384995"/>
          </a:xfrm>
          <a:prstGeom prst="rect">
            <a:avLst/>
          </a:prstGeom>
          <a:solidFill>
            <a:srgbClr val="953735">
              <a:alpha val="60000"/>
            </a:srgbClr>
          </a:solidFill>
          <a:ln w="76200">
            <a:noFill/>
          </a:ln>
        </p:spPr>
        <p:txBody>
          <a:bodyPr wrap="square">
            <a:spAutoFit/>
          </a:bodyPr>
          <a:lstStyle/>
          <a:p>
            <a:pPr algn="ctr"/>
            <a:r>
              <a:rPr lang="en-GB" sz="2800" dirty="0" smtClean="0">
                <a:latin typeface="Arial Black" panose="020B0A04020102020204" pitchFamily="34" charset="0"/>
              </a:rPr>
              <a:t>0.27g</a:t>
            </a:r>
          </a:p>
          <a:p>
            <a:pPr algn="ctr"/>
            <a:endParaRPr lang="en-GB" sz="2800" dirty="0" smtClean="0">
              <a:latin typeface="Arial Black" panose="020B0A04020102020204" pitchFamily="34" charset="0"/>
            </a:endParaRPr>
          </a:p>
          <a:p>
            <a:pPr algn="ctr"/>
            <a:r>
              <a:rPr lang="en-GB" sz="2800" dirty="0" smtClean="0">
                <a:latin typeface="Arial Black" panose="020B0A04020102020204" pitchFamily="34" charset="0"/>
              </a:rPr>
              <a:t>253.8 </a:t>
            </a:r>
            <a:r>
              <a:rPr lang="en-GB" sz="2800" dirty="0">
                <a:latin typeface="Arial Black" panose="020B0A04020102020204" pitchFamily="34" charset="0"/>
              </a:rPr>
              <a:t>g/</a:t>
            </a:r>
            <a:r>
              <a:rPr lang="en-GB" sz="2800" dirty="0" err="1">
                <a:latin typeface="Arial Black" panose="020B0A04020102020204" pitchFamily="34" charset="0"/>
              </a:rPr>
              <a:t>mol</a:t>
            </a:r>
            <a:endParaRPr lang="en-GB" sz="2800" b="1" dirty="0">
              <a:effectLst>
                <a:outerShdw blurRad="38100" dist="38100" dir="2700000" algn="tl">
                  <a:srgbClr val="000000">
                    <a:alpha val="43137"/>
                  </a:srgbClr>
                </a:outerShdw>
              </a:effectLst>
              <a:latin typeface="Arial Black" pitchFamily="34" charset="0"/>
            </a:endParaRPr>
          </a:p>
        </p:txBody>
      </p:sp>
      <p:cxnSp>
        <p:nvCxnSpPr>
          <p:cNvPr id="19" name="Straight Connector 18"/>
          <p:cNvCxnSpPr/>
          <p:nvPr/>
        </p:nvCxnSpPr>
        <p:spPr>
          <a:xfrm>
            <a:off x="2055384" y="5410744"/>
            <a:ext cx="1665793" cy="0"/>
          </a:xfrm>
          <a:prstGeom prst="line">
            <a:avLst/>
          </a:prstGeom>
          <a:ln w="76200">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440724" y="2850694"/>
            <a:ext cx="2088232" cy="2038166"/>
            <a:chOff x="1054420" y="1700808"/>
            <a:chExt cx="6757940" cy="4752528"/>
          </a:xfrm>
        </p:grpSpPr>
        <p:sp>
          <p:nvSpPr>
            <p:cNvPr id="20" name="Isosceles Triangle 19"/>
            <p:cNvSpPr/>
            <p:nvPr/>
          </p:nvSpPr>
          <p:spPr>
            <a:xfrm>
              <a:off x="1054420" y="1700808"/>
              <a:ext cx="6757940" cy="4752528"/>
            </a:xfrm>
            <a:prstGeom prst="triangle">
              <a:avLst/>
            </a:prstGeom>
            <a:solidFill>
              <a:srgbClr val="C00000">
                <a:alpha val="21176"/>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p:nvPr/>
          </p:nvSpPr>
          <p:spPr>
            <a:xfrm>
              <a:off x="2640712" y="3333313"/>
              <a:ext cx="3886581" cy="1220027"/>
            </a:xfrm>
            <a:prstGeom prst="rect">
              <a:avLst/>
            </a:prstGeom>
          </p:spPr>
          <p:txBody>
            <a:bodyPr wrap="none">
              <a:spAutoFit/>
            </a:bodyPr>
            <a:lstStyle/>
            <a:p>
              <a:r>
                <a:rPr lang="en-GB" sz="2800" b="1" dirty="0" smtClean="0">
                  <a:effectLst>
                    <a:outerShdw blurRad="38100" dist="38100" dir="2700000" algn="tl">
                      <a:srgbClr val="000000">
                        <a:alpha val="43137"/>
                      </a:srgbClr>
                    </a:outerShdw>
                  </a:effectLst>
                  <a:latin typeface="Arial Black" pitchFamily="34" charset="0"/>
                  <a:ea typeface="+mj-ea"/>
                  <a:cs typeface="+mj-cs"/>
                </a:rPr>
                <a:t>Mass</a:t>
              </a:r>
              <a:endParaRPr lang="en-GB" sz="1100" dirty="0"/>
            </a:p>
          </p:txBody>
        </p:sp>
        <p:sp>
          <p:nvSpPr>
            <p:cNvPr id="30" name="Rectangle 29"/>
            <p:cNvSpPr/>
            <p:nvPr/>
          </p:nvSpPr>
          <p:spPr>
            <a:xfrm>
              <a:off x="2021848" y="4646343"/>
              <a:ext cx="2122149" cy="1794157"/>
            </a:xfrm>
            <a:prstGeom prst="rect">
              <a:avLst/>
            </a:prstGeom>
          </p:spPr>
          <p:txBody>
            <a:bodyPr wrap="square">
              <a:spAutoFit/>
            </a:bodyPr>
            <a:lstStyle/>
            <a:p>
              <a:r>
                <a:rPr lang="en-GB" sz="4400" b="1" dirty="0">
                  <a:effectLst>
                    <a:outerShdw blurRad="38100" dist="38100" dir="2700000" algn="tl">
                      <a:srgbClr val="000000">
                        <a:alpha val="43137"/>
                      </a:srgbClr>
                    </a:outerShdw>
                  </a:effectLst>
                  <a:latin typeface="Arial Black" pitchFamily="34" charset="0"/>
                  <a:ea typeface="+mj-ea"/>
                  <a:cs typeface="+mj-cs"/>
                </a:rPr>
                <a:t>n</a:t>
              </a:r>
              <a:endParaRPr lang="en-GB" dirty="0"/>
            </a:p>
          </p:txBody>
        </p:sp>
        <p:sp>
          <p:nvSpPr>
            <p:cNvPr id="31" name="Rectangle 30"/>
            <p:cNvSpPr/>
            <p:nvPr/>
          </p:nvSpPr>
          <p:spPr>
            <a:xfrm>
              <a:off x="4563815" y="5002963"/>
              <a:ext cx="2740115" cy="1363559"/>
            </a:xfrm>
            <a:prstGeom prst="rect">
              <a:avLst/>
            </a:prstGeom>
          </p:spPr>
          <p:txBody>
            <a:bodyPr wrap="none">
              <a:spAutoFit/>
            </a:bodyPr>
            <a:lstStyle/>
            <a:p>
              <a:r>
                <a:rPr lang="en-GB" sz="3200" b="1" dirty="0" smtClean="0">
                  <a:effectLst>
                    <a:outerShdw blurRad="38100" dist="38100" dir="2700000" algn="tl">
                      <a:srgbClr val="000000">
                        <a:alpha val="43137"/>
                      </a:srgbClr>
                    </a:outerShdw>
                  </a:effectLst>
                  <a:latin typeface="Arial Black" pitchFamily="34" charset="0"/>
                  <a:ea typeface="+mj-ea"/>
                  <a:cs typeface="+mj-cs"/>
                </a:rPr>
                <a:t>FM</a:t>
              </a:r>
              <a:endParaRPr lang="en-GB" dirty="0"/>
            </a:p>
          </p:txBody>
        </p:sp>
        <p:cxnSp>
          <p:nvCxnSpPr>
            <p:cNvPr id="32" name="Straight Connector 31"/>
            <p:cNvCxnSpPr/>
            <p:nvPr/>
          </p:nvCxnSpPr>
          <p:spPr>
            <a:xfrm flipV="1">
              <a:off x="2349084" y="4547325"/>
              <a:ext cx="4212468" cy="33804"/>
            </a:xfrm>
            <a:prstGeom prst="line">
              <a:avLst/>
            </a:prstGeom>
            <a:ln w="76200">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4433390" y="4533968"/>
              <a:ext cx="102606" cy="1919368"/>
            </a:xfrm>
            <a:prstGeom prst="line">
              <a:avLst/>
            </a:prstGeom>
            <a:ln w="76200">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4495842" y="4897733"/>
            <a:ext cx="893434" cy="769441"/>
          </a:xfrm>
          <a:prstGeom prst="rect">
            <a:avLst/>
          </a:prstGeom>
        </p:spPr>
        <p:txBody>
          <a:bodyPr wrap="square">
            <a:spAutoFit/>
          </a:bodyPr>
          <a:lstStyle/>
          <a:p>
            <a:r>
              <a:rPr lang="en-GB" sz="4400" b="1" dirty="0" smtClean="0">
                <a:effectLst>
                  <a:outerShdw blurRad="38100" dist="38100" dir="2700000" algn="tl">
                    <a:srgbClr val="000000">
                      <a:alpha val="43137"/>
                    </a:srgbClr>
                  </a:outerShdw>
                </a:effectLst>
                <a:latin typeface="Arial Black" pitchFamily="34" charset="0"/>
                <a:ea typeface="+mj-ea"/>
                <a:cs typeface="+mj-cs"/>
              </a:rPr>
              <a:t>= </a:t>
            </a:r>
            <a:endParaRPr lang="en-GB" dirty="0"/>
          </a:p>
        </p:txBody>
      </p:sp>
      <p:sp>
        <p:nvSpPr>
          <p:cNvPr id="23" name="Rectangle 22"/>
          <p:cNvSpPr/>
          <p:nvPr/>
        </p:nvSpPr>
        <p:spPr>
          <a:xfrm>
            <a:off x="5137044" y="5109556"/>
            <a:ext cx="2786208" cy="523220"/>
          </a:xfrm>
          <a:prstGeom prst="rect">
            <a:avLst/>
          </a:prstGeom>
          <a:solidFill>
            <a:srgbClr val="953735">
              <a:alpha val="60000"/>
            </a:srgbClr>
          </a:solidFill>
          <a:ln w="76200">
            <a:noFill/>
          </a:ln>
        </p:spPr>
        <p:txBody>
          <a:bodyPr wrap="square">
            <a:spAutoFit/>
          </a:bodyPr>
          <a:lstStyle/>
          <a:p>
            <a:pPr algn="ctr"/>
            <a:r>
              <a:rPr lang="en-GB" sz="2800" u="sng" dirty="0" smtClean="0">
                <a:latin typeface="Arial Black" panose="020B0A04020102020204" pitchFamily="34" charset="0"/>
              </a:rPr>
              <a:t>0.001 moles</a:t>
            </a:r>
            <a:endParaRPr lang="en-GB" sz="2800" b="1" u="sng" dirty="0">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85940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6266" y="381000"/>
            <a:ext cx="5488439" cy="646331"/>
          </a:xfrm>
          <a:prstGeom prst="rect">
            <a:avLst/>
          </a:prstGeom>
          <a:solidFill>
            <a:srgbClr val="953735">
              <a:alpha val="60000"/>
            </a:srgbClr>
          </a:solidFill>
          <a:ln w="76200">
            <a:solidFill>
              <a:srgbClr val="FF0000"/>
            </a:solidFill>
          </a:ln>
        </p:spPr>
        <p:txBody>
          <a:bodyPr wrap="square">
            <a:spAutoFit/>
          </a:bodyPr>
          <a:lstStyle/>
          <a:p>
            <a:pPr algn="ctr"/>
            <a:r>
              <a:rPr lang="en-GB" sz="3600" b="1" dirty="0" smtClean="0">
                <a:effectLst>
                  <a:outerShdw blurRad="38100" dist="38100" dir="2700000" algn="tl">
                    <a:srgbClr val="000000">
                      <a:alpha val="43137"/>
                    </a:srgbClr>
                  </a:outerShdw>
                </a:effectLst>
                <a:latin typeface="Arial Black" pitchFamily="34" charset="0"/>
              </a:rPr>
              <a:t>LIMITING REACTANT</a:t>
            </a:r>
            <a:endParaRPr lang="en-GB" sz="3600" b="1" dirty="0">
              <a:effectLst>
                <a:outerShdw blurRad="38100" dist="38100" dir="2700000" algn="tl">
                  <a:srgbClr val="000000">
                    <a:alpha val="43137"/>
                  </a:srgbClr>
                </a:outerShdw>
              </a:effectLst>
              <a:latin typeface="Arial Black" pitchFamily="34" charset="0"/>
            </a:endParaRPr>
          </a:p>
        </p:txBody>
      </p:sp>
      <p:sp>
        <p:nvSpPr>
          <p:cNvPr id="9" name="Rectangle 8"/>
          <p:cNvSpPr/>
          <p:nvPr/>
        </p:nvSpPr>
        <p:spPr>
          <a:xfrm>
            <a:off x="539552" y="1809067"/>
            <a:ext cx="7776864" cy="810478"/>
          </a:xfrm>
          <a:prstGeom prst="rect">
            <a:avLst/>
          </a:prstGeom>
          <a:solidFill>
            <a:srgbClr val="953735">
              <a:alpha val="60000"/>
            </a:srgbClr>
          </a:solidFill>
          <a:ln w="76200">
            <a:solidFill>
              <a:srgbClr val="FF0000"/>
            </a:solidFill>
          </a:ln>
        </p:spPr>
        <p:txBody>
          <a:bodyPr wrap="square">
            <a:spAutoFit/>
          </a:bodyPr>
          <a:lstStyle/>
          <a:p>
            <a:pPr marL="228600" lvl="0" algn="ctr">
              <a:lnSpc>
                <a:spcPts val="1400"/>
              </a:lnSpc>
              <a:tabLst>
                <a:tab pos="270510" algn="l"/>
              </a:tabLst>
            </a:pPr>
            <a:endPar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a:p>
            <a:pPr marL="228600" lvl="0" algn="ctr">
              <a:lnSpc>
                <a:spcPts val="1400"/>
              </a:lnSpc>
              <a:tabLst>
                <a:tab pos="270510" algn="l"/>
              </a:tabLst>
            </a:pPr>
            <a:endPar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a:p>
            <a:pPr marL="228600" lvl="0" algn="ctr">
              <a:lnSpc>
                <a:spcPts val="1400"/>
              </a:lnSpc>
              <a:tabLst>
                <a:tab pos="270510" algn="l"/>
              </a:tabLst>
            </a:pP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C</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H</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8</a:t>
            </a:r>
            <a:r>
              <a:rPr lang="en-GB" sz="2800" b="1"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O</a:t>
            </a:r>
            <a:r>
              <a:rPr lang="en-GB" sz="2800" b="1" baseline="-25000" dirty="0" smtClean="0">
                <a:solidFill>
                  <a:srgbClr val="FFFF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I</a:t>
            </a:r>
            <a:r>
              <a:rPr lang="en-GB" sz="2800" b="1" baseline="-25000"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a:t>
            </a:r>
            <a:r>
              <a:rPr lang="en-GB" sz="2800" b="1" dirty="0" smtClean="0">
                <a:solidFill>
                  <a:srgbClr val="00B0F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sym typeface="Symbol" panose="05050102010706020507" pitchFamily="18" charset="2"/>
              </a:rPr>
              <a:t></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C</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H</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O</a:t>
            </a:r>
            <a:r>
              <a:rPr lang="en-GB" sz="2800" b="1" baseline="-25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6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2H</a:t>
            </a:r>
            <a:r>
              <a:rPr lang="en-GB" sz="2800" b="1" baseline="30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  </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2I</a:t>
            </a:r>
            <a:r>
              <a:rPr lang="en-GB" sz="2800" b="1" baseline="30000"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t>
            </a:r>
          </a:p>
          <a:p>
            <a:pPr marL="228600" lvl="0" algn="ctr">
              <a:lnSpc>
                <a:spcPts val="1400"/>
              </a:lnSpc>
              <a:tabLst>
                <a:tab pos="270510" algn="l"/>
              </a:tabLst>
            </a:pPr>
            <a:endParaRPr lang="en-GB" sz="28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977620" y="3225169"/>
            <a:ext cx="2275569" cy="892552"/>
          </a:xfrm>
          <a:prstGeom prst="rect">
            <a:avLst/>
          </a:prstGeom>
          <a:solidFill>
            <a:srgbClr val="953735">
              <a:alpha val="60000"/>
            </a:srgbClr>
          </a:solidFill>
          <a:ln w="76200">
            <a:solidFill>
              <a:srgbClr val="FF0000"/>
            </a:solidFill>
          </a:ln>
        </p:spPr>
        <p:txBody>
          <a:bodyPr wrap="square">
            <a:spAutoFit/>
          </a:bodyPr>
          <a:lstStyle/>
          <a:p>
            <a:pPr algn="ctr"/>
            <a:r>
              <a:rPr lang="en-GB" sz="2800" dirty="0">
                <a:solidFill>
                  <a:srgbClr val="00B0F0"/>
                </a:solidFill>
                <a:latin typeface="Arial Black" panose="020B0A04020102020204" pitchFamily="34" charset="0"/>
                <a:ea typeface="Calibri" panose="020F0502020204030204" pitchFamily="34" charset="0"/>
                <a:cs typeface="Times New Roman" panose="02020603050405020304" pitchFamily="18" charset="0"/>
              </a:rPr>
              <a:t>0.27 g </a:t>
            </a:r>
            <a:endParaRPr lang="en-GB" sz="2800" dirty="0" smtClean="0">
              <a:solidFill>
                <a:srgbClr val="00B0F0"/>
              </a:solidFill>
              <a:latin typeface="Arial Black" panose="020B0A04020102020204" pitchFamily="34" charset="0"/>
              <a:ea typeface="Calibri" panose="020F0502020204030204" pitchFamily="34" charset="0"/>
              <a:cs typeface="Times New Roman" panose="02020603050405020304" pitchFamily="18" charset="0"/>
            </a:endParaRPr>
          </a:p>
          <a:p>
            <a:pPr algn="ctr"/>
            <a:r>
              <a:rPr lang="en-GB" sz="2400" b="1" dirty="0" smtClean="0">
                <a:solidFill>
                  <a:srgbClr val="00B0F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0.001 moles</a:t>
            </a:r>
            <a:endParaRPr lang="en-GB" sz="2400" b="1" dirty="0">
              <a:solidFill>
                <a:srgbClr val="00B0F0"/>
              </a:solidFill>
              <a:effectLst>
                <a:outerShdw blurRad="38100" dist="38100" dir="2700000" algn="tl">
                  <a:srgbClr val="000000">
                    <a:alpha val="43137"/>
                  </a:srgbClr>
                </a:outerShdw>
              </a:effectLst>
              <a:latin typeface="Arial Black" pitchFamily="34" charset="0"/>
            </a:endParaRPr>
          </a:p>
        </p:txBody>
      </p:sp>
      <p:sp>
        <p:nvSpPr>
          <p:cNvPr id="17" name="Rectangle 16"/>
          <p:cNvSpPr/>
          <p:nvPr/>
        </p:nvSpPr>
        <p:spPr>
          <a:xfrm>
            <a:off x="950407" y="5115286"/>
            <a:ext cx="1968810" cy="1200329"/>
          </a:xfrm>
          <a:prstGeom prst="rect">
            <a:avLst/>
          </a:prstGeom>
        </p:spPr>
        <p:txBody>
          <a:bodyPr wrap="square">
            <a:spAutoFit/>
          </a:bodyPr>
          <a:lstStyle/>
          <a:p>
            <a:pPr algn="ctr"/>
            <a:r>
              <a:rPr lang="en-GB" sz="2400" b="1" dirty="0" smtClean="0">
                <a:effectLst>
                  <a:outerShdw blurRad="38100" dist="38100" dir="2700000" algn="tl">
                    <a:srgbClr val="000000">
                      <a:alpha val="43137"/>
                    </a:srgbClr>
                  </a:outerShdw>
                </a:effectLst>
                <a:latin typeface="Arial Black" pitchFamily="34" charset="0"/>
                <a:ea typeface="+mj-ea"/>
                <a:cs typeface="+mj-cs"/>
              </a:rPr>
              <a:t>Ratio of reactants required </a:t>
            </a:r>
            <a:endParaRPr lang="en-GB" sz="1050" dirty="0"/>
          </a:p>
        </p:txBody>
      </p:sp>
      <p:sp>
        <p:nvSpPr>
          <p:cNvPr id="21" name="Rectangle 20"/>
          <p:cNvSpPr/>
          <p:nvPr/>
        </p:nvSpPr>
        <p:spPr>
          <a:xfrm>
            <a:off x="3636921" y="4986674"/>
            <a:ext cx="2786208" cy="1384995"/>
          </a:xfrm>
          <a:prstGeom prst="rect">
            <a:avLst/>
          </a:prstGeom>
          <a:solidFill>
            <a:srgbClr val="953735">
              <a:alpha val="60000"/>
            </a:srgbClr>
          </a:solidFill>
          <a:ln w="76200">
            <a:noFill/>
          </a:ln>
        </p:spPr>
        <p:txBody>
          <a:bodyPr wrap="square">
            <a:spAutoFit/>
          </a:bodyPr>
          <a:lstStyle/>
          <a:p>
            <a:pPr algn="ctr"/>
            <a:r>
              <a:rPr lang="en-GB" sz="2800" dirty="0" smtClean="0">
                <a:solidFill>
                  <a:srgbClr val="FFFF00"/>
                </a:solidFill>
                <a:latin typeface="Arial Black" panose="020B0A04020102020204" pitchFamily="34" charset="0"/>
              </a:rPr>
              <a:t>1mol</a:t>
            </a:r>
          </a:p>
          <a:p>
            <a:pPr algn="ctr"/>
            <a:endParaRPr lang="en-GB" sz="2800" dirty="0" smtClean="0">
              <a:solidFill>
                <a:srgbClr val="FFFF00"/>
              </a:solidFill>
              <a:latin typeface="Arial Black" panose="020B0A04020102020204" pitchFamily="34" charset="0"/>
            </a:endParaRPr>
          </a:p>
          <a:p>
            <a:pPr algn="ctr"/>
            <a:r>
              <a:rPr lang="en-GB" sz="2800" dirty="0">
                <a:solidFill>
                  <a:srgbClr val="FFFF00"/>
                </a:solidFill>
                <a:latin typeface="Arial Black" panose="020B0A04020102020204" pitchFamily="34" charset="0"/>
              </a:rPr>
              <a:t> </a:t>
            </a:r>
            <a:r>
              <a:rPr lang="en-GB" sz="2800" dirty="0" smtClean="0">
                <a:solidFill>
                  <a:srgbClr val="00B0F0"/>
                </a:solidFill>
                <a:latin typeface="Arial Black" panose="020B0A04020102020204" pitchFamily="34" charset="0"/>
              </a:rPr>
              <a:t>1mol</a:t>
            </a:r>
            <a:endParaRPr lang="en-GB" sz="2800" b="1" dirty="0">
              <a:solidFill>
                <a:srgbClr val="00B0F0"/>
              </a:solidFill>
              <a:effectLst>
                <a:outerShdw blurRad="38100" dist="38100" dir="2700000" algn="tl">
                  <a:srgbClr val="000000">
                    <a:alpha val="43137"/>
                  </a:srgbClr>
                </a:outerShdw>
              </a:effectLst>
              <a:latin typeface="Arial Black" pitchFamily="34" charset="0"/>
            </a:endParaRPr>
          </a:p>
        </p:txBody>
      </p:sp>
      <p:cxnSp>
        <p:nvCxnSpPr>
          <p:cNvPr id="19" name="Straight Connector 18"/>
          <p:cNvCxnSpPr/>
          <p:nvPr/>
        </p:nvCxnSpPr>
        <p:spPr>
          <a:xfrm flipV="1">
            <a:off x="4178912" y="5638382"/>
            <a:ext cx="1665793" cy="12498"/>
          </a:xfrm>
          <a:prstGeom prst="line">
            <a:avLst/>
          </a:prstGeom>
          <a:ln w="76200">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946834" y="5315215"/>
            <a:ext cx="489236" cy="646331"/>
          </a:xfrm>
          <a:prstGeom prst="rect">
            <a:avLst/>
          </a:prstGeom>
        </p:spPr>
        <p:txBody>
          <a:bodyPr wrap="none">
            <a:spAutoFit/>
          </a:bodyPr>
          <a:lstStyle/>
          <a:p>
            <a:r>
              <a:rPr lang="en-GB" sz="3600" b="1" dirty="0">
                <a:effectLst>
                  <a:outerShdw blurRad="38100" dist="38100" dir="2700000" algn="tl">
                    <a:srgbClr val="000000">
                      <a:alpha val="43137"/>
                    </a:srgbClr>
                  </a:outerShdw>
                </a:effectLst>
                <a:latin typeface="Arial Black" pitchFamily="34" charset="0"/>
              </a:rPr>
              <a:t>=</a:t>
            </a:r>
            <a:endParaRPr lang="en-GB" sz="3600" dirty="0"/>
          </a:p>
        </p:txBody>
      </p:sp>
      <p:sp>
        <p:nvSpPr>
          <p:cNvPr id="13" name="Rectangle 12"/>
          <p:cNvSpPr/>
          <p:nvPr/>
        </p:nvSpPr>
        <p:spPr>
          <a:xfrm>
            <a:off x="234713" y="2971800"/>
            <a:ext cx="2524994" cy="1323439"/>
          </a:xfrm>
          <a:prstGeom prst="rect">
            <a:avLst/>
          </a:prstGeom>
          <a:solidFill>
            <a:srgbClr val="953735">
              <a:alpha val="60000"/>
            </a:srgbClr>
          </a:solidFill>
          <a:ln w="76200">
            <a:solidFill>
              <a:srgbClr val="FF0000"/>
            </a:solidFill>
          </a:ln>
        </p:spPr>
        <p:txBody>
          <a:bodyPr wrap="square">
            <a:spAutoFit/>
          </a:bodyPr>
          <a:lstStyle/>
          <a:p>
            <a:pPr algn="ctr"/>
            <a:r>
              <a:rPr lang="en-GB" sz="2800" dirty="0">
                <a:solidFill>
                  <a:srgbClr val="FFFF00"/>
                </a:solidFill>
                <a:latin typeface="Arial Black" panose="020B0A04020102020204" pitchFamily="34" charset="0"/>
              </a:rPr>
              <a:t>25 cm</a:t>
            </a:r>
            <a:r>
              <a:rPr lang="en-GB" sz="2800" baseline="30000" dirty="0">
                <a:solidFill>
                  <a:srgbClr val="FFFF00"/>
                </a:solidFill>
                <a:latin typeface="Arial Black" panose="020B0A04020102020204" pitchFamily="34" charset="0"/>
              </a:rPr>
              <a:t>3</a:t>
            </a:r>
            <a:r>
              <a:rPr lang="en-GB" sz="2800" dirty="0">
                <a:solidFill>
                  <a:srgbClr val="FFFF00"/>
                </a:solidFill>
                <a:latin typeface="Arial Black" panose="020B0A04020102020204" pitchFamily="34" charset="0"/>
              </a:rPr>
              <a:t> </a:t>
            </a:r>
            <a:endParaRPr lang="en-GB" sz="2800" dirty="0" smtClean="0">
              <a:solidFill>
                <a:srgbClr val="FFFF00"/>
              </a:solidFill>
              <a:latin typeface="Arial Black" panose="020B0A04020102020204" pitchFamily="34" charset="0"/>
            </a:endParaRPr>
          </a:p>
          <a:p>
            <a:pPr algn="ctr"/>
            <a:r>
              <a:rPr lang="en-GB" sz="2800" dirty="0" smtClean="0">
                <a:solidFill>
                  <a:srgbClr val="FFFF00"/>
                </a:solidFill>
                <a:latin typeface="Arial Black" panose="020B0A04020102020204" pitchFamily="34" charset="0"/>
              </a:rPr>
              <a:t> </a:t>
            </a:r>
            <a:r>
              <a:rPr lang="en-GB" sz="2800" dirty="0">
                <a:solidFill>
                  <a:srgbClr val="FFFF00"/>
                </a:solidFill>
                <a:latin typeface="Arial Black" panose="020B0A04020102020204" pitchFamily="34" charset="0"/>
              </a:rPr>
              <a:t>0.1 </a:t>
            </a:r>
            <a:r>
              <a:rPr lang="en-GB" sz="2800" dirty="0" err="1" smtClean="0">
                <a:solidFill>
                  <a:srgbClr val="FFFF00"/>
                </a:solidFill>
                <a:latin typeface="Arial Black" panose="020B0A04020102020204" pitchFamily="34" charset="0"/>
              </a:rPr>
              <a:t>mol</a:t>
            </a:r>
            <a:r>
              <a:rPr lang="en-GB" sz="2800" dirty="0">
                <a:solidFill>
                  <a:srgbClr val="FFFF00"/>
                </a:solidFill>
                <a:latin typeface="Arial Black" panose="020B0A04020102020204" pitchFamily="34" charset="0"/>
              </a:rPr>
              <a:t> </a:t>
            </a:r>
            <a:r>
              <a:rPr lang="en-GB" sz="2800" dirty="0" smtClean="0">
                <a:solidFill>
                  <a:srgbClr val="FFFF00"/>
                </a:solidFill>
                <a:latin typeface="Arial Black" panose="020B0A04020102020204" pitchFamily="34" charset="0"/>
              </a:rPr>
              <a:t>l</a:t>
            </a:r>
            <a:r>
              <a:rPr lang="en-GB" sz="2800" baseline="30000" dirty="0" smtClean="0">
                <a:solidFill>
                  <a:srgbClr val="FFFF00"/>
                </a:solidFill>
                <a:latin typeface="Arial Black" panose="020B0A04020102020204" pitchFamily="34" charset="0"/>
              </a:rPr>
              <a:t>-1</a:t>
            </a:r>
          </a:p>
          <a:p>
            <a:pPr algn="ctr"/>
            <a:r>
              <a:rPr lang="en-GB" sz="2400" dirty="0">
                <a:solidFill>
                  <a:srgbClr val="FFFF00"/>
                </a:solidFill>
                <a:latin typeface="Arial Black" panose="020B0A04020102020204" pitchFamily="34" charset="0"/>
              </a:rPr>
              <a:t>0.0025 moles</a:t>
            </a:r>
            <a:endParaRPr lang="en-GB" sz="2400" b="1" dirty="0">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2252062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437</TotalTime>
  <Words>655</Words>
  <Application>Microsoft Office PowerPoint</Application>
  <PresentationFormat>On-screen Show (4:3)</PresentationFormat>
  <Paragraphs>128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Calculations from equations</vt:lpstr>
      <vt:lpstr>CALCULATIONS</vt:lpstr>
      <vt:lpstr>CALCULATIONS</vt:lpstr>
      <vt:lpstr>CALCULATIONS</vt:lpstr>
      <vt:lpstr>Reminder</vt:lpstr>
      <vt:lpstr>PowerPoint Presentation</vt:lpstr>
      <vt:lpstr>Calculations with excess reactant</vt:lpstr>
      <vt:lpstr>PowerPoint Presentation</vt:lpstr>
      <vt:lpstr>PowerPoint Presentation</vt:lpstr>
      <vt:lpstr>PowerPoint Presentation</vt:lpstr>
      <vt:lpstr>PowerPoint Presentation</vt:lpstr>
      <vt:lpstr>Excess reactants</vt:lpstr>
      <vt:lpstr>Calculations involving gases</vt:lpstr>
      <vt:lpstr>Why is the molar volume the same for all gases? </vt:lpstr>
      <vt:lpstr>PowerPoint Presentation</vt:lpstr>
      <vt:lpstr>Examples…</vt:lpstr>
      <vt:lpstr>Using molar volume in calculations</vt:lpstr>
      <vt:lpstr>Comparing volumes of gases</vt:lpstr>
      <vt:lpstr>Gas volume calculations involving excess reactants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Controlling rate of reaction</dc:title>
  <dc:creator>Niall</dc:creator>
  <cp:lastModifiedBy>Niall</cp:lastModifiedBy>
  <cp:revision>31</cp:revision>
  <dcterms:created xsi:type="dcterms:W3CDTF">2006-08-16T00:00:00Z</dcterms:created>
  <dcterms:modified xsi:type="dcterms:W3CDTF">2016-01-05T22:00:04Z</dcterms:modified>
</cp:coreProperties>
</file>