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303" r:id="rId5"/>
    <p:sldId id="337" r:id="rId6"/>
    <p:sldId id="338" r:id="rId7"/>
    <p:sldId id="288" r:id="rId8"/>
    <p:sldId id="300" r:id="rId9"/>
    <p:sldId id="339" r:id="rId10"/>
    <p:sldId id="301" r:id="rId11"/>
    <p:sldId id="289" r:id="rId12"/>
    <p:sldId id="290" r:id="rId13"/>
    <p:sldId id="291" r:id="rId14"/>
    <p:sldId id="31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C92318-F240-4C55-B60E-E9A307E74635}" v="650" dt="2021-01-18T12:57:54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576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A0E7A-10C0-4B2E-92E4-598D6B59091C}" type="datetimeFigureOut">
              <a:rPr lang="en-GB" smtClean="0"/>
              <a:pPr/>
              <a:t>21/03/2022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A2F70-227F-4B22-94D7-2D58E218D4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82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E4674-20FA-4DC6-A185-A99EA6E8B8B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68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A6B1-F2BC-436A-81A3-EBA9621AE601}" type="datetimeFigureOut">
              <a:rPr lang="en-GB" smtClean="0"/>
              <a:pPr/>
              <a:t>21/03/2022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A6B1-F2BC-436A-81A3-EBA9621AE601}" type="datetimeFigureOut">
              <a:rPr lang="en-GB" smtClean="0"/>
              <a:pPr/>
              <a:t>21/03/2022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A6B1-F2BC-436A-81A3-EBA9621AE601}" type="datetimeFigureOut">
              <a:rPr lang="en-GB" smtClean="0"/>
              <a:pPr/>
              <a:t>21/03/2022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2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A6B1-F2BC-436A-81A3-EBA9621AE601}" type="datetimeFigureOut">
              <a:rPr lang="en-GB" smtClean="0"/>
              <a:pPr/>
              <a:t>21/03/2022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A6B1-F2BC-436A-81A3-EBA9621AE601}" type="datetimeFigureOut">
              <a:rPr lang="en-GB" smtClean="0"/>
              <a:pPr/>
              <a:t>21/03/2022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A6B1-F2BC-436A-81A3-EBA9621AE601}" type="datetimeFigureOut">
              <a:rPr lang="en-GB" smtClean="0"/>
              <a:pPr/>
              <a:t>21/03/2022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A6B1-F2BC-436A-81A3-EBA9621AE601}" type="datetimeFigureOut">
              <a:rPr lang="en-GB" smtClean="0"/>
              <a:pPr/>
              <a:t>21/03/2022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A6B1-F2BC-436A-81A3-EBA9621AE601}" type="datetimeFigureOut">
              <a:rPr lang="en-GB" smtClean="0"/>
              <a:pPr/>
              <a:t>21/03/2022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A6B1-F2BC-436A-81A3-EBA9621AE601}" type="datetimeFigureOut">
              <a:rPr lang="en-GB" smtClean="0"/>
              <a:pPr/>
              <a:t>21/03/2022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A6B1-F2BC-436A-81A3-EBA9621AE601}" type="datetimeFigureOut">
              <a:rPr lang="en-GB" smtClean="0"/>
              <a:pPr/>
              <a:t>21/03/2022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A6B1-F2BC-436A-81A3-EBA9621AE601}" type="datetimeFigureOut">
              <a:rPr lang="en-GB" smtClean="0"/>
              <a:pPr/>
              <a:t>21/03/2022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82A6B1-F2BC-436A-81A3-EBA9621AE601}" type="datetimeFigureOut">
              <a:rPr lang="en-GB" smtClean="0"/>
              <a:pPr/>
              <a:t>21/03/2022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BB426E-BD05-4AAF-9267-AFBD6711219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1846819"/>
            <a:ext cx="9144000" cy="31643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3">
                    <a:lumMod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tx1"/>
                </a:solidFill>
                <a:latin typeface="Cavolini"/>
              </a:rPr>
              <a:t>Nutrition, Health and</a:t>
            </a:r>
            <a:r>
              <a:rPr lang="en-GB" dirty="0">
                <a:solidFill>
                  <a:schemeClr val="tx1"/>
                </a:solidFill>
                <a:cs typeface="Arial"/>
              </a:rPr>
              <a:t> </a:t>
            </a:r>
            <a:r>
              <a:rPr lang="en-GB" sz="3600" dirty="0">
                <a:solidFill>
                  <a:schemeClr val="tx1"/>
                </a:solidFill>
                <a:latin typeface="Cavolini"/>
              </a:rPr>
              <a:t>Wellbeing</a:t>
            </a:r>
            <a:endParaRPr lang="en-GB" dirty="0">
              <a:solidFill>
                <a:schemeClr val="tx1"/>
              </a:solidFill>
              <a:cs typeface="Arial"/>
            </a:endParaRPr>
          </a:p>
          <a:p>
            <a:pPr algn="r"/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600" dirty="0">
                <a:solidFill>
                  <a:schemeClr val="tx1"/>
                </a:solidFill>
                <a:latin typeface="Cavolini"/>
                <a:cs typeface="Cavolini" panose="03000502040302020204" pitchFamily="66" charset="0"/>
              </a:rPr>
              <a:t>Minerals</a:t>
            </a:r>
            <a:endParaRPr lang="en-GB" sz="3600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7" descr="C:\Users\jmontgomery\Dropbox\log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3335" y="722076"/>
            <a:ext cx="1417328" cy="112474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FCFAA6-A7C0-499C-BD40-29BB10BDE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664" y="3717032"/>
            <a:ext cx="3178671" cy="27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7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44827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  <a:latin typeface="Cavolini"/>
              </a:rPr>
              <a:t>Emotional Effects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95536" y="1770017"/>
            <a:ext cx="4038600" cy="4434840"/>
          </a:xfrm>
        </p:spPr>
        <p:txBody>
          <a:bodyPr vert="horz" anchor="t">
            <a:normAutofit/>
          </a:bodyPr>
          <a:lstStyle/>
          <a:p>
            <a:pPr>
              <a:buNone/>
            </a:pPr>
            <a:r>
              <a:rPr lang="en-GB" dirty="0">
                <a:solidFill>
                  <a:srgbClr val="FF0000"/>
                </a:solidFill>
                <a:latin typeface="Cavolini"/>
              </a:rPr>
              <a:t>Excess</a:t>
            </a:r>
          </a:p>
          <a:p>
            <a:pPr>
              <a:buNone/>
            </a:pPr>
            <a:endParaRPr lang="en-GB" dirty="0">
              <a:latin typeface="Cavolini"/>
            </a:endParaRPr>
          </a:p>
          <a:p>
            <a:r>
              <a:rPr lang="en-GB" dirty="0">
                <a:latin typeface="Cavolini"/>
              </a:rPr>
              <a:t>Anxiety</a:t>
            </a:r>
            <a:endParaRPr lang="en-GB">
              <a:latin typeface="Cavolini"/>
            </a:endParaRPr>
          </a:p>
          <a:p>
            <a:pPr>
              <a:buNone/>
            </a:pPr>
            <a:endParaRPr lang="en-GB" dirty="0">
              <a:latin typeface="Cavolini"/>
            </a:endParaRPr>
          </a:p>
          <a:p>
            <a:r>
              <a:rPr lang="en-GB" dirty="0">
                <a:latin typeface="Cavolini"/>
              </a:rPr>
              <a:t>Worry</a:t>
            </a:r>
            <a:endParaRPr lang="en-GB">
              <a:latin typeface="Cavolini"/>
            </a:endParaRPr>
          </a:p>
          <a:p>
            <a:pPr>
              <a:buNone/>
            </a:pPr>
            <a:endParaRPr lang="en-GB" dirty="0">
              <a:latin typeface="Cavolini"/>
            </a:endParaRPr>
          </a:p>
          <a:p>
            <a:r>
              <a:rPr lang="en-GB" dirty="0">
                <a:latin typeface="Cavolini"/>
              </a:rPr>
              <a:t>irritable</a:t>
            </a:r>
            <a:endParaRPr lang="en-GB">
              <a:latin typeface="Cavolin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32040" y="1770017"/>
            <a:ext cx="4038600" cy="4434840"/>
          </a:xfrm>
        </p:spPr>
        <p:txBody>
          <a:bodyPr vert="horz" anchor="t">
            <a:normAutofit/>
          </a:bodyPr>
          <a:lstStyle/>
          <a:p>
            <a:pPr>
              <a:buNone/>
            </a:pPr>
            <a:r>
              <a:rPr lang="en-GB" dirty="0">
                <a:solidFill>
                  <a:srgbClr val="FF0000"/>
                </a:solidFill>
                <a:latin typeface="Cavolini"/>
              </a:rPr>
              <a:t>Deficiency</a:t>
            </a:r>
          </a:p>
          <a:p>
            <a:pPr>
              <a:buNone/>
            </a:pPr>
            <a:endParaRPr lang="en-GB" dirty="0">
              <a:latin typeface="Cavolini"/>
            </a:endParaRPr>
          </a:p>
          <a:p>
            <a:r>
              <a:rPr lang="en-GB" dirty="0">
                <a:latin typeface="Cavolini"/>
              </a:rPr>
              <a:t>Worry Anxiety</a:t>
            </a:r>
          </a:p>
          <a:p>
            <a:pPr>
              <a:buNone/>
            </a:pPr>
            <a:endParaRPr lang="en-GB" dirty="0">
              <a:latin typeface="Cavolini"/>
            </a:endParaRPr>
          </a:p>
          <a:p>
            <a:r>
              <a:rPr lang="en-GB" dirty="0">
                <a:latin typeface="Cavolini"/>
              </a:rPr>
              <a:t>Apathy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F475A8-6821-4016-8BA8-DA0FDE211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689" y="4433055"/>
            <a:ext cx="3948564" cy="2053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28" y="2924944"/>
            <a:ext cx="9138320" cy="1143000"/>
          </a:xfrm>
        </p:spPr>
        <p:txBody>
          <a:bodyPr/>
          <a:lstStyle/>
          <a:p>
            <a:pPr algn="ctr"/>
            <a:r>
              <a:rPr lang="en-GB" dirty="0">
                <a:latin typeface="Cavolini"/>
              </a:rPr>
              <a:t>Any questions?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97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79A3C-FB79-4F1D-84AB-B41397E1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Aims and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1607A-1B4A-47A5-A769-BE6C5EE5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7448"/>
            <a:ext cx="8507288" cy="4733880"/>
          </a:xfrm>
        </p:spPr>
        <p:txBody>
          <a:bodyPr>
            <a:normAutofit/>
          </a:bodyPr>
          <a:lstStyle/>
          <a:p>
            <a:pPr>
              <a:lnSpc>
                <a:spcPct val="210000"/>
              </a:lnSpc>
            </a:pP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LO1- Identify the key elements of nutrition in relation to a healthy, balanced diet.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E8343-6B98-4F88-B200-324E93624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697" y="3370722"/>
            <a:ext cx="3010606" cy="301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6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912768" cy="844827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  <a:latin typeface="Cavolini"/>
              </a:rPr>
              <a:t>Minerals</a:t>
            </a:r>
            <a:r>
              <a:rPr lang="en-GB" dirty="0">
                <a:latin typeface="Cavolini"/>
              </a:rPr>
              <a:t> 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389120"/>
          </a:xfrm>
        </p:spPr>
        <p:txBody>
          <a:bodyPr vert="horz" anchor="t">
            <a:normAutofit/>
          </a:bodyPr>
          <a:lstStyle/>
          <a:p>
            <a:r>
              <a:rPr lang="en-GB" dirty="0">
                <a:latin typeface="Cavolini"/>
              </a:rPr>
              <a:t>Are inorganic substances </a:t>
            </a:r>
            <a:r>
              <a:rPr lang="en-GB" dirty="0" err="1">
                <a:latin typeface="Cavolini"/>
              </a:rPr>
              <a:t>thate</a:t>
            </a:r>
            <a:r>
              <a:rPr lang="en-GB" dirty="0">
                <a:latin typeface="Cavolini"/>
              </a:rPr>
              <a:t> are needed in small quantities to perform specific bodily functions – fluid balance/muscle contraction/nerve function</a:t>
            </a:r>
          </a:p>
        </p:txBody>
      </p:sp>
    </p:spTree>
    <p:extLst>
      <p:ext uri="{BB962C8B-B14F-4D97-AF65-F5344CB8AC3E}">
        <p14:creationId xmlns:p14="http://schemas.microsoft.com/office/powerpoint/2010/main" val="178501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912768" cy="844827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  <a:latin typeface="Cavolini"/>
              </a:rPr>
              <a:t>Minerals</a:t>
            </a:r>
            <a:r>
              <a:rPr lang="en-GB" dirty="0">
                <a:latin typeface="Cavolini"/>
              </a:rPr>
              <a:t> 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389120"/>
          </a:xfrm>
        </p:spPr>
        <p:txBody>
          <a:bodyPr vert="horz" anchor="t">
            <a:normAutofit/>
          </a:bodyPr>
          <a:lstStyle/>
          <a:p>
            <a:r>
              <a:rPr lang="en-GB" dirty="0">
                <a:latin typeface="Cavolini"/>
              </a:rPr>
              <a:t>Essential elements:</a:t>
            </a:r>
          </a:p>
          <a:p>
            <a:r>
              <a:rPr lang="en-GB" dirty="0">
                <a:solidFill>
                  <a:srgbClr val="FF0000"/>
                </a:solidFill>
                <a:latin typeface="Cavolini"/>
              </a:rPr>
              <a:t>Iron</a:t>
            </a:r>
            <a:r>
              <a:rPr lang="en-GB" dirty="0">
                <a:latin typeface="Cavolini"/>
              </a:rPr>
              <a:t> – used for formation of healthy red blood cells which help to carry oxygen around the body.</a:t>
            </a:r>
          </a:p>
          <a:p>
            <a:r>
              <a:rPr lang="en-GB" dirty="0">
                <a:solidFill>
                  <a:srgbClr val="FF0000"/>
                </a:solidFill>
                <a:latin typeface="Cavolini"/>
              </a:rPr>
              <a:t>Calcium</a:t>
            </a:r>
            <a:r>
              <a:rPr lang="en-GB" dirty="0">
                <a:latin typeface="Cavolini"/>
              </a:rPr>
              <a:t> – Needed for strong healthy bones and teeth. (also helps keep a regular heartbeat and ensures your blood clots normally)</a:t>
            </a:r>
          </a:p>
          <a:p>
            <a:r>
              <a:rPr lang="en-GB" dirty="0">
                <a:solidFill>
                  <a:srgbClr val="FF0000"/>
                </a:solidFill>
                <a:latin typeface="Cavolini"/>
              </a:rPr>
              <a:t>Potassium</a:t>
            </a:r>
            <a:r>
              <a:rPr lang="en-GB" dirty="0">
                <a:latin typeface="Cavolini"/>
              </a:rPr>
              <a:t> – helps control the balance of fluids and keep your heart healthy.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0223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Cavolini"/>
              </a:rPr>
              <a:t>Minerals</a:t>
            </a:r>
            <a:r>
              <a:rPr lang="en-GB" dirty="0">
                <a:solidFill>
                  <a:srgbClr val="0070C0"/>
                </a:solidFill>
              </a:rPr>
              <a:t> 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5536" y="2423160"/>
            <a:ext cx="8291264" cy="4434840"/>
          </a:xfrm>
        </p:spPr>
        <p:txBody>
          <a:bodyPr vert="horz" anchor="t">
            <a:normAutofit/>
          </a:bodyPr>
          <a:lstStyle/>
          <a:p>
            <a:pPr>
              <a:buNone/>
            </a:pPr>
            <a:r>
              <a:rPr lang="en-GB" dirty="0">
                <a:solidFill>
                  <a:srgbClr val="7030A0"/>
                </a:solidFill>
                <a:latin typeface="Cavolini"/>
              </a:rPr>
              <a:t>There are many more minerals our bodies need such as:</a:t>
            </a:r>
          </a:p>
          <a:p>
            <a:r>
              <a:rPr lang="en-GB" dirty="0"/>
              <a:t>beta-carotene</a:t>
            </a:r>
          </a:p>
          <a:p>
            <a:r>
              <a:rPr lang="en-GB" dirty="0"/>
              <a:t>magnesium</a:t>
            </a:r>
          </a:p>
          <a:p>
            <a:r>
              <a:rPr lang="en-GB" dirty="0"/>
              <a:t>phosphorus</a:t>
            </a:r>
          </a:p>
          <a:p>
            <a:r>
              <a:rPr lang="en-GB" dirty="0"/>
              <a:t>silicon</a:t>
            </a:r>
          </a:p>
          <a:p>
            <a:r>
              <a:rPr lang="en-GB" dirty="0"/>
              <a:t>sodium</a:t>
            </a:r>
          </a:p>
          <a:p>
            <a:r>
              <a:rPr lang="en-GB" dirty="0"/>
              <a:t>sulphur</a:t>
            </a:r>
          </a:p>
          <a:p>
            <a:pPr>
              <a:buNone/>
            </a:pPr>
            <a:endParaRPr lang="en-GB" dirty="0">
              <a:solidFill>
                <a:srgbClr val="FF0000"/>
              </a:solidFill>
              <a:latin typeface="Cavoli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912768" cy="844827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  <a:latin typeface="Cavolini"/>
              </a:rPr>
              <a:t>Minerals</a:t>
            </a:r>
            <a:r>
              <a:rPr lang="en-GB" dirty="0">
                <a:latin typeface="Cavolini"/>
              </a:rPr>
              <a:t> 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16293"/>
            <a:ext cx="8229600" cy="4389120"/>
          </a:xfrm>
        </p:spPr>
        <p:txBody>
          <a:bodyPr vert="horz" anchor="t">
            <a:normAutofit/>
          </a:bodyPr>
          <a:lstStyle/>
          <a:p>
            <a:r>
              <a:rPr lang="en-GB" dirty="0">
                <a:latin typeface="Cavolini"/>
              </a:rPr>
              <a:t>In addition to this there are various Trace elements that are essential nutrients. These include:</a:t>
            </a:r>
          </a:p>
          <a:p>
            <a:r>
              <a:rPr lang="en-GB" dirty="0">
                <a:latin typeface="Cavolini"/>
              </a:rPr>
              <a:t>Iodine – helps the body make thyroid hormones.</a:t>
            </a:r>
          </a:p>
          <a:p>
            <a:r>
              <a:rPr lang="en-GB" dirty="0">
                <a:latin typeface="Cavolini"/>
              </a:rPr>
              <a:t>Zinc – makes new cells, process fats, carbs and protein in foods, helps with the healing </a:t>
            </a:r>
            <a:r>
              <a:rPr lang="en-GB">
                <a:latin typeface="Cavolini"/>
              </a:rPr>
              <a:t>of wounds.</a:t>
            </a:r>
            <a:endParaRPr lang="en-GB" dirty="0">
              <a:latin typeface="Cavolini"/>
            </a:endParaRPr>
          </a:p>
        </p:txBody>
      </p:sp>
    </p:spTree>
    <p:extLst>
      <p:ext uri="{BB962C8B-B14F-4D97-AF65-F5344CB8AC3E}">
        <p14:creationId xmlns:p14="http://schemas.microsoft.com/office/powerpoint/2010/main" val="13167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39752" y="2204864"/>
            <a:ext cx="4896544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omic Sans MS" pitchFamily="66" charset="0"/>
              </a:rPr>
              <a:t>Vitamins/Minerals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880" y="486916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Fruit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83768" y="191683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Milk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7664" y="4077072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Fish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3968" y="1412776"/>
            <a:ext cx="114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Red Meat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32240" y="1844824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Cheese</a:t>
            </a:r>
          </a:p>
        </p:txBody>
      </p:sp>
      <p:cxnSp>
        <p:nvCxnSpPr>
          <p:cNvPr id="9" name="Straight Arrow Connector 8"/>
          <p:cNvCxnSpPr>
            <a:endCxn id="20" idx="2"/>
          </p:cNvCxnSpPr>
          <p:nvPr/>
        </p:nvCxnSpPr>
        <p:spPr>
          <a:xfrm flipV="1">
            <a:off x="6804248" y="2214156"/>
            <a:ext cx="360964" cy="49476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644008" y="1700808"/>
            <a:ext cx="72008" cy="49476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885300" y="2132856"/>
            <a:ext cx="143092" cy="57606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081041" y="3935084"/>
            <a:ext cx="647148" cy="28803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0"/>
          </p:cNvCxnSpPr>
          <p:nvPr/>
        </p:nvCxnSpPr>
        <p:spPr>
          <a:xfrm flipH="1">
            <a:off x="3803023" y="4499828"/>
            <a:ext cx="48897" cy="36933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56379" y="49431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Margarine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488833" y="4157029"/>
            <a:ext cx="0" cy="72937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58417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  <a:latin typeface="Cavolini"/>
              </a:rPr>
              <a:t>Physical Effects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277" y="1954746"/>
            <a:ext cx="4495800" cy="4525963"/>
          </a:xfrm>
        </p:spPr>
        <p:txBody>
          <a:bodyPr vert="horz" anchor="t">
            <a:normAutofit fontScale="92500" lnSpcReduction="20000"/>
          </a:bodyPr>
          <a:lstStyle/>
          <a:p>
            <a:pPr>
              <a:buNone/>
            </a:pPr>
            <a:r>
              <a:rPr lang="en-GB" dirty="0">
                <a:solidFill>
                  <a:srgbClr val="FF0000"/>
                </a:solidFill>
                <a:latin typeface="Cavolini"/>
              </a:rPr>
              <a:t>Excess</a:t>
            </a:r>
          </a:p>
          <a:p>
            <a:pPr>
              <a:buNone/>
            </a:pPr>
            <a:endParaRPr lang="en-GB" dirty="0">
              <a:latin typeface="Cavolini"/>
            </a:endParaRPr>
          </a:p>
          <a:p>
            <a:r>
              <a:rPr lang="en-GB" dirty="0">
                <a:latin typeface="Cavolini"/>
              </a:rPr>
              <a:t>Feeling Sick and being Sick</a:t>
            </a:r>
          </a:p>
          <a:p>
            <a:endParaRPr lang="en-GB" dirty="0">
              <a:latin typeface="Cavolini"/>
            </a:endParaRPr>
          </a:p>
          <a:p>
            <a:r>
              <a:rPr lang="en-GB" dirty="0">
                <a:latin typeface="Cavolini"/>
              </a:rPr>
              <a:t>Constipation/Diarrhoea</a:t>
            </a:r>
          </a:p>
          <a:p>
            <a:r>
              <a:rPr lang="en-GB" dirty="0">
                <a:latin typeface="Cavolini"/>
              </a:rPr>
              <a:t>Intestinal damage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1988840"/>
            <a:ext cx="4038600" cy="5069160"/>
          </a:xfrm>
        </p:spPr>
        <p:txBody>
          <a:bodyPr vert="horz" anchor="t">
            <a:normAutofit fontScale="92500" lnSpcReduction="20000"/>
          </a:bodyPr>
          <a:lstStyle/>
          <a:p>
            <a:pPr>
              <a:buNone/>
            </a:pPr>
            <a:r>
              <a:rPr lang="en-GB" dirty="0">
                <a:solidFill>
                  <a:srgbClr val="FF0000"/>
                </a:solidFill>
                <a:latin typeface="Cavolini"/>
              </a:rPr>
              <a:t>Deficiency</a:t>
            </a:r>
          </a:p>
          <a:p>
            <a:pPr>
              <a:buNone/>
            </a:pPr>
            <a:endParaRPr lang="en-GB" dirty="0">
              <a:latin typeface="Cavolini"/>
            </a:endParaRPr>
          </a:p>
          <a:p>
            <a:r>
              <a:rPr lang="en-GB" dirty="0">
                <a:latin typeface="Cavolini"/>
              </a:rPr>
              <a:t>Haemoglobin levels reduced</a:t>
            </a:r>
          </a:p>
          <a:p>
            <a:pPr>
              <a:buNone/>
            </a:pPr>
            <a:endParaRPr lang="en-GB" dirty="0">
              <a:latin typeface="Cavolini"/>
            </a:endParaRPr>
          </a:p>
          <a:p>
            <a:r>
              <a:rPr lang="en-GB" dirty="0">
                <a:latin typeface="Cavolini"/>
              </a:rPr>
              <a:t>Pale Skin</a:t>
            </a:r>
          </a:p>
          <a:p>
            <a:pPr>
              <a:buNone/>
            </a:pPr>
            <a:endParaRPr lang="en-GB" dirty="0">
              <a:latin typeface="Cavolini"/>
            </a:endParaRPr>
          </a:p>
          <a:p>
            <a:r>
              <a:rPr lang="en-GB" dirty="0">
                <a:latin typeface="Cavolini"/>
              </a:rPr>
              <a:t>Loss of Appetite</a:t>
            </a:r>
          </a:p>
          <a:p>
            <a:pPr>
              <a:buNone/>
            </a:pPr>
            <a:endParaRPr lang="en-GB" dirty="0">
              <a:latin typeface="Cavolini"/>
            </a:endParaRPr>
          </a:p>
          <a:p>
            <a:r>
              <a:rPr lang="en-GB" dirty="0">
                <a:latin typeface="Cavolini"/>
              </a:rPr>
              <a:t>Reduced Immune function</a:t>
            </a:r>
          </a:p>
          <a:p>
            <a:pPr>
              <a:buNone/>
            </a:pPr>
            <a:endParaRPr lang="en-GB" dirty="0">
              <a:latin typeface="Cavolini"/>
            </a:endParaRPr>
          </a:p>
          <a:p>
            <a:r>
              <a:rPr lang="en-GB" dirty="0">
                <a:latin typeface="Cavolini"/>
              </a:rPr>
              <a:t>Dizziness.</a:t>
            </a:r>
          </a:p>
        </p:txBody>
      </p:sp>
      <p:pic>
        <p:nvPicPr>
          <p:cNvPr id="3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06986DC-7C4E-4A6B-BDF8-6E1D7B628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" y="69575"/>
            <a:ext cx="1919672" cy="189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40" y="1229442"/>
            <a:ext cx="9138320" cy="85902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Cavolini"/>
              </a:rPr>
              <a:t>Psychological</a:t>
            </a:r>
            <a:br>
              <a:rPr lang="en-GB" dirty="0">
                <a:solidFill>
                  <a:srgbClr val="002060"/>
                </a:solidFill>
                <a:latin typeface="Cavolini"/>
              </a:rPr>
            </a:br>
            <a:r>
              <a:rPr lang="en-GB" dirty="0">
                <a:solidFill>
                  <a:srgbClr val="002060"/>
                </a:solidFill>
                <a:latin typeface="Cavolini"/>
              </a:rPr>
              <a:t>Effects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3001" y="2701017"/>
            <a:ext cx="4038600" cy="4434840"/>
          </a:xfrm>
        </p:spPr>
        <p:txBody>
          <a:bodyPr/>
          <a:lstStyle/>
          <a:p>
            <a:pPr>
              <a:buNone/>
            </a:pP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Excess</a:t>
            </a:r>
          </a:p>
          <a:p>
            <a:pPr>
              <a:buNone/>
            </a:pP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Fatigue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90796" y="2701017"/>
            <a:ext cx="4038600" cy="4434840"/>
          </a:xfrm>
        </p:spPr>
        <p:txBody>
          <a:bodyPr/>
          <a:lstStyle/>
          <a:p>
            <a:pPr>
              <a:buNone/>
            </a:pP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Deficiency</a:t>
            </a:r>
          </a:p>
          <a:p>
            <a:pPr>
              <a:buNone/>
            </a:pP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Mental Confusion</a:t>
            </a:r>
          </a:p>
          <a:p>
            <a:pPr>
              <a:buNone/>
            </a:pP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Forgetfulness</a:t>
            </a:r>
          </a:p>
          <a:p>
            <a:pPr>
              <a:buNone/>
            </a:pP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Fatigue</a:t>
            </a:r>
          </a:p>
        </p:txBody>
      </p:sp>
      <p:pic>
        <p:nvPicPr>
          <p:cNvPr id="3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4D8BED4-4BE3-4D3D-906B-20D475BCD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54" y="239959"/>
            <a:ext cx="1976468" cy="1976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60F5A052EC841BA71A926E49F1365" ma:contentTypeVersion="12" ma:contentTypeDescription="Create a new document." ma:contentTypeScope="" ma:versionID="3b407b62832e25c68a891dcc3abcd327">
  <xsd:schema xmlns:xsd="http://www.w3.org/2001/XMLSchema" xmlns:xs="http://www.w3.org/2001/XMLSchema" xmlns:p="http://schemas.microsoft.com/office/2006/metadata/properties" xmlns:ns2="a0e626bc-792c-4d90-abc8-bae4128ea53e" xmlns:ns3="e590071e-8ba0-484a-b229-4da38ba40786" targetNamespace="http://schemas.microsoft.com/office/2006/metadata/properties" ma:root="true" ma:fieldsID="d184586a83b53141eb39537408961457" ns2:_="" ns3:_="">
    <xsd:import namespace="a0e626bc-792c-4d90-abc8-bae4128ea53e"/>
    <xsd:import namespace="e590071e-8ba0-484a-b229-4da38ba407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e626bc-792c-4d90-abc8-bae4128ea5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0071e-8ba0-484a-b229-4da38ba407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7F98F5-63D1-4B6E-A386-867E71C54A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e626bc-792c-4d90-abc8-bae4128ea53e"/>
    <ds:schemaRef ds:uri="e590071e-8ba0-484a-b229-4da38ba407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FD04D5-44AF-4C96-A225-8FC27722E96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7B3376B-B4A3-482A-A696-B1A8BF539D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755</TotalTime>
  <Words>238</Words>
  <Application>Microsoft Office PowerPoint</Application>
  <PresentationFormat>On-screen Show (4:3)</PresentationFormat>
  <Paragraphs>75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Cavolini</vt:lpstr>
      <vt:lpstr>Comic Sans MS</vt:lpstr>
      <vt:lpstr>Constantia</vt:lpstr>
      <vt:lpstr>Wingdings 2</vt:lpstr>
      <vt:lpstr>Flow</vt:lpstr>
      <vt:lpstr>PowerPoint Presentation</vt:lpstr>
      <vt:lpstr>Aims and Objectives </vt:lpstr>
      <vt:lpstr>Minerals </vt:lpstr>
      <vt:lpstr>Minerals </vt:lpstr>
      <vt:lpstr>Minerals </vt:lpstr>
      <vt:lpstr>Minerals </vt:lpstr>
      <vt:lpstr>PowerPoint Presentation</vt:lpstr>
      <vt:lpstr>Physical Effects</vt:lpstr>
      <vt:lpstr>Psychological Effects</vt:lpstr>
      <vt:lpstr>Emotional Effects</vt:lpstr>
      <vt:lpstr>Any questions? 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</dc:title>
  <dc:creator>ncraig</dc:creator>
  <cp:lastModifiedBy>Crawford Leslie</cp:lastModifiedBy>
  <cp:revision>185</cp:revision>
  <dcterms:created xsi:type="dcterms:W3CDTF">2014-04-25T09:42:26Z</dcterms:created>
  <dcterms:modified xsi:type="dcterms:W3CDTF">2022-03-21T09:56:27Z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0x01010047560F5A052EC841BA71A926E49F1365</vt:lpwstr>
  </property>
</Properties>
</file>