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303" r:id="rId5"/>
    <p:sldId id="337" r:id="rId6"/>
    <p:sldId id="268" r:id="rId7"/>
    <p:sldId id="298" r:id="rId8"/>
    <p:sldId id="339" r:id="rId9"/>
    <p:sldId id="338" r:id="rId10"/>
    <p:sldId id="287" r:id="rId11"/>
    <p:sldId id="275" r:id="rId12"/>
    <p:sldId id="276" r:id="rId13"/>
    <p:sldId id="277" r:id="rId14"/>
    <p:sldId id="310" r:id="rId15"/>
    <p:sldId id="34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E30135-1A55-4BB3-B85E-EDC5A5318F59}" v="57" dt="2021-01-14T10:29:18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576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A0E7A-10C0-4B2E-92E4-598D6B59091C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A2F70-227F-4B22-94D7-2D58E218D4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82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E4674-20FA-4DC6-A185-A99EA6E8B8B3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68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42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846819"/>
            <a:ext cx="9144000" cy="316436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i="0" kern="1200">
                <a:solidFill>
                  <a:schemeClr val="accent3">
                    <a:lumMod val="5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chemeClr val="tx1"/>
                </a:solidFill>
                <a:latin typeface="Cavolini"/>
              </a:rPr>
              <a:t>Nutrition, Health and</a:t>
            </a:r>
            <a:r>
              <a:rPr lang="en-GB" dirty="0">
                <a:solidFill>
                  <a:schemeClr val="tx1"/>
                </a:solidFill>
                <a:cs typeface="Arial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Cavolini"/>
              </a:rPr>
              <a:t>Wellbeing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pPr algn="r"/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600" dirty="0">
                <a:solidFill>
                  <a:schemeClr val="tx1"/>
                </a:solidFill>
                <a:latin typeface="Cavolini"/>
                <a:cs typeface="Cavolini" panose="03000502040302020204" pitchFamily="66" charset="0"/>
              </a:rPr>
              <a:t>PROTEINS</a:t>
            </a:r>
            <a:endParaRPr lang="en-GB" sz="3600" dirty="0">
              <a:solidFill>
                <a:schemeClr val="tx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algn="r"/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7" descr="C:\Users\jmontgomery\Dropbox\logo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3335" y="722076"/>
            <a:ext cx="1417328" cy="1124743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AFCFAA6-A7C0-499C-BD40-29BB10BDE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2664" y="3717032"/>
            <a:ext cx="3178671" cy="272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17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Emotional 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852383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Excess</a:t>
            </a: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Confusion due to body changes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Possibly feeling low about changes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88024" y="1847088"/>
            <a:ext cx="4038600" cy="4434840"/>
          </a:xfrm>
        </p:spPr>
        <p:txBody>
          <a:bodyPr/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Deficiency</a:t>
            </a: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Confusion due to body changes</a:t>
            </a: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Possibly feeling low about changes.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21E5A47-A7F3-4822-BD72-2335769231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183245"/>
            <a:ext cx="1329098" cy="1329098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234F107-FFEB-43B6-B50A-A7DD1CA1B4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697" y="5588412"/>
            <a:ext cx="1130999" cy="1130999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ED2ACD22-82DE-4511-801D-E29FEEBFCD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206" y="3205202"/>
            <a:ext cx="1329098" cy="1329098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4EB8816E-4496-46AF-8FED-5364593336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255" y="5610369"/>
            <a:ext cx="1130999" cy="1130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2924944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169097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373821"/>
            <a:ext cx="9144000" cy="1143000"/>
          </a:xfrm>
        </p:spPr>
        <p:txBody>
          <a:bodyPr/>
          <a:lstStyle/>
          <a:p>
            <a:pPr algn="ctr"/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Additional Info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620489-E1D6-4881-A302-55C7344BEDA6}"/>
              </a:ext>
            </a:extLst>
          </p:cNvPr>
          <p:cNvSpPr/>
          <p:nvPr/>
        </p:nvSpPr>
        <p:spPr>
          <a:xfrm>
            <a:off x="0" y="147095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Examples of complete protein foods or meals include: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BD60A08-A78B-4AA7-8D15-09F2BBDE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484726"/>
              </p:ext>
            </p:extLst>
          </p:nvPr>
        </p:nvGraphicFramePr>
        <p:xfrm>
          <a:off x="302840" y="1841703"/>
          <a:ext cx="853832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9160">
                  <a:extLst>
                    <a:ext uri="{9D8B030D-6E8A-4147-A177-3AD203B41FA5}">
                      <a16:colId xmlns:a16="http://schemas.microsoft.com/office/drawing/2014/main" val="655521368"/>
                    </a:ext>
                  </a:extLst>
                </a:gridCol>
                <a:gridCol w="4269160">
                  <a:extLst>
                    <a:ext uri="{9D8B030D-6E8A-4147-A177-3AD203B41FA5}">
                      <a16:colId xmlns:a16="http://schemas.microsoft.com/office/drawing/2014/main" val="2241009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Meat/Dairy 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Vegan/plant-based 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322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Eggs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Buckwheat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514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Chicken breast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Hummus and pita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692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Cottage cheese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Soy products (tofu, tempeh, edamame beans)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274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Greek yogurt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Peanut butter on toast or some other bread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791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Beans and 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62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Lean beef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Quinoa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065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Tuna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Hemp and chia seeds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9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Turkey breast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Spirulina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849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602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Shrimp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83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55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79A3C-FB79-4F1D-84AB-B41397E1E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Aims and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1607A-1B4A-47A5-A769-BE6C5EE55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7448"/>
            <a:ext cx="8507288" cy="4733880"/>
          </a:xfrm>
        </p:spPr>
        <p:txBody>
          <a:bodyPr>
            <a:normAutofit/>
          </a:bodyPr>
          <a:lstStyle/>
          <a:p>
            <a:pPr>
              <a:lnSpc>
                <a:spcPct val="210000"/>
              </a:lnSpc>
            </a:pPr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LO1- Identify the key elements of nutrition in relation to a healthy, balanced diet.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BE8343-6B98-4F88-B200-324E93624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697" y="3370722"/>
            <a:ext cx="3010606" cy="301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56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Protein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0198"/>
            <a:ext cx="8229600" cy="2976954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Needed to maintain, build and repair cells in the body – They are necessary </a:t>
            </a:r>
            <a:r>
              <a:rPr lang="en-GB">
                <a:latin typeface="Cavolini" panose="03000502040302020204" pitchFamily="66" charset="0"/>
                <a:cs typeface="Cavolini" panose="03000502040302020204" pitchFamily="66" charset="0"/>
              </a:rPr>
              <a:t>for the proper </a:t>
            </a: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structure and functions of tissues and organs.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Body can’t store excess protein (it stores as fat) and therefore needs a daily in take.</a:t>
            </a:r>
          </a:p>
          <a:p>
            <a:r>
              <a:rPr lang="en-US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If possible, consuming a variety of complete proteins is recommended. A complete protein is a protein that contains a good amount of each of the nine essential amino acids required in the human diet.</a:t>
            </a: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AA01B26-20E8-4F72-979B-87CD6C9FF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5301208"/>
            <a:ext cx="1632651" cy="13364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Protein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2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Protein needs per day = 0.8g per Kg body weight per day</a:t>
            </a:r>
          </a:p>
          <a:p>
            <a:pPr>
              <a:buNone/>
            </a:pPr>
            <a:r>
              <a:rPr lang="en-GB" sz="2200" dirty="0">
                <a:solidFill>
                  <a:srgbClr val="0070C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Person Weighs 60Kg</a:t>
            </a:r>
          </a:p>
          <a:p>
            <a:pPr>
              <a:buNone/>
            </a:pPr>
            <a:r>
              <a:rPr lang="en-GB" sz="2200" dirty="0">
                <a:solidFill>
                  <a:srgbClr val="00B05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0.8g x 60Kg = 48g (desirable protein intake).</a:t>
            </a:r>
            <a:br>
              <a:rPr lang="en-GB" sz="22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GB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GB" sz="2200" dirty="0">
                <a:latin typeface="Cavolini" panose="03000502040302020204" pitchFamily="66" charset="0"/>
                <a:cs typeface="Cavolini" panose="03000502040302020204" pitchFamily="66" charset="0"/>
              </a:rPr>
              <a:t>This value is the minimum recommended to maintain basic nutritional requirements.</a:t>
            </a:r>
          </a:p>
          <a:p>
            <a:pPr>
              <a:buNone/>
            </a:pPr>
            <a:endParaRPr lang="en-GB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GB" sz="2200" dirty="0">
                <a:latin typeface="Cavolini" panose="03000502040302020204" pitchFamily="66" charset="0"/>
                <a:cs typeface="Cavolini" panose="03000502040302020204" pitchFamily="66" charset="0"/>
              </a:rPr>
              <a:t>This can range from 0.8g/kg – 1/8g/kg of body weight dependant on many factors such as age, weight, activity level.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Protein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2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Recommended dietary allowance of protein, based on age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E3FAE11-A1D7-4125-B4A9-5B1D4F05A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155344"/>
              </p:ext>
            </p:extLst>
          </p:nvPr>
        </p:nvGraphicFramePr>
        <p:xfrm>
          <a:off x="827584" y="3140968"/>
          <a:ext cx="6792416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4244931521"/>
                    </a:ext>
                  </a:extLst>
                </a:gridCol>
                <a:gridCol w="3624064">
                  <a:extLst>
                    <a:ext uri="{9D8B030D-6E8A-4147-A177-3AD203B41FA5}">
                      <a16:colId xmlns:a16="http://schemas.microsoft.com/office/drawing/2014/main" val="17939317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Protein Needed (grams/day)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236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Age 1 -3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034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Age 4 -8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314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Age 9 –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433303"/>
                  </a:ext>
                </a:extLst>
              </a:tr>
              <a:tr h="351408">
                <a:tc>
                  <a:txBody>
                    <a:bodyPr/>
                    <a:lstStyle/>
                    <a:p>
                      <a:r>
                        <a:rPr lang="en-GB" dirty="0"/>
                        <a:t>Age 14 – 18 (Girls)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509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Age 14 – 18 (Boys)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06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Age 19 – 70 (Women)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446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Age 19 – 70 (Men)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19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635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E90C0-FCB6-4F72-A1C9-1F598EED9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Protein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96FF0-61F5-480B-B877-05690F63E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What foods are protein?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0BA793-A479-49B3-9F77-F7617C94F0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2742718"/>
            <a:ext cx="5126111" cy="341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1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39752" y="2204864"/>
            <a:ext cx="4896544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Protein Foods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1720" y="134076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6056" y="980728"/>
            <a:ext cx="790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Lentils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96335" y="3095672"/>
            <a:ext cx="1238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Brown Rice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59632" y="2204864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Milk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27440" y="1704872"/>
            <a:ext cx="857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Poultry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5656" y="414908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Fish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11760" y="4869160"/>
            <a:ext cx="60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Eggs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76256" y="4437112"/>
            <a:ext cx="1795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Beans and Pulses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19872" y="980728"/>
            <a:ext cx="73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Meat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51920" y="5301208"/>
            <a:ext cx="680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Pasta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7584" y="3068960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Cheese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92080" y="5373216"/>
            <a:ext cx="1482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Whole Wheat</a:t>
            </a:r>
          </a:p>
        </p:txBody>
      </p:sp>
      <p:cxnSp>
        <p:nvCxnSpPr>
          <p:cNvPr id="21" name="Straight Arrow Connector 20"/>
          <p:cNvCxnSpPr>
            <a:endCxn id="17" idx="2"/>
          </p:cNvCxnSpPr>
          <p:nvPr/>
        </p:nvCxnSpPr>
        <p:spPr>
          <a:xfrm flipH="1" flipV="1">
            <a:off x="3787665" y="1350060"/>
            <a:ext cx="64255" cy="926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2555777" y="1628800"/>
            <a:ext cx="360039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5364088" y="1268760"/>
            <a:ext cx="72009" cy="1008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804248" y="1988840"/>
            <a:ext cx="144017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652120" y="4509120"/>
            <a:ext cx="144017" cy="792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164288" y="3356992"/>
            <a:ext cx="648073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876256" y="4077072"/>
            <a:ext cx="36004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211960" y="4581128"/>
            <a:ext cx="144017" cy="792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2771800" y="4149080"/>
            <a:ext cx="72008" cy="8640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1763689" y="2492896"/>
            <a:ext cx="648071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 flipV="1">
            <a:off x="1547665" y="3356992"/>
            <a:ext cx="792087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1907705" y="3933056"/>
            <a:ext cx="576063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53862"/>
            <a:ext cx="8229600" cy="938368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Physical 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45368" y="1925466"/>
            <a:ext cx="4038600" cy="44348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Excess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Fluid imbalance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Storage of Fat 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Lead to Kidney damage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60032" y="1916832"/>
            <a:ext cx="4038600" cy="44348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Deficiency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Abnormal Growth and tissue development</a:t>
            </a: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Reduce function of immune system</a:t>
            </a: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Weight Loss</a:t>
            </a:r>
          </a:p>
        </p:txBody>
      </p:sp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B7759125-1122-4D2A-B164-6D0438056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2232248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0323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Psychological</a:t>
            </a:r>
            <a:b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924944"/>
            <a:ext cx="4038600" cy="4434840"/>
          </a:xfrm>
        </p:spPr>
        <p:txBody>
          <a:bodyPr/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Excess</a:t>
            </a:r>
          </a:p>
          <a:p>
            <a:pPr>
              <a:buNone/>
            </a:pPr>
            <a:endParaRPr lang="en-GB" dirty="0"/>
          </a:p>
          <a:p>
            <a:r>
              <a:rPr lang="en-GB" dirty="0">
                <a:latin typeface="Comic Sans MS" pitchFamily="66" charset="0"/>
              </a:rPr>
              <a:t>Depression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Unease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932040" y="2924944"/>
            <a:ext cx="4038600" cy="4434840"/>
          </a:xfrm>
        </p:spPr>
        <p:txBody>
          <a:bodyPr/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Deficiency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Depression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Anxiety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Limited Stress Tolerance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7CB78D87-1627-4F66-8879-E9A06C893B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5903"/>
            <a:ext cx="1988840" cy="1988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560F5A052EC841BA71A926E49F1365" ma:contentTypeVersion="12" ma:contentTypeDescription="Create a new document." ma:contentTypeScope="" ma:versionID="3b407b62832e25c68a891dcc3abcd327">
  <xsd:schema xmlns:xsd="http://www.w3.org/2001/XMLSchema" xmlns:xs="http://www.w3.org/2001/XMLSchema" xmlns:p="http://schemas.microsoft.com/office/2006/metadata/properties" xmlns:ns2="a0e626bc-792c-4d90-abc8-bae4128ea53e" xmlns:ns3="e590071e-8ba0-484a-b229-4da38ba40786" targetNamespace="http://schemas.microsoft.com/office/2006/metadata/properties" ma:root="true" ma:fieldsID="d184586a83b53141eb39537408961457" ns2:_="" ns3:_="">
    <xsd:import namespace="a0e626bc-792c-4d90-abc8-bae4128ea53e"/>
    <xsd:import namespace="e590071e-8ba0-484a-b229-4da38ba407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e626bc-792c-4d90-abc8-bae4128ea5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90071e-8ba0-484a-b229-4da38ba4078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B3376B-B4A3-482A-A696-B1A8BF539D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9528CE-0B2F-4E77-BF57-F7372C831B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e626bc-792c-4d90-abc8-bae4128ea53e"/>
    <ds:schemaRef ds:uri="e590071e-8ba0-484a-b229-4da38ba407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FD04D5-44AF-4C96-A225-8FC27722E96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903</TotalTime>
  <Words>393</Words>
  <Application>Microsoft Office PowerPoint</Application>
  <PresentationFormat>On-screen Show (4:3)</PresentationFormat>
  <Paragraphs>113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</vt:lpstr>
      <vt:lpstr>Calibri</vt:lpstr>
      <vt:lpstr>Cavolini</vt:lpstr>
      <vt:lpstr>Comic Sans MS</vt:lpstr>
      <vt:lpstr>Constantia</vt:lpstr>
      <vt:lpstr>Wingdings 2</vt:lpstr>
      <vt:lpstr>Flow</vt:lpstr>
      <vt:lpstr>PowerPoint Presentation</vt:lpstr>
      <vt:lpstr>Aims and Objectives </vt:lpstr>
      <vt:lpstr>Protein</vt:lpstr>
      <vt:lpstr>Protein</vt:lpstr>
      <vt:lpstr>Protein</vt:lpstr>
      <vt:lpstr>Protein</vt:lpstr>
      <vt:lpstr>PowerPoint Presentation</vt:lpstr>
      <vt:lpstr>Physical Effects</vt:lpstr>
      <vt:lpstr>Psychological Effects</vt:lpstr>
      <vt:lpstr>Emotional Effects</vt:lpstr>
      <vt:lpstr>Any questions? </vt:lpstr>
      <vt:lpstr>Additional Info 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</dc:title>
  <dc:creator>ncraig</dc:creator>
  <cp:lastModifiedBy>Crawford Leslie</cp:lastModifiedBy>
  <cp:revision>126</cp:revision>
  <dcterms:created xsi:type="dcterms:W3CDTF">2014-04-25T09:42:26Z</dcterms:created>
  <dcterms:modified xsi:type="dcterms:W3CDTF">2022-03-15T15:16:25Z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0x01010047560F5A052EC841BA71A926E49F1365</vt:lpwstr>
  </property>
</Properties>
</file>