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8" r:id="rId5"/>
    <p:sldMasterId id="2147483711" r:id="rId6"/>
    <p:sldMasterId id="2147483723" r:id="rId7"/>
    <p:sldMasterId id="2147483736" r:id="rId8"/>
    <p:sldMasterId id="2147483748" r:id="rId9"/>
    <p:sldMasterId id="2147483760" r:id="rId10"/>
    <p:sldMasterId id="2147483772" r:id="rId11"/>
    <p:sldMasterId id="2147483784" r:id="rId12"/>
    <p:sldMasterId id="2147483821" r:id="rId13"/>
    <p:sldMasterId id="2147483833" r:id="rId14"/>
    <p:sldMasterId id="2147483846" r:id="rId15"/>
  </p:sldMasterIdLst>
  <p:notesMasterIdLst>
    <p:notesMasterId r:id="rId86"/>
  </p:notesMasterIdLst>
  <p:sldIdLst>
    <p:sldId id="256" r:id="rId16"/>
    <p:sldId id="257" r:id="rId17"/>
    <p:sldId id="258" r:id="rId18"/>
    <p:sldId id="259" r:id="rId19"/>
    <p:sldId id="260" r:id="rId20"/>
    <p:sldId id="261" r:id="rId21"/>
    <p:sldId id="262" r:id="rId22"/>
    <p:sldId id="263" r:id="rId23"/>
    <p:sldId id="294" r:id="rId24"/>
    <p:sldId id="295"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90" r:id="rId50"/>
    <p:sldId id="291" r:id="rId51"/>
    <p:sldId id="292" r:id="rId52"/>
    <p:sldId id="293" r:id="rId53"/>
    <p:sldId id="296" r:id="rId54"/>
    <p:sldId id="297" r:id="rId55"/>
    <p:sldId id="298" r:id="rId56"/>
    <p:sldId id="299" r:id="rId57"/>
    <p:sldId id="302" r:id="rId58"/>
    <p:sldId id="303" r:id="rId59"/>
    <p:sldId id="304" r:id="rId60"/>
    <p:sldId id="305" r:id="rId61"/>
    <p:sldId id="306" r:id="rId62"/>
    <p:sldId id="300" r:id="rId63"/>
    <p:sldId id="301" r:id="rId64"/>
    <p:sldId id="307" r:id="rId65"/>
    <p:sldId id="308" r:id="rId66"/>
    <p:sldId id="310" r:id="rId67"/>
    <p:sldId id="311" r:id="rId68"/>
    <p:sldId id="314" r:id="rId69"/>
    <p:sldId id="315" r:id="rId70"/>
    <p:sldId id="316" r:id="rId71"/>
    <p:sldId id="324" r:id="rId72"/>
    <p:sldId id="325" r:id="rId73"/>
    <p:sldId id="326" r:id="rId74"/>
    <p:sldId id="327" r:id="rId75"/>
    <p:sldId id="328" r:id="rId76"/>
    <p:sldId id="331" r:id="rId77"/>
    <p:sldId id="332" r:id="rId78"/>
    <p:sldId id="333" r:id="rId79"/>
    <p:sldId id="334" r:id="rId80"/>
    <p:sldId id="335" r:id="rId81"/>
    <p:sldId id="336" r:id="rId82"/>
    <p:sldId id="337" r:id="rId83"/>
    <p:sldId id="329" r:id="rId84"/>
    <p:sldId id="330"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1" d="100"/>
          <a:sy n="81" d="100"/>
        </p:scale>
        <p:origin x="180"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tableStyles" Target="tableStyles.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79DCF-8FFC-4C65-A94B-B92EDE7E54CC}" type="datetimeFigureOut">
              <a:rPr lang="en-GB" smtClean="0"/>
              <a:t>20/02/2018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99343-179F-4EAD-B979-0DE977024921}" type="slidenum">
              <a:rPr lang="en-GB" smtClean="0"/>
              <a:t>‹#›</a:t>
            </a:fld>
            <a:endParaRPr lang="en-GB"/>
          </a:p>
        </p:txBody>
      </p:sp>
    </p:spTree>
    <p:extLst>
      <p:ext uri="{BB962C8B-B14F-4D97-AF65-F5344CB8AC3E}">
        <p14:creationId xmlns:p14="http://schemas.microsoft.com/office/powerpoint/2010/main" val="4077051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cs typeface="Arial" charset="0"/>
              </a:defRPr>
            </a:lvl1pPr>
            <a:lvl2pPr marL="742950" indent="-285750" defTabSz="923925" eaLnBrk="0" hangingPunct="0">
              <a:defRPr>
                <a:solidFill>
                  <a:schemeClr val="tx1"/>
                </a:solidFill>
                <a:latin typeface="Arial" charset="0"/>
                <a:cs typeface="Arial" charset="0"/>
              </a:defRPr>
            </a:lvl2pPr>
            <a:lvl3pPr marL="1143000" indent="-228600" defTabSz="923925" eaLnBrk="0" hangingPunct="0">
              <a:defRPr>
                <a:solidFill>
                  <a:schemeClr val="tx1"/>
                </a:solidFill>
                <a:latin typeface="Arial" charset="0"/>
                <a:cs typeface="Arial" charset="0"/>
              </a:defRPr>
            </a:lvl3pPr>
            <a:lvl4pPr marL="1600200" indent="-228600" defTabSz="923925" eaLnBrk="0" hangingPunct="0">
              <a:defRPr>
                <a:solidFill>
                  <a:schemeClr val="tx1"/>
                </a:solidFill>
                <a:latin typeface="Arial" charset="0"/>
                <a:cs typeface="Arial" charset="0"/>
              </a:defRPr>
            </a:lvl4pPr>
            <a:lvl5pPr marL="2057400" indent="-228600" defTabSz="923925" eaLnBrk="0" hangingPunct="0">
              <a:defRPr>
                <a:solidFill>
                  <a:schemeClr val="tx1"/>
                </a:solidFill>
                <a:latin typeface="Arial" charset="0"/>
                <a:cs typeface="Arial" charset="0"/>
              </a:defRPr>
            </a:lvl5pPr>
            <a:lvl6pPr marL="2514600" indent="-228600" defTabSz="923925" eaLnBrk="0" fontAlgn="base" hangingPunct="0">
              <a:spcBef>
                <a:spcPct val="0"/>
              </a:spcBef>
              <a:spcAft>
                <a:spcPct val="0"/>
              </a:spcAft>
              <a:defRPr>
                <a:solidFill>
                  <a:schemeClr val="tx1"/>
                </a:solidFill>
                <a:latin typeface="Arial" charset="0"/>
                <a:cs typeface="Arial" charset="0"/>
              </a:defRPr>
            </a:lvl6pPr>
            <a:lvl7pPr marL="2971800" indent="-228600" defTabSz="923925" eaLnBrk="0" fontAlgn="base" hangingPunct="0">
              <a:spcBef>
                <a:spcPct val="0"/>
              </a:spcBef>
              <a:spcAft>
                <a:spcPct val="0"/>
              </a:spcAft>
              <a:defRPr>
                <a:solidFill>
                  <a:schemeClr val="tx1"/>
                </a:solidFill>
                <a:latin typeface="Arial" charset="0"/>
                <a:cs typeface="Arial" charset="0"/>
              </a:defRPr>
            </a:lvl7pPr>
            <a:lvl8pPr marL="3429000" indent="-228600" defTabSz="923925" eaLnBrk="0" fontAlgn="base" hangingPunct="0">
              <a:spcBef>
                <a:spcPct val="0"/>
              </a:spcBef>
              <a:spcAft>
                <a:spcPct val="0"/>
              </a:spcAft>
              <a:defRPr>
                <a:solidFill>
                  <a:schemeClr val="tx1"/>
                </a:solidFill>
                <a:latin typeface="Arial" charset="0"/>
                <a:cs typeface="Arial" charset="0"/>
              </a:defRPr>
            </a:lvl8pPr>
            <a:lvl9pPr marL="3886200" indent="-228600" defTabSz="923925" eaLnBrk="0" fontAlgn="base" hangingPunct="0">
              <a:spcBef>
                <a:spcPct val="0"/>
              </a:spcBef>
              <a:spcAft>
                <a:spcPct val="0"/>
              </a:spcAft>
              <a:defRPr>
                <a:solidFill>
                  <a:schemeClr val="tx1"/>
                </a:solidFill>
                <a:latin typeface="Arial" charset="0"/>
                <a:cs typeface="Arial" charset="0"/>
              </a:defRPr>
            </a:lvl9pPr>
          </a:lstStyle>
          <a:p>
            <a:pPr marL="0" marR="0" lvl="0" indent="0" algn="r" defTabSz="923925" rtl="0" eaLnBrk="1" fontAlgn="auto" latinLnBrk="0" hangingPunct="1">
              <a:lnSpc>
                <a:spcPct val="100000"/>
              </a:lnSpc>
              <a:spcBef>
                <a:spcPts val="0"/>
              </a:spcBef>
              <a:spcAft>
                <a:spcPts val="0"/>
              </a:spcAft>
              <a:buClrTx/>
              <a:buSzTx/>
              <a:buFontTx/>
              <a:buNone/>
              <a:tabLst/>
              <a:defRPr/>
            </a:pPr>
            <a:fld id="{C27AB330-777A-4AC2-B4DC-952BE0DF366E}" type="slidenum">
              <a:rPr kumimoji="0" lang="en-GB" alt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23925" rtl="0" eaLnBrk="1" fontAlgn="auto" latinLnBrk="0" hangingPunct="1">
                <a:lnSpc>
                  <a:spcPct val="100000"/>
                </a:lnSpc>
                <a:spcBef>
                  <a:spcPts val="0"/>
                </a:spcBef>
                <a:spcAft>
                  <a:spcPts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Write the balanced symbol equation below explaining how you balance it at the same time (2Mg +O</a:t>
            </a:r>
            <a:r>
              <a:rPr lang="en-GB" altLang="en-US" baseline="-25000"/>
              <a:t>2</a:t>
            </a:r>
            <a:r>
              <a:rPr lang="en-GB" altLang="en-US"/>
              <a:t> </a:t>
            </a:r>
            <a:r>
              <a:rPr lang="en-GB" altLang="en-US">
                <a:sym typeface="Wingdings" pitchFamily="2" charset="2"/>
              </a:rPr>
              <a:t> 2MgO)</a:t>
            </a:r>
            <a:endParaRPr lang="en-GB" altLang="en-US"/>
          </a:p>
        </p:txBody>
      </p:sp>
    </p:spTree>
    <p:extLst>
      <p:ext uri="{BB962C8B-B14F-4D97-AF65-F5344CB8AC3E}">
        <p14:creationId xmlns:p14="http://schemas.microsoft.com/office/powerpoint/2010/main" val="4117430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887" eaLnBrk="0" hangingPunct="0">
              <a:defRPr>
                <a:solidFill>
                  <a:schemeClr val="tx1"/>
                </a:solidFill>
                <a:latin typeface="Arial" charset="0"/>
                <a:cs typeface="Arial" charset="0"/>
              </a:defRPr>
            </a:lvl1pPr>
            <a:lvl2pPr marL="736486" indent="-283264" defTabSz="915887" eaLnBrk="0" hangingPunct="0">
              <a:defRPr>
                <a:solidFill>
                  <a:schemeClr val="tx1"/>
                </a:solidFill>
                <a:latin typeface="Arial" charset="0"/>
                <a:cs typeface="Arial" charset="0"/>
              </a:defRPr>
            </a:lvl2pPr>
            <a:lvl3pPr marL="1133056" indent="-226611" defTabSz="915887" eaLnBrk="0" hangingPunct="0">
              <a:defRPr>
                <a:solidFill>
                  <a:schemeClr val="tx1"/>
                </a:solidFill>
                <a:latin typeface="Arial" charset="0"/>
                <a:cs typeface="Arial" charset="0"/>
              </a:defRPr>
            </a:lvl3pPr>
            <a:lvl4pPr marL="1586278" indent="-226611" defTabSz="915887" eaLnBrk="0" hangingPunct="0">
              <a:defRPr>
                <a:solidFill>
                  <a:schemeClr val="tx1"/>
                </a:solidFill>
                <a:latin typeface="Arial" charset="0"/>
                <a:cs typeface="Arial" charset="0"/>
              </a:defRPr>
            </a:lvl4pPr>
            <a:lvl5pPr marL="2039501" indent="-226611" defTabSz="915887" eaLnBrk="0" hangingPunct="0">
              <a:defRPr>
                <a:solidFill>
                  <a:schemeClr val="tx1"/>
                </a:solidFill>
                <a:latin typeface="Arial" charset="0"/>
                <a:cs typeface="Arial" charset="0"/>
              </a:defRPr>
            </a:lvl5pPr>
            <a:lvl6pPr marL="2492723" indent="-226611" defTabSz="915887" eaLnBrk="0" fontAlgn="base" hangingPunct="0">
              <a:spcBef>
                <a:spcPct val="0"/>
              </a:spcBef>
              <a:spcAft>
                <a:spcPct val="0"/>
              </a:spcAft>
              <a:defRPr>
                <a:solidFill>
                  <a:schemeClr val="tx1"/>
                </a:solidFill>
                <a:latin typeface="Arial" charset="0"/>
                <a:cs typeface="Arial" charset="0"/>
              </a:defRPr>
            </a:lvl6pPr>
            <a:lvl7pPr marL="2945945" indent="-226611" defTabSz="915887" eaLnBrk="0" fontAlgn="base" hangingPunct="0">
              <a:spcBef>
                <a:spcPct val="0"/>
              </a:spcBef>
              <a:spcAft>
                <a:spcPct val="0"/>
              </a:spcAft>
              <a:defRPr>
                <a:solidFill>
                  <a:schemeClr val="tx1"/>
                </a:solidFill>
                <a:latin typeface="Arial" charset="0"/>
                <a:cs typeface="Arial" charset="0"/>
              </a:defRPr>
            </a:lvl7pPr>
            <a:lvl8pPr marL="3399168" indent="-226611" defTabSz="915887" eaLnBrk="0" fontAlgn="base" hangingPunct="0">
              <a:spcBef>
                <a:spcPct val="0"/>
              </a:spcBef>
              <a:spcAft>
                <a:spcPct val="0"/>
              </a:spcAft>
              <a:defRPr>
                <a:solidFill>
                  <a:schemeClr val="tx1"/>
                </a:solidFill>
                <a:latin typeface="Arial" charset="0"/>
                <a:cs typeface="Arial" charset="0"/>
              </a:defRPr>
            </a:lvl8pPr>
            <a:lvl9pPr marL="3852390" indent="-226611" defTabSz="915887" eaLnBrk="0" fontAlgn="base" hangingPunct="0">
              <a:spcBef>
                <a:spcPct val="0"/>
              </a:spcBef>
              <a:spcAft>
                <a:spcPct val="0"/>
              </a:spcAft>
              <a:defRPr>
                <a:solidFill>
                  <a:schemeClr val="tx1"/>
                </a:solidFill>
                <a:latin typeface="Arial" charset="0"/>
                <a:cs typeface="Arial" charset="0"/>
              </a:defRPr>
            </a:lvl9pPr>
          </a:lstStyle>
          <a:p>
            <a:pPr marL="0" marR="0" lvl="0" indent="0" algn="r" defTabSz="915887" rtl="0" eaLnBrk="1" fontAlgn="auto" latinLnBrk="0" hangingPunct="1">
              <a:lnSpc>
                <a:spcPct val="100000"/>
              </a:lnSpc>
              <a:spcBef>
                <a:spcPts val="0"/>
              </a:spcBef>
              <a:spcAft>
                <a:spcPts val="0"/>
              </a:spcAft>
              <a:buClrTx/>
              <a:buSzTx/>
              <a:buFontTx/>
              <a:buNone/>
              <a:tabLst/>
              <a:defRPr/>
            </a:pPr>
            <a:fld id="{6A133CD7-62E0-4ECD-9A05-B0C142B4A1F7}" type="slidenum">
              <a:rPr kumimoji="0" lang="en-GB" alt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5887" rtl="0" eaLnBrk="1" fontAlgn="auto" latinLnBrk="0" hangingPunct="1">
                <a:lnSpc>
                  <a:spcPct val="100000"/>
                </a:lnSpc>
                <a:spcBef>
                  <a:spcPts val="0"/>
                </a:spcBef>
                <a:spcAft>
                  <a:spcPts val="0"/>
                </a:spcAft>
                <a:buClrTx/>
                <a:buSzTx/>
                <a:buFontTx/>
                <a:buNone/>
                <a:tabLst/>
                <a:defRPr/>
              </a:pPr>
              <a:t>11</a:t>
            </a:fld>
            <a:endParaRPr kumimoji="0" lang="en-GB" alt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This is an animated slide. When you press the left hand mouse button once, the first piece of information will appear; press the button again and the next will appear etc.  This animation can be removed to have all text displayed by going into slide show, custom animation, highlight each piece of text in turn and click (left-hand mouse key) remove.</a:t>
            </a:r>
          </a:p>
          <a:p>
            <a:pPr eaLnBrk="1" hangingPunct="1"/>
            <a:endParaRPr lang="en-GB" altLang="en-US"/>
          </a:p>
        </p:txBody>
      </p:sp>
    </p:spTree>
    <p:extLst>
      <p:ext uri="{BB962C8B-B14F-4D97-AF65-F5344CB8AC3E}">
        <p14:creationId xmlns:p14="http://schemas.microsoft.com/office/powerpoint/2010/main" val="3803389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887" eaLnBrk="0" hangingPunct="0">
              <a:defRPr>
                <a:solidFill>
                  <a:schemeClr val="tx1"/>
                </a:solidFill>
                <a:latin typeface="Arial" charset="0"/>
                <a:cs typeface="Arial" charset="0"/>
              </a:defRPr>
            </a:lvl1pPr>
            <a:lvl2pPr marL="736486" indent="-283264" defTabSz="915887" eaLnBrk="0" hangingPunct="0">
              <a:defRPr>
                <a:solidFill>
                  <a:schemeClr val="tx1"/>
                </a:solidFill>
                <a:latin typeface="Arial" charset="0"/>
                <a:cs typeface="Arial" charset="0"/>
              </a:defRPr>
            </a:lvl2pPr>
            <a:lvl3pPr marL="1133056" indent="-226611" defTabSz="915887" eaLnBrk="0" hangingPunct="0">
              <a:defRPr>
                <a:solidFill>
                  <a:schemeClr val="tx1"/>
                </a:solidFill>
                <a:latin typeface="Arial" charset="0"/>
                <a:cs typeface="Arial" charset="0"/>
              </a:defRPr>
            </a:lvl3pPr>
            <a:lvl4pPr marL="1586278" indent="-226611" defTabSz="915887" eaLnBrk="0" hangingPunct="0">
              <a:defRPr>
                <a:solidFill>
                  <a:schemeClr val="tx1"/>
                </a:solidFill>
                <a:latin typeface="Arial" charset="0"/>
                <a:cs typeface="Arial" charset="0"/>
              </a:defRPr>
            </a:lvl4pPr>
            <a:lvl5pPr marL="2039501" indent="-226611" defTabSz="915887" eaLnBrk="0" hangingPunct="0">
              <a:defRPr>
                <a:solidFill>
                  <a:schemeClr val="tx1"/>
                </a:solidFill>
                <a:latin typeface="Arial" charset="0"/>
                <a:cs typeface="Arial" charset="0"/>
              </a:defRPr>
            </a:lvl5pPr>
            <a:lvl6pPr marL="2492723" indent="-226611" defTabSz="915887" eaLnBrk="0" fontAlgn="base" hangingPunct="0">
              <a:spcBef>
                <a:spcPct val="0"/>
              </a:spcBef>
              <a:spcAft>
                <a:spcPct val="0"/>
              </a:spcAft>
              <a:defRPr>
                <a:solidFill>
                  <a:schemeClr val="tx1"/>
                </a:solidFill>
                <a:latin typeface="Arial" charset="0"/>
                <a:cs typeface="Arial" charset="0"/>
              </a:defRPr>
            </a:lvl6pPr>
            <a:lvl7pPr marL="2945945" indent="-226611" defTabSz="915887" eaLnBrk="0" fontAlgn="base" hangingPunct="0">
              <a:spcBef>
                <a:spcPct val="0"/>
              </a:spcBef>
              <a:spcAft>
                <a:spcPct val="0"/>
              </a:spcAft>
              <a:defRPr>
                <a:solidFill>
                  <a:schemeClr val="tx1"/>
                </a:solidFill>
                <a:latin typeface="Arial" charset="0"/>
                <a:cs typeface="Arial" charset="0"/>
              </a:defRPr>
            </a:lvl7pPr>
            <a:lvl8pPr marL="3399168" indent="-226611" defTabSz="915887" eaLnBrk="0" fontAlgn="base" hangingPunct="0">
              <a:spcBef>
                <a:spcPct val="0"/>
              </a:spcBef>
              <a:spcAft>
                <a:spcPct val="0"/>
              </a:spcAft>
              <a:defRPr>
                <a:solidFill>
                  <a:schemeClr val="tx1"/>
                </a:solidFill>
                <a:latin typeface="Arial" charset="0"/>
                <a:cs typeface="Arial" charset="0"/>
              </a:defRPr>
            </a:lvl8pPr>
            <a:lvl9pPr marL="3852390" indent="-226611" defTabSz="915887" eaLnBrk="0" fontAlgn="base" hangingPunct="0">
              <a:spcBef>
                <a:spcPct val="0"/>
              </a:spcBef>
              <a:spcAft>
                <a:spcPct val="0"/>
              </a:spcAft>
              <a:defRPr>
                <a:solidFill>
                  <a:schemeClr val="tx1"/>
                </a:solidFill>
                <a:latin typeface="Arial" charset="0"/>
                <a:cs typeface="Arial" charset="0"/>
              </a:defRPr>
            </a:lvl9pPr>
          </a:lstStyle>
          <a:p>
            <a:pPr marL="0" marR="0" lvl="0" indent="0" algn="r" defTabSz="915887" rtl="0" eaLnBrk="1" fontAlgn="auto" latinLnBrk="0" hangingPunct="1">
              <a:lnSpc>
                <a:spcPct val="100000"/>
              </a:lnSpc>
              <a:spcBef>
                <a:spcPts val="0"/>
              </a:spcBef>
              <a:spcAft>
                <a:spcPts val="0"/>
              </a:spcAft>
              <a:buClrTx/>
              <a:buSzTx/>
              <a:buFontTx/>
              <a:buNone/>
              <a:tabLst/>
              <a:defRPr/>
            </a:pPr>
            <a:fld id="{DDFF6295-4199-40F7-91DD-1A18D73AC52F}" type="slidenum">
              <a:rPr kumimoji="0" lang="en-GB" alt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5887" rtl="0" eaLnBrk="1" fontAlgn="auto" latinLnBrk="0" hangingPunct="1">
                <a:lnSpc>
                  <a:spcPct val="100000"/>
                </a:lnSpc>
                <a:spcBef>
                  <a:spcPts val="0"/>
                </a:spcBef>
                <a:spcAft>
                  <a:spcPts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6611" indent="-226611">
              <a:buFontTx/>
              <a:buAutoNum type="arabicPeriod"/>
            </a:pPr>
            <a:r>
              <a:rPr lang="en-GB" altLang="en-US" dirty="0"/>
              <a:t>Already balanced</a:t>
            </a:r>
          </a:p>
          <a:p>
            <a:pPr marL="226611" indent="-226611">
              <a:buFontTx/>
              <a:buAutoNum type="arabicPeriod"/>
            </a:pPr>
            <a:r>
              <a:rPr lang="en-GB" altLang="en-US" dirty="0"/>
              <a:t>2H</a:t>
            </a:r>
            <a:r>
              <a:rPr lang="en-GB" altLang="en-US" baseline="-25000" dirty="0"/>
              <a:t>2</a:t>
            </a:r>
            <a:r>
              <a:rPr lang="en-GB" altLang="en-US" dirty="0"/>
              <a:t> + O</a:t>
            </a:r>
            <a:r>
              <a:rPr lang="en-GB" altLang="en-US" baseline="-25000" dirty="0"/>
              <a:t>2</a:t>
            </a:r>
            <a:r>
              <a:rPr lang="en-GB" altLang="en-US" dirty="0"/>
              <a:t> </a:t>
            </a:r>
            <a:r>
              <a:rPr lang="en-GB" altLang="en-US" dirty="0">
                <a:sym typeface="Wingdings" pitchFamily="2" charset="2"/>
              </a:rPr>
              <a:t> 2H</a:t>
            </a:r>
            <a:r>
              <a:rPr lang="en-GB" altLang="en-US" baseline="-25000" dirty="0">
                <a:sym typeface="Wingdings" pitchFamily="2" charset="2"/>
              </a:rPr>
              <a:t>2</a:t>
            </a:r>
            <a:r>
              <a:rPr lang="en-GB" altLang="en-US" dirty="0">
                <a:sym typeface="Wingdings" pitchFamily="2" charset="2"/>
              </a:rPr>
              <a:t>O</a:t>
            </a:r>
          </a:p>
          <a:p>
            <a:pPr marL="226611" indent="-226611">
              <a:buFontTx/>
              <a:buAutoNum type="arabicPeriod"/>
            </a:pPr>
            <a:r>
              <a:rPr lang="en-GB" altLang="en-US" dirty="0">
                <a:sym typeface="Wingdings" pitchFamily="2" charset="2"/>
              </a:rPr>
              <a:t>2N</a:t>
            </a:r>
            <a:r>
              <a:rPr lang="en-GB" altLang="en-US" baseline="-25000" dirty="0">
                <a:sym typeface="Wingdings" pitchFamily="2" charset="2"/>
              </a:rPr>
              <a:t>2</a:t>
            </a:r>
            <a:r>
              <a:rPr lang="en-GB" altLang="en-US" dirty="0">
                <a:sym typeface="Wingdings" pitchFamily="2" charset="2"/>
              </a:rPr>
              <a:t> + 3H</a:t>
            </a:r>
            <a:r>
              <a:rPr lang="en-GB" altLang="en-US" baseline="-25000" dirty="0">
                <a:sym typeface="Wingdings" pitchFamily="2" charset="2"/>
              </a:rPr>
              <a:t>2</a:t>
            </a:r>
            <a:r>
              <a:rPr lang="en-GB" altLang="en-US" dirty="0">
                <a:sym typeface="Wingdings" pitchFamily="2" charset="2"/>
              </a:rPr>
              <a:t>  2NH</a:t>
            </a:r>
            <a:r>
              <a:rPr lang="en-GB" altLang="en-US" baseline="-25000" dirty="0">
                <a:sym typeface="Wingdings" pitchFamily="2" charset="2"/>
              </a:rPr>
              <a:t>3</a:t>
            </a:r>
          </a:p>
          <a:p>
            <a:pPr marL="226611" indent="-226611">
              <a:buFontTx/>
              <a:buAutoNum type="arabicPeriod"/>
            </a:pPr>
            <a:r>
              <a:rPr lang="en-GB" altLang="en-US" dirty="0">
                <a:sym typeface="Wingdings" pitchFamily="2" charset="2"/>
              </a:rPr>
              <a:t>CH</a:t>
            </a:r>
            <a:r>
              <a:rPr lang="en-GB" altLang="en-US" baseline="-25000" dirty="0">
                <a:sym typeface="Wingdings" pitchFamily="2" charset="2"/>
              </a:rPr>
              <a:t>4</a:t>
            </a:r>
            <a:r>
              <a:rPr lang="en-GB" altLang="en-US" dirty="0">
                <a:sym typeface="Wingdings" pitchFamily="2" charset="2"/>
              </a:rPr>
              <a:t> + 2O</a:t>
            </a:r>
            <a:r>
              <a:rPr lang="en-GB" altLang="en-US" baseline="-25000" dirty="0">
                <a:sym typeface="Wingdings" pitchFamily="2" charset="2"/>
              </a:rPr>
              <a:t>2</a:t>
            </a:r>
            <a:r>
              <a:rPr lang="en-GB" altLang="en-US" dirty="0">
                <a:sym typeface="Wingdings" pitchFamily="2" charset="2"/>
              </a:rPr>
              <a:t>  CO</a:t>
            </a:r>
            <a:r>
              <a:rPr lang="en-GB" altLang="en-US" baseline="-25000" dirty="0">
                <a:sym typeface="Wingdings" pitchFamily="2" charset="2"/>
              </a:rPr>
              <a:t>2</a:t>
            </a:r>
            <a:r>
              <a:rPr lang="en-GB" altLang="en-US" dirty="0">
                <a:sym typeface="Wingdings" pitchFamily="2" charset="2"/>
              </a:rPr>
              <a:t> + 2H</a:t>
            </a:r>
            <a:r>
              <a:rPr lang="en-GB" altLang="en-US" baseline="-25000" dirty="0">
                <a:sym typeface="Wingdings" pitchFamily="2" charset="2"/>
              </a:rPr>
              <a:t>2</a:t>
            </a:r>
            <a:r>
              <a:rPr lang="en-GB" altLang="en-US" dirty="0">
                <a:sym typeface="Wingdings" pitchFamily="2" charset="2"/>
              </a:rPr>
              <a:t>O</a:t>
            </a:r>
            <a:endParaRPr lang="en-GB" altLang="en-US" dirty="0"/>
          </a:p>
        </p:txBody>
      </p:sp>
    </p:spTree>
    <p:extLst>
      <p:ext uri="{BB962C8B-B14F-4D97-AF65-F5344CB8AC3E}">
        <p14:creationId xmlns:p14="http://schemas.microsoft.com/office/powerpoint/2010/main" val="1231519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4DD727C-270D-4070-BDBC-DC2F2D32D99E}" type="slidenum">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xfrm>
            <a:off x="906357" y="4715153"/>
            <a:ext cx="4984962" cy="4466987"/>
          </a:xfrm>
          <a:solidFill>
            <a:srgbClr val="FFFFFF"/>
          </a:solidFill>
          <a:ln>
            <a:solidFill>
              <a:srgbClr val="000000"/>
            </a:solidFill>
          </a:ln>
        </p:spPr>
        <p:txBody>
          <a:bodyPr lIns="91433" tIns="45716" rIns="91433" bIns="45716"/>
          <a:lstStyle/>
          <a:p>
            <a:pPr eaLnBrk="1" hangingPunct="1"/>
            <a:endParaRPr lang="en-GB" altLang="en-US"/>
          </a:p>
        </p:txBody>
      </p:sp>
    </p:spTree>
    <p:extLst>
      <p:ext uri="{BB962C8B-B14F-4D97-AF65-F5344CB8AC3E}">
        <p14:creationId xmlns:p14="http://schemas.microsoft.com/office/powerpoint/2010/main" val="1797398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EBD57D6-2AFB-4B0C-A8BA-009A7A446482}" type="slidenum">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xfrm>
            <a:off x="906357" y="4715153"/>
            <a:ext cx="4984962" cy="4466987"/>
          </a:xfrm>
          <a:solidFill>
            <a:srgbClr val="FFFFFF"/>
          </a:solidFill>
          <a:ln>
            <a:solidFill>
              <a:srgbClr val="000000"/>
            </a:solidFill>
          </a:ln>
        </p:spPr>
        <p:txBody>
          <a:bodyPr lIns="91433" tIns="45716" rIns="91433" bIns="45716"/>
          <a:lstStyle/>
          <a:p>
            <a:pPr eaLnBrk="1" hangingPunct="1"/>
            <a:endParaRPr lang="en-GB" altLang="en-US"/>
          </a:p>
        </p:txBody>
      </p:sp>
    </p:spTree>
    <p:extLst>
      <p:ext uri="{BB962C8B-B14F-4D97-AF65-F5344CB8AC3E}">
        <p14:creationId xmlns:p14="http://schemas.microsoft.com/office/powerpoint/2010/main" val="28270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8BBB-1DF9-4A93-AA53-100C9ACA06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C9AF45-D18C-4927-9849-6CCC92A2F5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C1840E0-44CE-479E-A24E-5CCE9B0FBE03}"/>
              </a:ext>
            </a:extLst>
          </p:cNvPr>
          <p:cNvSpPr>
            <a:spLocks noGrp="1"/>
          </p:cNvSpPr>
          <p:nvPr>
            <p:ph type="dt" sz="half" idx="10"/>
          </p:nvPr>
        </p:nvSpPr>
        <p:spPr/>
        <p:txBody>
          <a:bodyPr/>
          <a:lstStyle/>
          <a:p>
            <a:fld id="{1F726ED8-A561-48B1-938E-337AE1C3F565}" type="datetimeFigureOut">
              <a:rPr lang="en-GB" smtClean="0"/>
              <a:t>20/02/2018</a:t>
            </a:fld>
            <a:endParaRPr lang="en-GB"/>
          </a:p>
        </p:txBody>
      </p:sp>
      <p:sp>
        <p:nvSpPr>
          <p:cNvPr id="5" name="Footer Placeholder 4">
            <a:extLst>
              <a:ext uri="{FF2B5EF4-FFF2-40B4-BE49-F238E27FC236}">
                <a16:creationId xmlns:a16="http://schemas.microsoft.com/office/drawing/2014/main" id="{8CC8A39D-62D8-45FD-9495-866813B0E7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2989AD-3E26-4D13-80A9-E273A24B85EC}"/>
              </a:ext>
            </a:extLst>
          </p:cNvPr>
          <p:cNvSpPr>
            <a:spLocks noGrp="1"/>
          </p:cNvSpPr>
          <p:nvPr>
            <p:ph type="sldNum" sz="quarter" idx="12"/>
          </p:nvPr>
        </p:nvSpPr>
        <p:spPr/>
        <p:txBody>
          <a:bodyPr/>
          <a:lstStyle/>
          <a:p>
            <a:fld id="{3E1842E0-6746-4C55-90B0-AA022FFBD73B}" type="slidenum">
              <a:rPr lang="en-GB" smtClean="0"/>
              <a:t>‹#›</a:t>
            </a:fld>
            <a:endParaRPr lang="en-GB"/>
          </a:p>
        </p:txBody>
      </p:sp>
    </p:spTree>
    <p:extLst>
      <p:ext uri="{BB962C8B-B14F-4D97-AF65-F5344CB8AC3E}">
        <p14:creationId xmlns:p14="http://schemas.microsoft.com/office/powerpoint/2010/main" val="3571049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D30F8-F7EB-4808-9A43-073AC2D71CB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4E781B-D45A-4AE4-BEAD-936F165B5D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FA214B-6BC2-4F0B-B6B2-865F24721E3C}"/>
              </a:ext>
            </a:extLst>
          </p:cNvPr>
          <p:cNvSpPr>
            <a:spLocks noGrp="1"/>
          </p:cNvSpPr>
          <p:nvPr>
            <p:ph type="dt" sz="half" idx="10"/>
          </p:nvPr>
        </p:nvSpPr>
        <p:spPr/>
        <p:txBody>
          <a:bodyPr/>
          <a:lstStyle/>
          <a:p>
            <a:fld id="{1F726ED8-A561-48B1-938E-337AE1C3F565}" type="datetimeFigureOut">
              <a:rPr lang="en-GB" smtClean="0"/>
              <a:t>20/02/2018</a:t>
            </a:fld>
            <a:endParaRPr lang="en-GB"/>
          </a:p>
        </p:txBody>
      </p:sp>
      <p:sp>
        <p:nvSpPr>
          <p:cNvPr id="5" name="Footer Placeholder 4">
            <a:extLst>
              <a:ext uri="{FF2B5EF4-FFF2-40B4-BE49-F238E27FC236}">
                <a16:creationId xmlns:a16="http://schemas.microsoft.com/office/drawing/2014/main" id="{EC4F211B-0435-4976-8F9D-5B5CDB020D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3D1224-ECBA-4891-A8B2-2217B88FC35D}"/>
              </a:ext>
            </a:extLst>
          </p:cNvPr>
          <p:cNvSpPr>
            <a:spLocks noGrp="1"/>
          </p:cNvSpPr>
          <p:nvPr>
            <p:ph type="sldNum" sz="quarter" idx="12"/>
          </p:nvPr>
        </p:nvSpPr>
        <p:spPr/>
        <p:txBody>
          <a:bodyPr/>
          <a:lstStyle/>
          <a:p>
            <a:fld id="{3E1842E0-6746-4C55-90B0-AA022FFBD73B}" type="slidenum">
              <a:rPr lang="en-GB" smtClean="0"/>
              <a:t>‹#›</a:t>
            </a:fld>
            <a:endParaRPr lang="en-GB"/>
          </a:p>
        </p:txBody>
      </p:sp>
    </p:spTree>
    <p:extLst>
      <p:ext uri="{BB962C8B-B14F-4D97-AF65-F5344CB8AC3E}">
        <p14:creationId xmlns:p14="http://schemas.microsoft.com/office/powerpoint/2010/main" val="39419457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317F2E-5BE7-4866-9AED-D0088CFE32C9}" type="datetimeFigureOut">
              <a:rPr lang="en-US">
                <a:solidFill>
                  <a:prstClr val="black">
                    <a:tint val="75000"/>
                  </a:prstClr>
                </a:solidFill>
              </a:rPr>
              <a:pPr>
                <a:defRPr/>
              </a:pPr>
              <a:t>2/20/2018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FF81E1-A42A-4D53-B152-46096B17113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242914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83225D-43A9-4CE6-8EC6-D7FD9683AC47}" type="datetimeFigureOut">
              <a:rPr lang="en-US">
                <a:solidFill>
                  <a:prstClr val="black">
                    <a:tint val="75000"/>
                  </a:prstClr>
                </a:solidFill>
              </a:rPr>
              <a:pPr>
                <a:defRPr/>
              </a:pPr>
              <a:t>2/20/2018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AADE0D7-0E97-481D-8A38-B8E95FC8BE7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145854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02C4D89-0927-454C-9B69-45C2AAA7DEC7}" type="datetimeFigureOut">
              <a:rPr lang="en-US">
                <a:solidFill>
                  <a:prstClr val="black">
                    <a:tint val="75000"/>
                  </a:prstClr>
                </a:solidFill>
              </a:rPr>
              <a:pPr>
                <a:defRPr/>
              </a:pPr>
              <a:t>2/20/2018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B2D022-C191-4040-A64B-CC6D1A03C5C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217729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DC22E15-9E46-4C58-B2C5-2B2545971BB4}" type="datetimeFigureOut">
              <a:rPr lang="en-US">
                <a:solidFill>
                  <a:prstClr val="black">
                    <a:tint val="75000"/>
                  </a:prstClr>
                </a:solidFill>
              </a:rPr>
              <a:pPr>
                <a:defRPr/>
              </a:pPr>
              <a:t>2/20/2018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AD2B8F-5524-453D-87FC-2869B8B8D23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715889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1D934A-FD41-4BE6-B4BF-E711D1CE9A60}" type="datetimeFigureOut">
              <a:rPr lang="en-GB" smtClean="0">
                <a:solidFill>
                  <a:prstClr val="black">
                    <a:tint val="75000"/>
                  </a:prstClr>
                </a:solidFill>
              </a:rPr>
              <a:pPr/>
              <a:t>20/02/2018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B19897-1B84-46D8-9466-20E263292E9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304740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1D934A-FD41-4BE6-B4BF-E711D1CE9A60}" type="datetimeFigureOut">
              <a:rPr lang="en-GB" smtClean="0">
                <a:solidFill>
                  <a:prstClr val="black">
                    <a:tint val="75000"/>
                  </a:prstClr>
                </a:solidFill>
              </a:rPr>
              <a:pPr/>
              <a:t>20/02/2018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B19897-1B84-46D8-9466-20E263292E9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998507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1D934A-FD41-4BE6-B4BF-E711D1CE9A60}" type="datetimeFigureOut">
              <a:rPr lang="en-GB" smtClean="0">
                <a:solidFill>
                  <a:prstClr val="black">
                    <a:tint val="75000"/>
                  </a:prstClr>
                </a:solidFill>
              </a:rPr>
              <a:pPr/>
              <a:t>20/02/2018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B19897-1B84-46D8-9466-20E263292E9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956531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31D934A-FD41-4BE6-B4BF-E711D1CE9A60}" type="datetimeFigureOut">
              <a:rPr lang="en-GB" smtClean="0">
                <a:solidFill>
                  <a:prstClr val="black">
                    <a:tint val="75000"/>
                  </a:prstClr>
                </a:solidFill>
              </a:rPr>
              <a:pPr/>
              <a:t>20/02/2018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B19897-1B84-46D8-9466-20E263292E9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977817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1D934A-FD41-4BE6-B4BF-E711D1CE9A60}" type="datetimeFigureOut">
              <a:rPr lang="en-GB" smtClean="0">
                <a:solidFill>
                  <a:prstClr val="black">
                    <a:tint val="75000"/>
                  </a:prstClr>
                </a:solidFill>
              </a:rPr>
              <a:pPr/>
              <a:t>20/02/2018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3B19897-1B84-46D8-9466-20E263292E9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18261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31D934A-FD41-4BE6-B4BF-E711D1CE9A60}" type="datetimeFigureOut">
              <a:rPr lang="en-GB" smtClean="0">
                <a:solidFill>
                  <a:prstClr val="black">
                    <a:tint val="75000"/>
                  </a:prstClr>
                </a:solidFill>
              </a:rPr>
              <a:pPr/>
              <a:t>20/02/2018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3B19897-1B84-46D8-9466-20E263292E9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3116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AF98D7-841F-4786-B915-B74F096626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6349D5-2F7B-434E-989C-AF81471E80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C7BDA-8CC7-43D5-924B-D5B246839B5D}"/>
              </a:ext>
            </a:extLst>
          </p:cNvPr>
          <p:cNvSpPr>
            <a:spLocks noGrp="1"/>
          </p:cNvSpPr>
          <p:nvPr>
            <p:ph type="dt" sz="half" idx="10"/>
          </p:nvPr>
        </p:nvSpPr>
        <p:spPr/>
        <p:txBody>
          <a:bodyPr/>
          <a:lstStyle/>
          <a:p>
            <a:fld id="{1F726ED8-A561-48B1-938E-337AE1C3F565}" type="datetimeFigureOut">
              <a:rPr lang="en-GB" smtClean="0"/>
              <a:t>20/02/2018</a:t>
            </a:fld>
            <a:endParaRPr lang="en-GB"/>
          </a:p>
        </p:txBody>
      </p:sp>
      <p:sp>
        <p:nvSpPr>
          <p:cNvPr id="5" name="Footer Placeholder 4">
            <a:extLst>
              <a:ext uri="{FF2B5EF4-FFF2-40B4-BE49-F238E27FC236}">
                <a16:creationId xmlns:a16="http://schemas.microsoft.com/office/drawing/2014/main" id="{A064161A-F311-4D2D-9D42-AA28F1D388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448584-A3EE-4AEE-8968-2DEA152895F6}"/>
              </a:ext>
            </a:extLst>
          </p:cNvPr>
          <p:cNvSpPr>
            <a:spLocks noGrp="1"/>
          </p:cNvSpPr>
          <p:nvPr>
            <p:ph type="sldNum" sz="quarter" idx="12"/>
          </p:nvPr>
        </p:nvSpPr>
        <p:spPr/>
        <p:txBody>
          <a:bodyPr/>
          <a:lstStyle/>
          <a:p>
            <a:fld id="{3E1842E0-6746-4C55-90B0-AA022FFBD73B}" type="slidenum">
              <a:rPr lang="en-GB" smtClean="0"/>
              <a:t>‹#›</a:t>
            </a:fld>
            <a:endParaRPr lang="en-GB"/>
          </a:p>
        </p:txBody>
      </p:sp>
    </p:spTree>
    <p:extLst>
      <p:ext uri="{BB962C8B-B14F-4D97-AF65-F5344CB8AC3E}">
        <p14:creationId xmlns:p14="http://schemas.microsoft.com/office/powerpoint/2010/main" val="38455723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1D934A-FD41-4BE6-B4BF-E711D1CE9A60}" type="datetimeFigureOut">
              <a:rPr lang="en-GB" smtClean="0">
                <a:solidFill>
                  <a:prstClr val="black">
                    <a:tint val="75000"/>
                  </a:prstClr>
                </a:solidFill>
              </a:rPr>
              <a:pPr/>
              <a:t>20/02/2018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3B19897-1B84-46D8-9466-20E263292E9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938738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1D934A-FD41-4BE6-B4BF-E711D1CE9A60}" type="datetimeFigureOut">
              <a:rPr lang="en-GB" smtClean="0">
                <a:solidFill>
                  <a:prstClr val="black">
                    <a:tint val="75000"/>
                  </a:prstClr>
                </a:solidFill>
              </a:rPr>
              <a:pPr/>
              <a:t>20/02/2018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B19897-1B84-46D8-9466-20E263292E9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811130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1D934A-FD41-4BE6-B4BF-E711D1CE9A60}" type="datetimeFigureOut">
              <a:rPr lang="en-GB" smtClean="0">
                <a:solidFill>
                  <a:prstClr val="black">
                    <a:tint val="75000"/>
                  </a:prstClr>
                </a:solidFill>
              </a:rPr>
              <a:pPr/>
              <a:t>20/02/2018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B19897-1B84-46D8-9466-20E263292E9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882757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1D934A-FD41-4BE6-B4BF-E711D1CE9A60}" type="datetimeFigureOut">
              <a:rPr lang="en-GB" smtClean="0">
                <a:solidFill>
                  <a:prstClr val="black">
                    <a:tint val="75000"/>
                  </a:prstClr>
                </a:solidFill>
              </a:rPr>
              <a:pPr/>
              <a:t>20/02/2018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B19897-1B84-46D8-9466-20E263292E9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847893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1D934A-FD41-4BE6-B4BF-E711D1CE9A60}" type="datetimeFigureOut">
              <a:rPr lang="en-GB" smtClean="0">
                <a:solidFill>
                  <a:prstClr val="black">
                    <a:tint val="75000"/>
                  </a:prstClr>
                </a:solidFill>
              </a:rPr>
              <a:pPr/>
              <a:t>20/02/2018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B19897-1B84-46D8-9466-20E263292E9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411104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101C79-053E-45E4-9CF4-A742A76244BA}" type="datetimeFigureOut">
              <a:rPr lang="en-GB" smtClean="0"/>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1B35E1-55B2-4414-AD51-0FA929928604}" type="slidenum">
              <a:rPr lang="en-GB" smtClean="0"/>
              <a:t>‹#›</a:t>
            </a:fld>
            <a:endParaRPr lang="en-GB"/>
          </a:p>
        </p:txBody>
      </p:sp>
    </p:spTree>
    <p:extLst>
      <p:ext uri="{BB962C8B-B14F-4D97-AF65-F5344CB8AC3E}">
        <p14:creationId xmlns:p14="http://schemas.microsoft.com/office/powerpoint/2010/main" val="351891853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101C79-053E-45E4-9CF4-A742A76244BA}" type="datetimeFigureOut">
              <a:rPr lang="en-GB" smtClean="0"/>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1B35E1-55B2-4414-AD51-0FA929928604}" type="slidenum">
              <a:rPr lang="en-GB" smtClean="0"/>
              <a:t>‹#›</a:t>
            </a:fld>
            <a:endParaRPr lang="en-GB"/>
          </a:p>
        </p:txBody>
      </p:sp>
    </p:spTree>
    <p:extLst>
      <p:ext uri="{BB962C8B-B14F-4D97-AF65-F5344CB8AC3E}">
        <p14:creationId xmlns:p14="http://schemas.microsoft.com/office/powerpoint/2010/main" val="42104383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101C79-053E-45E4-9CF4-A742A76244BA}" type="datetimeFigureOut">
              <a:rPr lang="en-GB" smtClean="0"/>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1B35E1-55B2-4414-AD51-0FA929928604}" type="slidenum">
              <a:rPr lang="en-GB" smtClean="0"/>
              <a:t>‹#›</a:t>
            </a:fld>
            <a:endParaRPr lang="en-GB"/>
          </a:p>
        </p:txBody>
      </p:sp>
    </p:spTree>
    <p:extLst>
      <p:ext uri="{BB962C8B-B14F-4D97-AF65-F5344CB8AC3E}">
        <p14:creationId xmlns:p14="http://schemas.microsoft.com/office/powerpoint/2010/main" val="20247106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101C79-053E-45E4-9CF4-A742A76244BA}" type="datetimeFigureOut">
              <a:rPr lang="en-GB" smtClean="0"/>
              <a:t>20/02/2018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1B35E1-55B2-4414-AD51-0FA929928604}" type="slidenum">
              <a:rPr lang="en-GB" smtClean="0"/>
              <a:t>‹#›</a:t>
            </a:fld>
            <a:endParaRPr lang="en-GB"/>
          </a:p>
        </p:txBody>
      </p:sp>
    </p:spTree>
    <p:extLst>
      <p:ext uri="{BB962C8B-B14F-4D97-AF65-F5344CB8AC3E}">
        <p14:creationId xmlns:p14="http://schemas.microsoft.com/office/powerpoint/2010/main" val="23918210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101C79-053E-45E4-9CF4-A742A76244BA}" type="datetimeFigureOut">
              <a:rPr lang="en-GB" smtClean="0"/>
              <a:t>20/02/2018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1B35E1-55B2-4414-AD51-0FA929928604}" type="slidenum">
              <a:rPr lang="en-GB" smtClean="0"/>
              <a:t>‹#›</a:t>
            </a:fld>
            <a:endParaRPr lang="en-GB"/>
          </a:p>
        </p:txBody>
      </p:sp>
    </p:spTree>
    <p:extLst>
      <p:ext uri="{BB962C8B-B14F-4D97-AF65-F5344CB8AC3E}">
        <p14:creationId xmlns:p14="http://schemas.microsoft.com/office/powerpoint/2010/main" val="3766581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22733A1-FD11-4D1A-B0B4-C09C5D68E7C3}" type="datetimeFigureOut">
              <a:rPr lang="en-GB" smtClean="0"/>
              <a:pPr/>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BAEF02-AFE5-4D31-9915-5AADF6A2E391}" type="slidenum">
              <a:rPr lang="en-GB" smtClean="0"/>
              <a:pPr/>
              <a:t>‹#›</a:t>
            </a:fld>
            <a:endParaRPr lang="en-GB"/>
          </a:p>
        </p:txBody>
      </p:sp>
    </p:spTree>
    <p:extLst>
      <p:ext uri="{BB962C8B-B14F-4D97-AF65-F5344CB8AC3E}">
        <p14:creationId xmlns:p14="http://schemas.microsoft.com/office/powerpoint/2010/main" val="25167761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101C79-053E-45E4-9CF4-A742A76244BA}" type="datetimeFigureOut">
              <a:rPr lang="en-GB" smtClean="0"/>
              <a:t>20/02/2018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1B35E1-55B2-4414-AD51-0FA929928604}" type="slidenum">
              <a:rPr lang="en-GB" smtClean="0"/>
              <a:t>‹#›</a:t>
            </a:fld>
            <a:endParaRPr lang="en-GB"/>
          </a:p>
        </p:txBody>
      </p:sp>
    </p:spTree>
    <p:extLst>
      <p:ext uri="{BB962C8B-B14F-4D97-AF65-F5344CB8AC3E}">
        <p14:creationId xmlns:p14="http://schemas.microsoft.com/office/powerpoint/2010/main" val="36000239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01C79-053E-45E4-9CF4-A742A76244BA}" type="datetimeFigureOut">
              <a:rPr lang="en-GB" smtClean="0"/>
              <a:t>20/02/2018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1B35E1-55B2-4414-AD51-0FA929928604}" type="slidenum">
              <a:rPr lang="en-GB" smtClean="0"/>
              <a:t>‹#›</a:t>
            </a:fld>
            <a:endParaRPr lang="en-GB"/>
          </a:p>
        </p:txBody>
      </p:sp>
    </p:spTree>
    <p:extLst>
      <p:ext uri="{BB962C8B-B14F-4D97-AF65-F5344CB8AC3E}">
        <p14:creationId xmlns:p14="http://schemas.microsoft.com/office/powerpoint/2010/main" val="6809347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101C79-053E-45E4-9CF4-A742A76244BA}" type="datetimeFigureOut">
              <a:rPr lang="en-GB" smtClean="0"/>
              <a:t>20/02/2018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1B35E1-55B2-4414-AD51-0FA929928604}" type="slidenum">
              <a:rPr lang="en-GB" smtClean="0"/>
              <a:t>‹#›</a:t>
            </a:fld>
            <a:endParaRPr lang="en-GB"/>
          </a:p>
        </p:txBody>
      </p:sp>
    </p:spTree>
    <p:extLst>
      <p:ext uri="{BB962C8B-B14F-4D97-AF65-F5344CB8AC3E}">
        <p14:creationId xmlns:p14="http://schemas.microsoft.com/office/powerpoint/2010/main" val="11992521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101C79-053E-45E4-9CF4-A742A76244BA}" type="datetimeFigureOut">
              <a:rPr lang="en-GB" smtClean="0"/>
              <a:t>20/02/2018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1B35E1-55B2-4414-AD51-0FA929928604}" type="slidenum">
              <a:rPr lang="en-GB" smtClean="0"/>
              <a:t>‹#›</a:t>
            </a:fld>
            <a:endParaRPr lang="en-GB"/>
          </a:p>
        </p:txBody>
      </p:sp>
    </p:spTree>
    <p:extLst>
      <p:ext uri="{BB962C8B-B14F-4D97-AF65-F5344CB8AC3E}">
        <p14:creationId xmlns:p14="http://schemas.microsoft.com/office/powerpoint/2010/main" val="13576188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101C79-053E-45E4-9CF4-A742A76244BA}" type="datetimeFigureOut">
              <a:rPr lang="en-GB" smtClean="0"/>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1B35E1-55B2-4414-AD51-0FA929928604}" type="slidenum">
              <a:rPr lang="en-GB" smtClean="0"/>
              <a:t>‹#›</a:t>
            </a:fld>
            <a:endParaRPr lang="en-GB"/>
          </a:p>
        </p:txBody>
      </p:sp>
    </p:spTree>
    <p:extLst>
      <p:ext uri="{BB962C8B-B14F-4D97-AF65-F5344CB8AC3E}">
        <p14:creationId xmlns:p14="http://schemas.microsoft.com/office/powerpoint/2010/main" val="10486689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101C79-053E-45E4-9CF4-A742A76244BA}" type="datetimeFigureOut">
              <a:rPr lang="en-GB" smtClean="0"/>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1B35E1-55B2-4414-AD51-0FA929928604}" type="slidenum">
              <a:rPr lang="en-GB" smtClean="0"/>
              <a:t>‹#›</a:t>
            </a:fld>
            <a:endParaRPr lang="en-GB"/>
          </a:p>
        </p:txBody>
      </p:sp>
    </p:spTree>
    <p:extLst>
      <p:ext uri="{BB962C8B-B14F-4D97-AF65-F5344CB8AC3E}">
        <p14:creationId xmlns:p14="http://schemas.microsoft.com/office/powerpoint/2010/main" val="414067119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16094A-1614-497C-B51C-110F183534CC}" type="datetimeFigureOut">
              <a:rPr lang="en-GB" smtClean="0">
                <a:solidFill>
                  <a:prstClr val="black">
                    <a:tint val="75000"/>
                  </a:prstClr>
                </a:solidFill>
              </a:rPr>
              <a:pPr/>
              <a:t>20/02/2018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AA3BD2-A307-4A3F-B4B0-37B1FF8505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14137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16094A-1614-497C-B51C-110F183534CC}" type="datetimeFigureOut">
              <a:rPr lang="en-GB" smtClean="0">
                <a:solidFill>
                  <a:prstClr val="black">
                    <a:tint val="75000"/>
                  </a:prstClr>
                </a:solidFill>
              </a:rPr>
              <a:pPr/>
              <a:t>20/02/2018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AA3BD2-A307-4A3F-B4B0-37B1FF8505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85200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16094A-1614-497C-B51C-110F183534CC}" type="datetimeFigureOut">
              <a:rPr lang="en-GB" smtClean="0">
                <a:solidFill>
                  <a:prstClr val="black">
                    <a:tint val="75000"/>
                  </a:prstClr>
                </a:solidFill>
              </a:rPr>
              <a:pPr/>
              <a:t>20/02/2018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AA3BD2-A307-4A3F-B4B0-37B1FF8505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10115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16094A-1614-497C-B51C-110F183534CC}" type="datetimeFigureOut">
              <a:rPr lang="en-GB" smtClean="0">
                <a:solidFill>
                  <a:prstClr val="black">
                    <a:tint val="75000"/>
                  </a:prstClr>
                </a:solidFill>
              </a:rPr>
              <a:pPr/>
              <a:t>20/02/2018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AA3BD2-A307-4A3F-B4B0-37B1FF8505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8332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2733A1-FD11-4D1A-B0B4-C09C5D68E7C3}" type="datetimeFigureOut">
              <a:rPr lang="en-GB" smtClean="0"/>
              <a:pPr/>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BAEF02-AFE5-4D31-9915-5AADF6A2E391}" type="slidenum">
              <a:rPr lang="en-GB" smtClean="0"/>
              <a:pPr/>
              <a:t>‹#›</a:t>
            </a:fld>
            <a:endParaRPr lang="en-GB"/>
          </a:p>
        </p:txBody>
      </p:sp>
    </p:spTree>
    <p:extLst>
      <p:ext uri="{BB962C8B-B14F-4D97-AF65-F5344CB8AC3E}">
        <p14:creationId xmlns:p14="http://schemas.microsoft.com/office/powerpoint/2010/main" val="342979870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16094A-1614-497C-B51C-110F183534CC}" type="datetimeFigureOut">
              <a:rPr lang="en-GB" smtClean="0">
                <a:solidFill>
                  <a:prstClr val="black">
                    <a:tint val="75000"/>
                  </a:prstClr>
                </a:solidFill>
              </a:rPr>
              <a:pPr/>
              <a:t>20/02/2018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3AA3BD2-A307-4A3F-B4B0-37B1FF8505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798736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16094A-1614-497C-B51C-110F183534CC}" type="datetimeFigureOut">
              <a:rPr lang="en-GB" smtClean="0">
                <a:solidFill>
                  <a:prstClr val="black">
                    <a:tint val="75000"/>
                  </a:prstClr>
                </a:solidFill>
              </a:rPr>
              <a:pPr/>
              <a:t>20/02/2018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3AA3BD2-A307-4A3F-B4B0-37B1FF8505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32052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6094A-1614-497C-B51C-110F183534CC}" type="datetimeFigureOut">
              <a:rPr lang="en-GB" smtClean="0">
                <a:solidFill>
                  <a:prstClr val="black">
                    <a:tint val="75000"/>
                  </a:prstClr>
                </a:solidFill>
              </a:rPr>
              <a:pPr/>
              <a:t>20/02/2018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3AA3BD2-A307-4A3F-B4B0-37B1FF8505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50018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6094A-1614-497C-B51C-110F183534CC}" type="datetimeFigureOut">
              <a:rPr lang="en-GB" smtClean="0">
                <a:solidFill>
                  <a:prstClr val="black">
                    <a:tint val="75000"/>
                  </a:prstClr>
                </a:solidFill>
              </a:rPr>
              <a:pPr/>
              <a:t>20/02/2018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AA3BD2-A307-4A3F-B4B0-37B1FF8505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62826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6094A-1614-497C-B51C-110F183534CC}" type="datetimeFigureOut">
              <a:rPr lang="en-GB" smtClean="0">
                <a:solidFill>
                  <a:prstClr val="black">
                    <a:tint val="75000"/>
                  </a:prstClr>
                </a:solidFill>
              </a:rPr>
              <a:pPr/>
              <a:t>20/02/2018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AA3BD2-A307-4A3F-B4B0-37B1FF8505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735584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16094A-1614-497C-B51C-110F183534CC}" type="datetimeFigureOut">
              <a:rPr lang="en-GB" smtClean="0">
                <a:solidFill>
                  <a:prstClr val="black">
                    <a:tint val="75000"/>
                  </a:prstClr>
                </a:solidFill>
              </a:rPr>
              <a:pPr/>
              <a:t>20/02/2018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AA3BD2-A307-4A3F-B4B0-37B1FF8505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85034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16094A-1614-497C-B51C-110F183534CC}" type="datetimeFigureOut">
              <a:rPr lang="en-GB" smtClean="0">
                <a:solidFill>
                  <a:prstClr val="black">
                    <a:tint val="75000"/>
                  </a:prstClr>
                </a:solidFill>
              </a:rPr>
              <a:pPr/>
              <a:t>20/02/2018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AA3BD2-A307-4A3F-B4B0-37B1FF8505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841778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D70EDCC-E62C-42DA-ABC5-A532E7F83529}" type="datetimeFigureOut">
              <a:rPr lang="en-GB">
                <a:solidFill>
                  <a:prstClr val="black">
                    <a:tint val="75000"/>
                  </a:prstClr>
                </a:solidFill>
              </a:rPr>
              <a:pPr>
                <a:defRPr/>
              </a:pPr>
              <a:t>20/02/2018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8A681D-55EF-44B4-91FE-D27E343BE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15242765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F6EE0C2-8E02-40C2-BF27-0C210396A321}" type="datetimeFigureOut">
              <a:rPr lang="en-GB">
                <a:solidFill>
                  <a:prstClr val="black">
                    <a:tint val="75000"/>
                  </a:prstClr>
                </a:solidFill>
              </a:rPr>
              <a:pPr>
                <a:defRPr/>
              </a:pPr>
              <a:t>20/02/2018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6803C3-2A61-4B50-994D-65275E26BF7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6378617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574713D-A65A-44A3-8F4D-CB8CF4A15630}" type="datetimeFigureOut">
              <a:rPr lang="en-GB">
                <a:solidFill>
                  <a:prstClr val="black">
                    <a:tint val="75000"/>
                  </a:prstClr>
                </a:solidFill>
              </a:rPr>
              <a:pPr>
                <a:defRPr/>
              </a:pPr>
              <a:t>20/02/2018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765281-C05A-4B3D-9FCF-7694419445B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22206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2733A1-FD11-4D1A-B0B4-C09C5D68E7C3}" type="datetimeFigureOut">
              <a:rPr lang="en-GB" smtClean="0"/>
              <a:pPr/>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BAEF02-AFE5-4D31-9915-5AADF6A2E391}" type="slidenum">
              <a:rPr lang="en-GB" smtClean="0"/>
              <a:pPr/>
              <a:t>‹#›</a:t>
            </a:fld>
            <a:endParaRPr lang="en-GB"/>
          </a:p>
        </p:txBody>
      </p:sp>
    </p:spTree>
    <p:extLst>
      <p:ext uri="{BB962C8B-B14F-4D97-AF65-F5344CB8AC3E}">
        <p14:creationId xmlns:p14="http://schemas.microsoft.com/office/powerpoint/2010/main" val="89087271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63FE458B-E6A2-4A25-94A9-15519B2B2797}" type="datetimeFigureOut">
              <a:rPr lang="en-GB">
                <a:solidFill>
                  <a:prstClr val="black">
                    <a:tint val="75000"/>
                  </a:prstClr>
                </a:solidFill>
              </a:rPr>
              <a:pPr>
                <a:defRPr/>
              </a:pPr>
              <a:t>20/02/2018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D139453-E60C-4A66-B722-66A62054DE3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0229690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CEA0F21-F2ED-41E6-8DF6-DD2D70F80A38}" type="datetimeFigureOut">
              <a:rPr lang="en-GB">
                <a:solidFill>
                  <a:prstClr val="black">
                    <a:tint val="75000"/>
                  </a:prstClr>
                </a:solidFill>
              </a:rPr>
              <a:pPr>
                <a:defRPr/>
              </a:pPr>
              <a:t>20/02/2018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6A098DC-05B5-4AF5-AD1B-7055E7F40DF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383400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5537194-DE66-4851-A3C9-2FF16E025F87}" type="datetimeFigureOut">
              <a:rPr lang="en-GB">
                <a:solidFill>
                  <a:prstClr val="black">
                    <a:tint val="75000"/>
                  </a:prstClr>
                </a:solidFill>
              </a:rPr>
              <a:pPr>
                <a:defRPr/>
              </a:pPr>
              <a:t>20/02/2018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4EFF075-66C5-40D6-924D-436C32C3210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546592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7A4B288-0E63-4E9E-8EF5-E13922D58E86}" type="datetimeFigureOut">
              <a:rPr lang="en-GB">
                <a:solidFill>
                  <a:prstClr val="black">
                    <a:tint val="75000"/>
                  </a:prstClr>
                </a:solidFill>
              </a:rPr>
              <a:pPr>
                <a:defRPr/>
              </a:pPr>
              <a:t>20/02/2018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A1A9F7B-60AE-4468-A2C6-BF8EE713D07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495126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7A79F8-9E65-40FF-B26E-64597D0EFF98}" type="datetimeFigureOut">
              <a:rPr lang="en-GB">
                <a:solidFill>
                  <a:prstClr val="black">
                    <a:tint val="75000"/>
                  </a:prstClr>
                </a:solidFill>
              </a:rPr>
              <a:pPr>
                <a:defRPr/>
              </a:pPr>
              <a:t>20/02/2018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9B883C5-2177-4E0A-9EDA-4F88AAD34DF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278495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F6BCCB-1978-41A0-876C-15AD0677E938}" type="datetimeFigureOut">
              <a:rPr lang="en-GB">
                <a:solidFill>
                  <a:prstClr val="black">
                    <a:tint val="75000"/>
                  </a:prstClr>
                </a:solidFill>
              </a:rPr>
              <a:pPr>
                <a:defRPr/>
              </a:pPr>
              <a:t>20/02/2018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C29195-89EA-4A74-BF54-50A9D3795E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8117773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4211320-C85D-4DF2-877B-A82F1D93365C}" type="datetimeFigureOut">
              <a:rPr lang="en-GB">
                <a:solidFill>
                  <a:prstClr val="black">
                    <a:tint val="75000"/>
                  </a:prstClr>
                </a:solidFill>
              </a:rPr>
              <a:pPr>
                <a:defRPr/>
              </a:pPr>
              <a:t>20/02/2018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CA9EB9-7C17-4D8F-9169-47BC789C980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041524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8CE62BD-5808-4D65-B133-2E8C1C9B1758}" type="datetimeFigureOut">
              <a:rPr lang="en-GB">
                <a:solidFill>
                  <a:prstClr val="black">
                    <a:tint val="75000"/>
                  </a:prstClr>
                </a:solidFill>
              </a:rPr>
              <a:pPr>
                <a:defRPr/>
              </a:pPr>
              <a:t>20/02/2018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0A8ADA-1106-4E70-AA27-6001015A4D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6853929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33BF6C2-D634-4840-8AF3-85FF33B80D8B}" type="datetimeFigureOut">
              <a:rPr lang="en-GB" smtClean="0">
                <a:solidFill>
                  <a:srgbClr val="696464"/>
                </a:solidFill>
              </a:rPr>
              <a:pPr/>
              <a:t>20/02/2018</a:t>
            </a:fld>
            <a:endParaRPr lang="en-GB">
              <a:solidFill>
                <a:srgbClr val="696464"/>
              </a:solidFill>
            </a:endParaRPr>
          </a:p>
        </p:txBody>
      </p:sp>
      <p:sp>
        <p:nvSpPr>
          <p:cNvPr id="17" name="Footer Placeholder 16"/>
          <p:cNvSpPr>
            <a:spLocks noGrp="1"/>
          </p:cNvSpPr>
          <p:nvPr>
            <p:ph type="ftr" sz="quarter" idx="11"/>
          </p:nvPr>
        </p:nvSpPr>
        <p:spPr/>
        <p:txBody>
          <a:bodyPr/>
          <a:lstStyle/>
          <a:p>
            <a:endParaRPr lang="en-GB">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100B208-1D9E-4E90-AA73-4F5234E4E11C}" type="slidenum">
              <a:rPr lang="en-GB" smtClean="0"/>
              <a:pPr/>
              <a:t>‹#›</a:t>
            </a:fld>
            <a:endParaRPr lang="en-GB"/>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881509265"/>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33BF6C2-D634-4840-8AF3-85FF33B80D8B}" type="datetimeFigureOut">
              <a:rPr lang="en-GB" smtClean="0">
                <a:solidFill>
                  <a:srgbClr val="696464"/>
                </a:solidFill>
              </a:rPr>
              <a:pPr/>
              <a:t>20/02/2018</a:t>
            </a:fld>
            <a:endParaRPr lang="en-GB">
              <a:solidFill>
                <a:srgbClr val="696464"/>
              </a:solidFill>
            </a:endParaRPr>
          </a:p>
        </p:txBody>
      </p:sp>
      <p:sp>
        <p:nvSpPr>
          <p:cNvPr id="5" name="Footer Placeholder 4"/>
          <p:cNvSpPr>
            <a:spLocks noGrp="1"/>
          </p:cNvSpPr>
          <p:nvPr>
            <p:ph type="ftr" sz="quarter" idx="11"/>
          </p:nvPr>
        </p:nvSpPr>
        <p:spPr/>
        <p:txBody>
          <a:bodyPr/>
          <a:lstStyle/>
          <a:p>
            <a:endParaRPr lang="en-GB">
              <a:solidFill>
                <a:srgbClr val="696464"/>
              </a:solidFill>
            </a:endParaRPr>
          </a:p>
        </p:txBody>
      </p:sp>
      <p:sp>
        <p:nvSpPr>
          <p:cNvPr id="6" name="Slide Number Placeholder 5"/>
          <p:cNvSpPr>
            <a:spLocks noGrp="1"/>
          </p:cNvSpPr>
          <p:nvPr>
            <p:ph type="sldNum" sz="quarter" idx="12"/>
          </p:nvPr>
        </p:nvSpPr>
        <p:spPr/>
        <p:txBody>
          <a:bodyPr/>
          <a:lstStyle/>
          <a:p>
            <a:fld id="{2100B208-1D9E-4E90-AA73-4F5234E4E11C}" type="slidenum">
              <a:rPr lang="en-GB" smtClean="0"/>
              <a:pPr/>
              <a:t>‹#›</a:t>
            </a:fld>
            <a:endParaRPr lang="en-GB"/>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56193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22733A1-FD11-4D1A-B0B4-C09C5D68E7C3}" type="datetimeFigureOut">
              <a:rPr lang="en-GB" smtClean="0"/>
              <a:pPr/>
              <a:t>20/02/2018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BAEF02-AFE5-4D31-9915-5AADF6A2E391}" type="slidenum">
              <a:rPr lang="en-GB" smtClean="0"/>
              <a:pPr/>
              <a:t>‹#›</a:t>
            </a:fld>
            <a:endParaRPr lang="en-GB"/>
          </a:p>
        </p:txBody>
      </p:sp>
    </p:spTree>
    <p:extLst>
      <p:ext uri="{BB962C8B-B14F-4D97-AF65-F5344CB8AC3E}">
        <p14:creationId xmlns:p14="http://schemas.microsoft.com/office/powerpoint/2010/main" val="416260564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33BF6C2-D634-4840-8AF3-85FF33B80D8B}" type="datetimeFigureOut">
              <a:rPr lang="en-GB" smtClean="0">
                <a:solidFill>
                  <a:srgbClr val="696464"/>
                </a:solidFill>
              </a:rPr>
              <a:pPr/>
              <a:t>20/02/2018</a:t>
            </a:fld>
            <a:endParaRPr lang="en-GB">
              <a:solidFill>
                <a:srgbClr val="696464"/>
              </a:solidFill>
            </a:endParaRPr>
          </a:p>
        </p:txBody>
      </p:sp>
      <p:sp>
        <p:nvSpPr>
          <p:cNvPr id="5" name="Footer Placeholder 4"/>
          <p:cNvSpPr>
            <a:spLocks noGrp="1"/>
          </p:cNvSpPr>
          <p:nvPr>
            <p:ph type="ftr" sz="quarter" idx="11"/>
          </p:nvPr>
        </p:nvSpPr>
        <p:spPr>
          <a:xfrm>
            <a:off x="1066800" y="6172200"/>
            <a:ext cx="5334000" cy="457200"/>
          </a:xfrm>
        </p:spPr>
        <p:txBody>
          <a:bodyPr/>
          <a:lstStyle/>
          <a:p>
            <a:endParaRPr lang="en-GB">
              <a:solidFill>
                <a:srgbClr val="696464"/>
              </a:solidFill>
            </a:endParaRPr>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95072" y="6208776"/>
            <a:ext cx="609600" cy="457200"/>
          </a:xfrm>
        </p:spPr>
        <p:txBody>
          <a:bodyPr/>
          <a:lstStyle/>
          <a:p>
            <a:fld id="{2100B208-1D9E-4E90-AA73-4F5234E4E11C}" type="slidenum">
              <a:rPr lang="en-GB" smtClean="0"/>
              <a:pPr/>
              <a:t>‹#›</a:t>
            </a:fld>
            <a:endParaRPr lang="en-GB"/>
          </a:p>
        </p:txBody>
      </p:sp>
    </p:spTree>
    <p:extLst>
      <p:ext uri="{BB962C8B-B14F-4D97-AF65-F5344CB8AC3E}">
        <p14:creationId xmlns:p14="http://schemas.microsoft.com/office/powerpoint/2010/main" val="3475258557"/>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33BF6C2-D634-4840-8AF3-85FF33B80D8B}" type="datetimeFigureOut">
              <a:rPr lang="en-GB" smtClean="0">
                <a:solidFill>
                  <a:srgbClr val="696464"/>
                </a:solidFill>
              </a:rPr>
              <a:pPr/>
              <a:t>20/02/2018</a:t>
            </a:fld>
            <a:endParaRPr lang="en-GB">
              <a:solidFill>
                <a:srgbClr val="696464"/>
              </a:solidFill>
            </a:endParaRPr>
          </a:p>
        </p:txBody>
      </p:sp>
      <p:sp>
        <p:nvSpPr>
          <p:cNvPr id="6" name="Footer Placeholder 5"/>
          <p:cNvSpPr>
            <a:spLocks noGrp="1"/>
          </p:cNvSpPr>
          <p:nvPr>
            <p:ph type="ftr" sz="quarter" idx="11"/>
          </p:nvPr>
        </p:nvSpPr>
        <p:spPr/>
        <p:txBody>
          <a:bodyPr/>
          <a:lstStyle/>
          <a:p>
            <a:endParaRPr lang="en-GB">
              <a:solidFill>
                <a:srgbClr val="696464"/>
              </a:solidFill>
            </a:endParaRPr>
          </a:p>
        </p:txBody>
      </p:sp>
      <p:sp>
        <p:nvSpPr>
          <p:cNvPr id="7" name="Slide Number Placeholder 6"/>
          <p:cNvSpPr>
            <a:spLocks noGrp="1"/>
          </p:cNvSpPr>
          <p:nvPr>
            <p:ph type="sldNum" sz="quarter" idx="12"/>
          </p:nvPr>
        </p:nvSpPr>
        <p:spPr/>
        <p:txBody>
          <a:bodyPr/>
          <a:lstStyle/>
          <a:p>
            <a:fld id="{2100B208-1D9E-4E90-AA73-4F5234E4E11C}" type="slidenum">
              <a:rPr lang="en-GB" smtClean="0"/>
              <a:pPr/>
              <a:t>‹#›</a:t>
            </a:fld>
            <a:endParaRPr lang="en-GB"/>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154037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33BF6C2-D634-4840-8AF3-85FF33B80D8B}" type="datetimeFigureOut">
              <a:rPr lang="en-GB" smtClean="0">
                <a:solidFill>
                  <a:srgbClr val="696464"/>
                </a:solidFill>
              </a:rPr>
              <a:pPr/>
              <a:t>20/02/2018</a:t>
            </a:fld>
            <a:endParaRPr lang="en-GB">
              <a:solidFill>
                <a:srgbClr val="696464"/>
              </a:solidFill>
            </a:endParaRPr>
          </a:p>
        </p:txBody>
      </p:sp>
      <p:sp>
        <p:nvSpPr>
          <p:cNvPr id="8" name="Footer Placeholder 7"/>
          <p:cNvSpPr>
            <a:spLocks noGrp="1"/>
          </p:cNvSpPr>
          <p:nvPr>
            <p:ph type="ftr" sz="quarter" idx="11"/>
          </p:nvPr>
        </p:nvSpPr>
        <p:spPr/>
        <p:txBody>
          <a:bodyPr/>
          <a:lstStyle/>
          <a:p>
            <a:endParaRPr lang="en-GB">
              <a:solidFill>
                <a:srgbClr val="696464"/>
              </a:solidFill>
            </a:endParaRPr>
          </a:p>
        </p:txBody>
      </p:sp>
      <p:sp>
        <p:nvSpPr>
          <p:cNvPr id="9" name="Slide Number Placeholder 8"/>
          <p:cNvSpPr>
            <a:spLocks noGrp="1"/>
          </p:cNvSpPr>
          <p:nvPr>
            <p:ph type="sldNum" sz="quarter" idx="12"/>
          </p:nvPr>
        </p:nvSpPr>
        <p:spPr/>
        <p:txBody>
          <a:bodyPr/>
          <a:lstStyle/>
          <a:p>
            <a:fld id="{2100B208-1D9E-4E90-AA73-4F5234E4E11C}" type="slidenum">
              <a:rPr lang="en-GB" smtClean="0"/>
              <a:pPr/>
              <a:t>‹#›</a:t>
            </a:fld>
            <a:endParaRPr lang="en-GB"/>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341219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33BF6C2-D634-4840-8AF3-85FF33B80D8B}" type="datetimeFigureOut">
              <a:rPr lang="en-GB" smtClean="0">
                <a:solidFill>
                  <a:srgbClr val="696464"/>
                </a:solidFill>
              </a:rPr>
              <a:pPr/>
              <a:t>20/02/2018</a:t>
            </a:fld>
            <a:endParaRPr lang="en-GB">
              <a:solidFill>
                <a:srgbClr val="696464"/>
              </a:solidFill>
            </a:endParaRPr>
          </a:p>
        </p:txBody>
      </p:sp>
      <p:sp>
        <p:nvSpPr>
          <p:cNvPr id="4" name="Footer Placeholder 3"/>
          <p:cNvSpPr>
            <a:spLocks noGrp="1"/>
          </p:cNvSpPr>
          <p:nvPr>
            <p:ph type="ftr" sz="quarter" idx="11"/>
          </p:nvPr>
        </p:nvSpPr>
        <p:spPr/>
        <p:txBody>
          <a:bodyPr/>
          <a:lstStyle/>
          <a:p>
            <a:endParaRPr lang="en-GB">
              <a:solidFill>
                <a:srgbClr val="696464"/>
              </a:solidFill>
            </a:endParaRPr>
          </a:p>
        </p:txBody>
      </p:sp>
      <p:sp>
        <p:nvSpPr>
          <p:cNvPr id="5" name="Slide Number Placeholder 4"/>
          <p:cNvSpPr>
            <a:spLocks noGrp="1"/>
          </p:cNvSpPr>
          <p:nvPr>
            <p:ph type="sldNum" sz="quarter" idx="12"/>
          </p:nvPr>
        </p:nvSpPr>
        <p:spPr/>
        <p:txBody>
          <a:bodyPr/>
          <a:lstStyle/>
          <a:p>
            <a:fld id="{2100B208-1D9E-4E90-AA73-4F5234E4E11C}" type="slidenum">
              <a:rPr lang="en-GB" smtClean="0"/>
              <a:pPr/>
              <a:t>‹#›</a:t>
            </a:fld>
            <a:endParaRPr lang="en-GB"/>
          </a:p>
        </p:txBody>
      </p:sp>
    </p:spTree>
    <p:extLst>
      <p:ext uri="{BB962C8B-B14F-4D97-AF65-F5344CB8AC3E}">
        <p14:creationId xmlns:p14="http://schemas.microsoft.com/office/powerpoint/2010/main" val="150162823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BF6C2-D634-4840-8AF3-85FF33B80D8B}" type="datetimeFigureOut">
              <a:rPr lang="en-GB" smtClean="0">
                <a:solidFill>
                  <a:srgbClr val="696464"/>
                </a:solidFill>
              </a:rPr>
              <a:pPr/>
              <a:t>20/02/2018</a:t>
            </a:fld>
            <a:endParaRPr lang="en-GB">
              <a:solidFill>
                <a:srgbClr val="696464"/>
              </a:solidFill>
            </a:endParaRPr>
          </a:p>
        </p:txBody>
      </p:sp>
      <p:sp>
        <p:nvSpPr>
          <p:cNvPr id="3" name="Footer Placeholder 2"/>
          <p:cNvSpPr>
            <a:spLocks noGrp="1"/>
          </p:cNvSpPr>
          <p:nvPr>
            <p:ph type="ftr" sz="quarter" idx="11"/>
          </p:nvPr>
        </p:nvSpPr>
        <p:spPr/>
        <p:txBody>
          <a:bodyPr/>
          <a:lstStyle/>
          <a:p>
            <a:endParaRPr lang="en-GB">
              <a:solidFill>
                <a:srgbClr val="696464"/>
              </a:solidFill>
            </a:endParaRPr>
          </a:p>
        </p:txBody>
      </p:sp>
      <p:sp>
        <p:nvSpPr>
          <p:cNvPr id="4" name="Slide Number Placeholder 3"/>
          <p:cNvSpPr>
            <a:spLocks noGrp="1"/>
          </p:cNvSpPr>
          <p:nvPr>
            <p:ph type="sldNum" sz="quarter" idx="12"/>
          </p:nvPr>
        </p:nvSpPr>
        <p:spPr/>
        <p:txBody>
          <a:bodyPr/>
          <a:lstStyle/>
          <a:p>
            <a:fld id="{2100B208-1D9E-4E90-AA73-4F5234E4E11C}" type="slidenum">
              <a:rPr lang="en-GB" smtClean="0"/>
              <a:pPr/>
              <a:t>‹#›</a:t>
            </a:fld>
            <a:endParaRPr lang="en-GB"/>
          </a:p>
        </p:txBody>
      </p:sp>
    </p:spTree>
    <p:extLst>
      <p:ext uri="{BB962C8B-B14F-4D97-AF65-F5344CB8AC3E}">
        <p14:creationId xmlns:p14="http://schemas.microsoft.com/office/powerpoint/2010/main" val="218493370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33BF6C2-D634-4840-8AF3-85FF33B80D8B}" type="datetimeFigureOut">
              <a:rPr lang="en-GB" smtClean="0">
                <a:solidFill>
                  <a:srgbClr val="696464"/>
                </a:solidFill>
              </a:rPr>
              <a:pPr/>
              <a:t>20/02/2018</a:t>
            </a:fld>
            <a:endParaRPr lang="en-GB">
              <a:solidFill>
                <a:srgbClr val="696464"/>
              </a:solidFill>
            </a:endParaRPr>
          </a:p>
        </p:txBody>
      </p:sp>
      <p:sp>
        <p:nvSpPr>
          <p:cNvPr id="6" name="Footer Placeholder 5"/>
          <p:cNvSpPr>
            <a:spLocks noGrp="1"/>
          </p:cNvSpPr>
          <p:nvPr>
            <p:ph type="ftr" sz="quarter" idx="11"/>
          </p:nvPr>
        </p:nvSpPr>
        <p:spPr/>
        <p:txBody>
          <a:bodyPr/>
          <a:lstStyle/>
          <a:p>
            <a:endParaRPr lang="en-GB">
              <a:solidFill>
                <a:srgbClr val="696464"/>
              </a:solidFill>
            </a:endParaRPr>
          </a:p>
        </p:txBody>
      </p:sp>
      <p:sp>
        <p:nvSpPr>
          <p:cNvPr id="7" name="Slide Number Placeholder 6"/>
          <p:cNvSpPr>
            <a:spLocks noGrp="1"/>
          </p:cNvSpPr>
          <p:nvPr>
            <p:ph type="sldNum" sz="quarter" idx="12"/>
          </p:nvPr>
        </p:nvSpPr>
        <p:spPr/>
        <p:txBody>
          <a:bodyPr/>
          <a:lstStyle/>
          <a:p>
            <a:fld id="{2100B208-1D9E-4E90-AA73-4F5234E4E11C}" type="slidenum">
              <a:rPr lang="en-GB" smtClean="0"/>
              <a:pPr/>
              <a:t>‹#›</a:t>
            </a:fld>
            <a:endParaRPr lang="en-GB"/>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5389010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33BF6C2-D634-4840-8AF3-85FF33B80D8B}" type="datetimeFigureOut">
              <a:rPr lang="en-GB" smtClean="0">
                <a:solidFill>
                  <a:srgbClr val="696464"/>
                </a:solidFill>
              </a:rPr>
              <a:pPr/>
              <a:t>20/02/2018</a:t>
            </a:fld>
            <a:endParaRPr lang="en-GB">
              <a:solidFill>
                <a:srgbClr val="696464"/>
              </a:solidFill>
            </a:endParaRPr>
          </a:p>
        </p:txBody>
      </p:sp>
      <p:sp>
        <p:nvSpPr>
          <p:cNvPr id="6" name="Footer Placeholder 5"/>
          <p:cNvSpPr>
            <a:spLocks noGrp="1"/>
          </p:cNvSpPr>
          <p:nvPr>
            <p:ph type="ftr" sz="quarter" idx="11"/>
          </p:nvPr>
        </p:nvSpPr>
        <p:spPr>
          <a:xfrm>
            <a:off x="1219200" y="6172200"/>
            <a:ext cx="5181600" cy="457200"/>
          </a:xfrm>
        </p:spPr>
        <p:txBody>
          <a:bodyPr/>
          <a:lstStyle/>
          <a:p>
            <a:endParaRPr lang="en-GB">
              <a:solidFill>
                <a:srgbClr val="696464"/>
              </a:solidFill>
            </a:endParaRPr>
          </a:p>
        </p:txBody>
      </p:sp>
      <p:sp>
        <p:nvSpPr>
          <p:cNvPr id="7" name="Slide Number Placeholder 6"/>
          <p:cNvSpPr>
            <a:spLocks noGrp="1"/>
          </p:cNvSpPr>
          <p:nvPr>
            <p:ph type="sldNum" sz="quarter" idx="12"/>
          </p:nvPr>
        </p:nvSpPr>
        <p:spPr>
          <a:xfrm>
            <a:off x="195072" y="6208776"/>
            <a:ext cx="609600" cy="457200"/>
          </a:xfrm>
        </p:spPr>
        <p:txBody>
          <a:bodyPr/>
          <a:lstStyle/>
          <a:p>
            <a:fld id="{2100B208-1D9E-4E90-AA73-4F5234E4E11C}" type="slidenum">
              <a:rPr lang="en-GB" smtClean="0"/>
              <a:pPr/>
              <a:t>‹#›</a:t>
            </a:fld>
            <a:endParaRPr lang="en-GB"/>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420620890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3BF6C2-D634-4840-8AF3-85FF33B80D8B}" type="datetimeFigureOut">
              <a:rPr lang="en-GB" smtClean="0">
                <a:solidFill>
                  <a:srgbClr val="696464"/>
                </a:solidFill>
              </a:rPr>
              <a:pPr/>
              <a:t>20/02/2018</a:t>
            </a:fld>
            <a:endParaRPr lang="en-GB">
              <a:solidFill>
                <a:srgbClr val="696464"/>
              </a:solidFill>
            </a:endParaRPr>
          </a:p>
        </p:txBody>
      </p:sp>
      <p:sp>
        <p:nvSpPr>
          <p:cNvPr id="5" name="Footer Placeholder 4"/>
          <p:cNvSpPr>
            <a:spLocks noGrp="1"/>
          </p:cNvSpPr>
          <p:nvPr>
            <p:ph type="ftr" sz="quarter" idx="11"/>
          </p:nvPr>
        </p:nvSpPr>
        <p:spPr/>
        <p:txBody>
          <a:bodyPr/>
          <a:lstStyle/>
          <a:p>
            <a:endParaRPr lang="en-GB">
              <a:solidFill>
                <a:srgbClr val="696464"/>
              </a:solidFill>
            </a:endParaRPr>
          </a:p>
        </p:txBody>
      </p:sp>
      <p:sp>
        <p:nvSpPr>
          <p:cNvPr id="6" name="Slide Number Placeholder 5"/>
          <p:cNvSpPr>
            <a:spLocks noGrp="1"/>
          </p:cNvSpPr>
          <p:nvPr>
            <p:ph type="sldNum" sz="quarter" idx="12"/>
          </p:nvPr>
        </p:nvSpPr>
        <p:spPr/>
        <p:txBody>
          <a:bodyPr/>
          <a:lstStyle/>
          <a:p>
            <a:fld id="{2100B208-1D9E-4E90-AA73-4F5234E4E11C}" type="slidenum">
              <a:rPr lang="en-GB" smtClean="0"/>
              <a:pPr/>
              <a:t>‹#›</a:t>
            </a:fld>
            <a:endParaRPr lang="en-GB"/>
          </a:p>
        </p:txBody>
      </p:sp>
    </p:spTree>
    <p:extLst>
      <p:ext uri="{BB962C8B-B14F-4D97-AF65-F5344CB8AC3E}">
        <p14:creationId xmlns:p14="http://schemas.microsoft.com/office/powerpoint/2010/main" val="284699664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3BF6C2-D634-4840-8AF3-85FF33B80D8B}" type="datetimeFigureOut">
              <a:rPr lang="en-GB" smtClean="0">
                <a:solidFill>
                  <a:srgbClr val="696464"/>
                </a:solidFill>
              </a:rPr>
              <a:pPr/>
              <a:t>20/02/2018</a:t>
            </a:fld>
            <a:endParaRPr lang="en-GB">
              <a:solidFill>
                <a:srgbClr val="696464"/>
              </a:solidFill>
            </a:endParaRPr>
          </a:p>
        </p:txBody>
      </p:sp>
      <p:sp>
        <p:nvSpPr>
          <p:cNvPr id="5" name="Footer Placeholder 4"/>
          <p:cNvSpPr>
            <a:spLocks noGrp="1"/>
          </p:cNvSpPr>
          <p:nvPr>
            <p:ph type="ftr" sz="quarter" idx="11"/>
          </p:nvPr>
        </p:nvSpPr>
        <p:spPr/>
        <p:txBody>
          <a:bodyPr/>
          <a:lstStyle/>
          <a:p>
            <a:endParaRPr lang="en-GB">
              <a:solidFill>
                <a:srgbClr val="696464"/>
              </a:solidFill>
            </a:endParaRPr>
          </a:p>
        </p:txBody>
      </p:sp>
      <p:sp>
        <p:nvSpPr>
          <p:cNvPr id="6" name="Slide Number Placeholder 5"/>
          <p:cNvSpPr>
            <a:spLocks noGrp="1"/>
          </p:cNvSpPr>
          <p:nvPr>
            <p:ph type="sldNum" sz="quarter" idx="12"/>
          </p:nvPr>
        </p:nvSpPr>
        <p:spPr/>
        <p:txBody>
          <a:bodyPr/>
          <a:lstStyle/>
          <a:p>
            <a:fld id="{2100B208-1D9E-4E90-AA73-4F5234E4E11C}" type="slidenum">
              <a:rPr lang="en-GB" smtClean="0"/>
              <a:pPr/>
              <a:t>‹#›</a:t>
            </a:fld>
            <a:endParaRPr lang="en-GB"/>
          </a:p>
        </p:txBody>
      </p:sp>
    </p:spTree>
    <p:extLst>
      <p:ext uri="{BB962C8B-B14F-4D97-AF65-F5344CB8AC3E}">
        <p14:creationId xmlns:p14="http://schemas.microsoft.com/office/powerpoint/2010/main" val="25161364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719263"/>
            <a:ext cx="53848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197600" y="1719263"/>
            <a:ext cx="53848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09600" y="6248400"/>
            <a:ext cx="2844800" cy="457200"/>
          </a:xfrm>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r>
              <a:rPr lang="en-GB" altLang="en-US">
                <a:solidFill>
                  <a:srgbClr val="000000"/>
                </a:solidFill>
              </a:rPr>
              <a:t>Objective: Know the properties of metals and non-metals</a:t>
            </a:r>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DE81D54A-CE12-4F42-96E3-5948B1C7AC1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814006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22733A1-FD11-4D1A-B0B4-C09C5D68E7C3}" type="datetimeFigureOut">
              <a:rPr lang="en-GB" smtClean="0"/>
              <a:pPr/>
              <a:t>20/02/2018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BAEF02-AFE5-4D31-9915-5AADF6A2E391}" type="slidenum">
              <a:rPr lang="en-GB" smtClean="0"/>
              <a:pPr/>
              <a:t>‹#›</a:t>
            </a:fld>
            <a:endParaRPr lang="en-GB"/>
          </a:p>
        </p:txBody>
      </p:sp>
    </p:spTree>
    <p:extLst>
      <p:ext uri="{BB962C8B-B14F-4D97-AF65-F5344CB8AC3E}">
        <p14:creationId xmlns:p14="http://schemas.microsoft.com/office/powerpoint/2010/main" val="278704444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01CE5E-A4CB-4671-88BF-2C34B717579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51569240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81C6BC-4DF3-4D8A-982F-4C6C5E563E8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2668693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FA5496A-85D9-4A9B-83BB-1E5DB81D58E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50054557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CBF314-D88D-4983-B124-9AAC11E6DC7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860006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349AF13-0EAC-4E59-85D5-48C916D6A3B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9565804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3F11460-A7BF-4ED9-9A7A-673B003950D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9996719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FAF786C-3A11-4DF3-B769-300D3316FF6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2761748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AA64CE-11C7-4E71-B52E-3FDB5F6B1F2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7259933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BF9EE8-B04E-4FBA-BB3D-06F84DF817A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4027093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8B282C9-2447-427F-8645-9DAA2646EAC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60421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22733A1-FD11-4D1A-B0B4-C09C5D68E7C3}" type="datetimeFigureOut">
              <a:rPr lang="en-GB" smtClean="0"/>
              <a:pPr/>
              <a:t>20/02/2018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BAEF02-AFE5-4D31-9915-5AADF6A2E391}" type="slidenum">
              <a:rPr lang="en-GB" smtClean="0"/>
              <a:pPr/>
              <a:t>‹#›</a:t>
            </a:fld>
            <a:endParaRPr lang="en-GB"/>
          </a:p>
        </p:txBody>
      </p:sp>
    </p:spTree>
    <p:extLst>
      <p:ext uri="{BB962C8B-B14F-4D97-AF65-F5344CB8AC3E}">
        <p14:creationId xmlns:p14="http://schemas.microsoft.com/office/powerpoint/2010/main" val="408648465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9DDB3FA-61A8-441C-9086-F4D1097970F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97325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2733A1-FD11-4D1A-B0B4-C09C5D68E7C3}" type="datetimeFigureOut">
              <a:rPr lang="en-GB" smtClean="0"/>
              <a:pPr/>
              <a:t>20/02/2018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BAEF02-AFE5-4D31-9915-5AADF6A2E391}" type="slidenum">
              <a:rPr lang="en-GB" smtClean="0"/>
              <a:pPr/>
              <a:t>‹#›</a:t>
            </a:fld>
            <a:endParaRPr lang="en-GB"/>
          </a:p>
        </p:txBody>
      </p:sp>
    </p:spTree>
    <p:extLst>
      <p:ext uri="{BB962C8B-B14F-4D97-AF65-F5344CB8AC3E}">
        <p14:creationId xmlns:p14="http://schemas.microsoft.com/office/powerpoint/2010/main" val="411132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2733A1-FD11-4D1A-B0B4-C09C5D68E7C3}" type="datetimeFigureOut">
              <a:rPr lang="en-GB" smtClean="0"/>
              <a:pPr/>
              <a:t>20/02/2018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BAEF02-AFE5-4D31-9915-5AADF6A2E391}" type="slidenum">
              <a:rPr lang="en-GB" smtClean="0"/>
              <a:pPr/>
              <a:t>‹#›</a:t>
            </a:fld>
            <a:endParaRPr lang="en-GB"/>
          </a:p>
        </p:txBody>
      </p:sp>
    </p:spTree>
    <p:extLst>
      <p:ext uri="{BB962C8B-B14F-4D97-AF65-F5344CB8AC3E}">
        <p14:creationId xmlns:p14="http://schemas.microsoft.com/office/powerpoint/2010/main" val="252315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26F5-A0B2-4542-B978-13506ED977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A3590A-F327-426A-AABB-13B3A6C1E9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75B61-4E9D-4899-90FE-CBF97D2A8352}"/>
              </a:ext>
            </a:extLst>
          </p:cNvPr>
          <p:cNvSpPr>
            <a:spLocks noGrp="1"/>
          </p:cNvSpPr>
          <p:nvPr>
            <p:ph type="dt" sz="half" idx="10"/>
          </p:nvPr>
        </p:nvSpPr>
        <p:spPr/>
        <p:txBody>
          <a:bodyPr/>
          <a:lstStyle/>
          <a:p>
            <a:fld id="{1F726ED8-A561-48B1-938E-337AE1C3F565}" type="datetimeFigureOut">
              <a:rPr lang="en-GB" smtClean="0"/>
              <a:t>20/02/2018</a:t>
            </a:fld>
            <a:endParaRPr lang="en-GB"/>
          </a:p>
        </p:txBody>
      </p:sp>
      <p:sp>
        <p:nvSpPr>
          <p:cNvPr id="5" name="Footer Placeholder 4">
            <a:extLst>
              <a:ext uri="{FF2B5EF4-FFF2-40B4-BE49-F238E27FC236}">
                <a16:creationId xmlns:a16="http://schemas.microsoft.com/office/drawing/2014/main" id="{A53AC585-35A6-4B85-957E-515333E34C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738DE2-A459-4D57-AE21-A8D4304C4EF2}"/>
              </a:ext>
            </a:extLst>
          </p:cNvPr>
          <p:cNvSpPr>
            <a:spLocks noGrp="1"/>
          </p:cNvSpPr>
          <p:nvPr>
            <p:ph type="sldNum" sz="quarter" idx="12"/>
          </p:nvPr>
        </p:nvSpPr>
        <p:spPr/>
        <p:txBody>
          <a:bodyPr/>
          <a:lstStyle/>
          <a:p>
            <a:fld id="{3E1842E0-6746-4C55-90B0-AA022FFBD73B}" type="slidenum">
              <a:rPr lang="en-GB" smtClean="0"/>
              <a:t>‹#›</a:t>
            </a:fld>
            <a:endParaRPr lang="en-GB"/>
          </a:p>
        </p:txBody>
      </p:sp>
    </p:spTree>
    <p:extLst>
      <p:ext uri="{BB962C8B-B14F-4D97-AF65-F5344CB8AC3E}">
        <p14:creationId xmlns:p14="http://schemas.microsoft.com/office/powerpoint/2010/main" val="16466237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2733A1-FD11-4D1A-B0B4-C09C5D68E7C3}" type="datetimeFigureOut">
              <a:rPr lang="en-GB" smtClean="0"/>
              <a:pPr/>
              <a:t>20/02/2018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BAEF02-AFE5-4D31-9915-5AADF6A2E391}" type="slidenum">
              <a:rPr lang="en-GB" smtClean="0"/>
              <a:pPr/>
              <a:t>‹#›</a:t>
            </a:fld>
            <a:endParaRPr lang="en-GB"/>
          </a:p>
        </p:txBody>
      </p:sp>
    </p:spTree>
    <p:extLst>
      <p:ext uri="{BB962C8B-B14F-4D97-AF65-F5344CB8AC3E}">
        <p14:creationId xmlns:p14="http://schemas.microsoft.com/office/powerpoint/2010/main" val="4250058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2733A1-FD11-4D1A-B0B4-C09C5D68E7C3}" type="datetimeFigureOut">
              <a:rPr lang="en-GB" smtClean="0"/>
              <a:pPr/>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BAEF02-AFE5-4D31-9915-5AADF6A2E391}" type="slidenum">
              <a:rPr lang="en-GB" smtClean="0"/>
              <a:pPr/>
              <a:t>‹#›</a:t>
            </a:fld>
            <a:endParaRPr lang="en-GB"/>
          </a:p>
        </p:txBody>
      </p:sp>
    </p:spTree>
    <p:extLst>
      <p:ext uri="{BB962C8B-B14F-4D97-AF65-F5344CB8AC3E}">
        <p14:creationId xmlns:p14="http://schemas.microsoft.com/office/powerpoint/2010/main" val="3128657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2733A1-FD11-4D1A-B0B4-C09C5D68E7C3}" type="datetimeFigureOut">
              <a:rPr lang="en-GB" smtClean="0"/>
              <a:pPr/>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BAEF02-AFE5-4D31-9915-5AADF6A2E391}" type="slidenum">
              <a:rPr lang="en-GB" smtClean="0"/>
              <a:pPr/>
              <a:t>‹#›</a:t>
            </a:fld>
            <a:endParaRPr lang="en-GB"/>
          </a:p>
        </p:txBody>
      </p:sp>
    </p:spTree>
    <p:extLst>
      <p:ext uri="{BB962C8B-B14F-4D97-AF65-F5344CB8AC3E}">
        <p14:creationId xmlns:p14="http://schemas.microsoft.com/office/powerpoint/2010/main" val="2834646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F9AB025-DC0B-41CD-8834-CAC9F42D3C5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34278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4B39094-29C2-415B-9B5B-A00B36CF0053}" type="datetimeFigureOut">
              <a:rPr lang="en-GB" smtClean="0">
                <a:solidFill>
                  <a:prstClr val="black">
                    <a:tint val="75000"/>
                  </a:prstClr>
                </a:solidFill>
              </a:rPr>
              <a:pPr/>
              <a:t>20/02/2018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949E940-156C-41FC-BF8C-D7CB5539DA1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2419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B39094-29C2-415B-9B5B-A00B36CF0053}" type="datetimeFigureOut">
              <a:rPr lang="en-GB" smtClean="0">
                <a:solidFill>
                  <a:prstClr val="black">
                    <a:tint val="75000"/>
                  </a:prstClr>
                </a:solidFill>
              </a:rPr>
              <a:pPr/>
              <a:t>20/02/2018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949E940-156C-41FC-BF8C-D7CB5539DA1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700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39094-29C2-415B-9B5B-A00B36CF0053}" type="datetimeFigureOut">
              <a:rPr lang="en-GB" smtClean="0">
                <a:solidFill>
                  <a:prstClr val="black">
                    <a:tint val="75000"/>
                  </a:prstClr>
                </a:solidFill>
              </a:rPr>
              <a:pPr/>
              <a:t>20/02/2018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949E940-156C-41FC-BF8C-D7CB5539DA1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6564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4B39094-29C2-415B-9B5B-A00B36CF0053}" type="datetimeFigureOut">
              <a:rPr lang="en-GB" smtClean="0">
                <a:solidFill>
                  <a:prstClr val="black">
                    <a:tint val="75000"/>
                  </a:prstClr>
                </a:solidFill>
              </a:rPr>
              <a:pPr/>
              <a:t>20/02/2018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949E940-156C-41FC-BF8C-D7CB5539DA1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06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4B39094-29C2-415B-9B5B-A00B36CF0053}" type="datetimeFigureOut">
              <a:rPr lang="en-GB" smtClean="0">
                <a:solidFill>
                  <a:prstClr val="black">
                    <a:tint val="75000"/>
                  </a:prstClr>
                </a:solidFill>
              </a:rPr>
              <a:pPr/>
              <a:t>20/02/2018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949E940-156C-41FC-BF8C-D7CB5539DA1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186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4B39094-29C2-415B-9B5B-A00B36CF0053}" type="datetimeFigureOut">
              <a:rPr lang="en-GB" smtClean="0">
                <a:solidFill>
                  <a:prstClr val="black">
                    <a:tint val="75000"/>
                  </a:prstClr>
                </a:solidFill>
              </a:rPr>
              <a:pPr/>
              <a:t>20/02/2018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949E940-156C-41FC-BF8C-D7CB5539DA1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8576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F292-0D14-4DBC-A41D-822E709D32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67FCC6-5497-4582-B372-79FEC5043B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96D6D69-26AF-444A-8435-6AE7BB612BAA}"/>
              </a:ext>
            </a:extLst>
          </p:cNvPr>
          <p:cNvSpPr>
            <a:spLocks noGrp="1"/>
          </p:cNvSpPr>
          <p:nvPr>
            <p:ph type="dt" sz="half" idx="10"/>
          </p:nvPr>
        </p:nvSpPr>
        <p:spPr/>
        <p:txBody>
          <a:bodyPr/>
          <a:lstStyle/>
          <a:p>
            <a:fld id="{1F726ED8-A561-48B1-938E-337AE1C3F565}" type="datetimeFigureOut">
              <a:rPr lang="en-GB" smtClean="0"/>
              <a:t>20/02/2018</a:t>
            </a:fld>
            <a:endParaRPr lang="en-GB"/>
          </a:p>
        </p:txBody>
      </p:sp>
      <p:sp>
        <p:nvSpPr>
          <p:cNvPr id="5" name="Footer Placeholder 4">
            <a:extLst>
              <a:ext uri="{FF2B5EF4-FFF2-40B4-BE49-F238E27FC236}">
                <a16:creationId xmlns:a16="http://schemas.microsoft.com/office/drawing/2014/main" id="{EA34B05F-38A3-4076-BEA5-D6A2ADDFDF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E52BB3-017C-41BE-88F4-EC7A71846737}"/>
              </a:ext>
            </a:extLst>
          </p:cNvPr>
          <p:cNvSpPr>
            <a:spLocks noGrp="1"/>
          </p:cNvSpPr>
          <p:nvPr>
            <p:ph type="sldNum" sz="quarter" idx="12"/>
          </p:nvPr>
        </p:nvSpPr>
        <p:spPr/>
        <p:txBody>
          <a:bodyPr/>
          <a:lstStyle/>
          <a:p>
            <a:fld id="{3E1842E0-6746-4C55-90B0-AA022FFBD73B}" type="slidenum">
              <a:rPr lang="en-GB" smtClean="0"/>
              <a:t>‹#›</a:t>
            </a:fld>
            <a:endParaRPr lang="en-GB"/>
          </a:p>
        </p:txBody>
      </p:sp>
    </p:spTree>
    <p:extLst>
      <p:ext uri="{BB962C8B-B14F-4D97-AF65-F5344CB8AC3E}">
        <p14:creationId xmlns:p14="http://schemas.microsoft.com/office/powerpoint/2010/main" val="2978598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39094-29C2-415B-9B5B-A00B36CF0053}" type="datetimeFigureOut">
              <a:rPr lang="en-GB" smtClean="0">
                <a:solidFill>
                  <a:prstClr val="black">
                    <a:tint val="75000"/>
                  </a:prstClr>
                </a:solidFill>
              </a:rPr>
              <a:pPr/>
              <a:t>20/02/2018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949E940-156C-41FC-BF8C-D7CB5539DA1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1248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B39094-29C2-415B-9B5B-A00B36CF0053}" type="datetimeFigureOut">
              <a:rPr lang="en-GB" smtClean="0">
                <a:solidFill>
                  <a:prstClr val="black">
                    <a:tint val="75000"/>
                  </a:prstClr>
                </a:solidFill>
              </a:rPr>
              <a:pPr/>
              <a:t>20/02/2018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949E940-156C-41FC-BF8C-D7CB5539DA1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321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B39094-29C2-415B-9B5B-A00B36CF0053}" type="datetimeFigureOut">
              <a:rPr lang="en-GB" smtClean="0">
                <a:solidFill>
                  <a:prstClr val="black">
                    <a:tint val="75000"/>
                  </a:prstClr>
                </a:solidFill>
              </a:rPr>
              <a:pPr/>
              <a:t>20/02/2018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949E940-156C-41FC-BF8C-D7CB5539DA1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26645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B39094-29C2-415B-9B5B-A00B36CF0053}" type="datetimeFigureOut">
              <a:rPr lang="en-GB" smtClean="0">
                <a:solidFill>
                  <a:prstClr val="black">
                    <a:tint val="75000"/>
                  </a:prstClr>
                </a:solidFill>
              </a:rPr>
              <a:pPr/>
              <a:t>20/02/2018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949E940-156C-41FC-BF8C-D7CB5539DA1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7110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B39094-29C2-415B-9B5B-A00B36CF0053}" type="datetimeFigureOut">
              <a:rPr lang="en-GB" smtClean="0">
                <a:solidFill>
                  <a:prstClr val="black">
                    <a:tint val="75000"/>
                  </a:prstClr>
                </a:solidFill>
              </a:rPr>
              <a:pPr/>
              <a:t>20/02/2018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949E940-156C-41FC-BF8C-D7CB5539DA1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8928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9753600" y="1066800"/>
            <a:ext cx="0" cy="4495800"/>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en-GB" sz="1800">
              <a:solidFill>
                <a:srgbClr val="000000"/>
              </a:solidFill>
            </a:endParaRPr>
          </a:p>
        </p:txBody>
      </p:sp>
      <p:grpSp>
        <p:nvGrpSpPr>
          <p:cNvPr id="5" name="Group 8"/>
          <p:cNvGrpSpPr>
            <a:grpSpLocks/>
          </p:cNvGrpSpPr>
          <p:nvPr/>
        </p:nvGrpSpPr>
        <p:grpSpPr bwMode="auto">
          <a:xfrm>
            <a:off x="9990667" y="2992438"/>
            <a:ext cx="1784351"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grpSp>
      <p:sp>
        <p:nvSpPr>
          <p:cNvPr id="37" name="Line 40"/>
          <p:cNvSpPr>
            <a:spLocks noChangeShapeType="1"/>
          </p:cNvSpPr>
          <p:nvPr/>
        </p:nvSpPr>
        <p:spPr bwMode="auto">
          <a:xfrm>
            <a:off x="406400" y="2819400"/>
            <a:ext cx="10972800" cy="0"/>
          </a:xfrm>
          <a:prstGeom prst="line">
            <a:avLst/>
          </a:prstGeom>
          <a:noFill/>
          <a:ln w="6350">
            <a:solidFill>
              <a:schemeClr val="tx1"/>
            </a:solidFill>
            <a:round/>
            <a:headEnd/>
            <a:tailEnd/>
          </a:ln>
          <a:effectLst/>
        </p:spPr>
        <p:txBody>
          <a:bodyPr/>
          <a:lstStyle/>
          <a:p>
            <a:pPr fontAlgn="base">
              <a:spcBef>
                <a:spcPct val="0"/>
              </a:spcBef>
              <a:spcAft>
                <a:spcPct val="0"/>
              </a:spcAft>
              <a:defRPr/>
            </a:pPr>
            <a:endParaRPr lang="en-GB" sz="1800">
              <a:solidFill>
                <a:srgbClr val="000000"/>
              </a:solidFill>
            </a:endParaRPr>
          </a:p>
        </p:txBody>
      </p:sp>
      <p:sp>
        <p:nvSpPr>
          <p:cNvPr id="5123" name="Rectangle 3"/>
          <p:cNvSpPr>
            <a:spLocks noGrp="1" noChangeArrowheads="1"/>
          </p:cNvSpPr>
          <p:nvPr>
            <p:ph type="ctrTitle"/>
          </p:nvPr>
        </p:nvSpPr>
        <p:spPr>
          <a:xfrm>
            <a:off x="421217" y="466725"/>
            <a:ext cx="90424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1132417" y="3049588"/>
            <a:ext cx="83312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p:txBody>
          <a:bodyPr/>
          <a:lstStyle>
            <a:lvl1pPr>
              <a:defRPr smtClean="0"/>
            </a:lvl1pPr>
          </a:lstStyle>
          <a:p>
            <a:pPr>
              <a:defRPr/>
            </a:pPr>
            <a:endParaRPr lang="en-GB" altLang="en-US">
              <a:solidFill>
                <a:srgbClr val="000000"/>
              </a:solidFill>
            </a:endParaRPr>
          </a:p>
        </p:txBody>
      </p:sp>
      <p:sp>
        <p:nvSpPr>
          <p:cNvPr id="39" name="Rectangle 6"/>
          <p:cNvSpPr>
            <a:spLocks noGrp="1" noChangeArrowheads="1"/>
          </p:cNvSpPr>
          <p:nvPr>
            <p:ph type="ftr" sz="quarter" idx="11"/>
          </p:nvPr>
        </p:nvSpPr>
        <p:spPr/>
        <p:txBody>
          <a:bodyPr/>
          <a:lstStyle>
            <a:lvl1pPr>
              <a:defRPr smtClean="0"/>
            </a:lvl1pPr>
          </a:lstStyle>
          <a:p>
            <a:pPr>
              <a:defRPr/>
            </a:pPr>
            <a:endParaRPr lang="en-GB" altLang="en-US">
              <a:solidFill>
                <a:srgbClr val="000000"/>
              </a:solidFill>
            </a:endParaRPr>
          </a:p>
        </p:txBody>
      </p:sp>
      <p:sp>
        <p:nvSpPr>
          <p:cNvPr id="40" name="Rectangle 7"/>
          <p:cNvSpPr>
            <a:spLocks noGrp="1" noChangeArrowheads="1"/>
          </p:cNvSpPr>
          <p:nvPr>
            <p:ph type="sldNum" sz="quarter" idx="12"/>
          </p:nvPr>
        </p:nvSpPr>
        <p:spPr/>
        <p:txBody>
          <a:bodyPr/>
          <a:lstStyle>
            <a:lvl1pPr>
              <a:defRPr smtClean="0"/>
            </a:lvl1pPr>
          </a:lstStyle>
          <a:p>
            <a:pPr>
              <a:defRPr/>
            </a:pPr>
            <a:fld id="{A4327D57-4399-4E6F-81DD-61508D1D349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21751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18A0222-EC98-4A4D-8EC5-457D80FBD60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709331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48DBE50-8719-4808-8DA4-0D1D77D5BFE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72712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39DB97F7-F6D7-498B-9B0A-B0AE9347DF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986251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EE949B38-5EA6-4945-9A3F-7B6F10C7F0C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034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2974-D1FD-4923-A309-C2179D33AD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A56937-0785-4AAA-ACEC-CF58F0A2F0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D20FF8-CE4B-4EC9-B4D0-51BD2B5941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D51F2AA-C47D-4FDF-A168-F9055222C023}"/>
              </a:ext>
            </a:extLst>
          </p:cNvPr>
          <p:cNvSpPr>
            <a:spLocks noGrp="1"/>
          </p:cNvSpPr>
          <p:nvPr>
            <p:ph type="dt" sz="half" idx="10"/>
          </p:nvPr>
        </p:nvSpPr>
        <p:spPr/>
        <p:txBody>
          <a:bodyPr/>
          <a:lstStyle/>
          <a:p>
            <a:fld id="{1F726ED8-A561-48B1-938E-337AE1C3F565}" type="datetimeFigureOut">
              <a:rPr lang="en-GB" smtClean="0"/>
              <a:t>20/02/2018</a:t>
            </a:fld>
            <a:endParaRPr lang="en-GB"/>
          </a:p>
        </p:txBody>
      </p:sp>
      <p:sp>
        <p:nvSpPr>
          <p:cNvPr id="6" name="Footer Placeholder 5">
            <a:extLst>
              <a:ext uri="{FF2B5EF4-FFF2-40B4-BE49-F238E27FC236}">
                <a16:creationId xmlns:a16="http://schemas.microsoft.com/office/drawing/2014/main" id="{68960752-DF6A-4C72-99B3-D0153BEBE0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7D746D-C504-48BE-89B7-A0E2B8D6AA50}"/>
              </a:ext>
            </a:extLst>
          </p:cNvPr>
          <p:cNvSpPr>
            <a:spLocks noGrp="1"/>
          </p:cNvSpPr>
          <p:nvPr>
            <p:ph type="sldNum" sz="quarter" idx="12"/>
          </p:nvPr>
        </p:nvSpPr>
        <p:spPr/>
        <p:txBody>
          <a:bodyPr/>
          <a:lstStyle/>
          <a:p>
            <a:fld id="{3E1842E0-6746-4C55-90B0-AA022FFBD73B}" type="slidenum">
              <a:rPr lang="en-GB" smtClean="0"/>
              <a:t>‹#›</a:t>
            </a:fld>
            <a:endParaRPr lang="en-GB"/>
          </a:p>
        </p:txBody>
      </p:sp>
    </p:spTree>
    <p:extLst>
      <p:ext uri="{BB962C8B-B14F-4D97-AF65-F5344CB8AC3E}">
        <p14:creationId xmlns:p14="http://schemas.microsoft.com/office/powerpoint/2010/main" val="36761332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EE85A3C3-8986-4319-9312-EB6D663DA91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616413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13EDD4BF-AED5-4D21-BEAC-89883B4B3EE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377885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FC14BC4-5BA7-4EA4-89CC-5A278450DE6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34295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72A312D-D363-4630-8E7A-809562D758C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8872179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FCA8262-A542-4615-9384-AC38AB237C1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12707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2239"/>
            <a:ext cx="2743200" cy="60086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22239"/>
            <a:ext cx="80264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17B3C92-8AE8-4BC6-AC48-BFF856AF55E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033279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F9AB025-DC0B-41CD-8834-CAC9F42D3C5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336047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F0A1ABB-8124-4B02-9140-D559A7B6E47B}" type="datetimeFigureOut">
              <a:rPr lang="en-GB" smtClean="0"/>
              <a:pPr/>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DFDFE-9D1A-49B6-823F-62EB63C6564B}" type="slidenum">
              <a:rPr lang="en-GB" smtClean="0"/>
              <a:pPr/>
              <a:t>‹#›</a:t>
            </a:fld>
            <a:endParaRPr lang="en-GB"/>
          </a:p>
        </p:txBody>
      </p:sp>
    </p:spTree>
    <p:extLst>
      <p:ext uri="{BB962C8B-B14F-4D97-AF65-F5344CB8AC3E}">
        <p14:creationId xmlns:p14="http://schemas.microsoft.com/office/powerpoint/2010/main" val="39889662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0A1ABB-8124-4B02-9140-D559A7B6E47B}" type="datetimeFigureOut">
              <a:rPr lang="en-GB" smtClean="0"/>
              <a:pPr/>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DFDFE-9D1A-49B6-823F-62EB63C6564B}" type="slidenum">
              <a:rPr lang="en-GB" smtClean="0"/>
              <a:pPr/>
              <a:t>‹#›</a:t>
            </a:fld>
            <a:endParaRPr lang="en-GB"/>
          </a:p>
        </p:txBody>
      </p:sp>
    </p:spTree>
    <p:extLst>
      <p:ext uri="{BB962C8B-B14F-4D97-AF65-F5344CB8AC3E}">
        <p14:creationId xmlns:p14="http://schemas.microsoft.com/office/powerpoint/2010/main" val="9409497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0A1ABB-8124-4B02-9140-D559A7B6E47B}" type="datetimeFigureOut">
              <a:rPr lang="en-GB" smtClean="0"/>
              <a:pPr/>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DFDFE-9D1A-49B6-823F-62EB63C6564B}" type="slidenum">
              <a:rPr lang="en-GB" smtClean="0"/>
              <a:pPr/>
              <a:t>‹#›</a:t>
            </a:fld>
            <a:endParaRPr lang="en-GB"/>
          </a:p>
        </p:txBody>
      </p:sp>
    </p:spTree>
    <p:extLst>
      <p:ext uri="{BB962C8B-B14F-4D97-AF65-F5344CB8AC3E}">
        <p14:creationId xmlns:p14="http://schemas.microsoft.com/office/powerpoint/2010/main" val="200102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D407-5C08-42FF-82CF-7F3C136F9F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4BA847-4620-405F-8FA1-E15E2306D7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7C9B754-D440-4354-9FCE-B8C9CB8E27B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745372-C4DD-4CB5-82B6-32692AAAB9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155F58-33D8-493F-B93F-1BE71E0BE8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CE47D8-495B-4EF9-85C8-AC9DF1964457}"/>
              </a:ext>
            </a:extLst>
          </p:cNvPr>
          <p:cNvSpPr>
            <a:spLocks noGrp="1"/>
          </p:cNvSpPr>
          <p:nvPr>
            <p:ph type="dt" sz="half" idx="10"/>
          </p:nvPr>
        </p:nvSpPr>
        <p:spPr/>
        <p:txBody>
          <a:bodyPr/>
          <a:lstStyle/>
          <a:p>
            <a:fld id="{1F726ED8-A561-48B1-938E-337AE1C3F565}" type="datetimeFigureOut">
              <a:rPr lang="en-GB" smtClean="0"/>
              <a:t>20/02/2018</a:t>
            </a:fld>
            <a:endParaRPr lang="en-GB"/>
          </a:p>
        </p:txBody>
      </p:sp>
      <p:sp>
        <p:nvSpPr>
          <p:cNvPr id="8" name="Footer Placeholder 7">
            <a:extLst>
              <a:ext uri="{FF2B5EF4-FFF2-40B4-BE49-F238E27FC236}">
                <a16:creationId xmlns:a16="http://schemas.microsoft.com/office/drawing/2014/main" id="{356CEF1F-7851-4302-8FAE-AFEFC26BB9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C826852-57EC-46AC-B761-43C9CE0F75EA}"/>
              </a:ext>
            </a:extLst>
          </p:cNvPr>
          <p:cNvSpPr>
            <a:spLocks noGrp="1"/>
          </p:cNvSpPr>
          <p:nvPr>
            <p:ph type="sldNum" sz="quarter" idx="12"/>
          </p:nvPr>
        </p:nvSpPr>
        <p:spPr/>
        <p:txBody>
          <a:bodyPr/>
          <a:lstStyle/>
          <a:p>
            <a:fld id="{3E1842E0-6746-4C55-90B0-AA022FFBD73B}" type="slidenum">
              <a:rPr lang="en-GB" smtClean="0"/>
              <a:t>‹#›</a:t>
            </a:fld>
            <a:endParaRPr lang="en-GB"/>
          </a:p>
        </p:txBody>
      </p:sp>
    </p:spTree>
    <p:extLst>
      <p:ext uri="{BB962C8B-B14F-4D97-AF65-F5344CB8AC3E}">
        <p14:creationId xmlns:p14="http://schemas.microsoft.com/office/powerpoint/2010/main" val="12623260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F0A1ABB-8124-4B02-9140-D559A7B6E47B}" type="datetimeFigureOut">
              <a:rPr lang="en-GB" smtClean="0"/>
              <a:pPr/>
              <a:t>20/02/2018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7DFDFE-9D1A-49B6-823F-62EB63C6564B}" type="slidenum">
              <a:rPr lang="en-GB" smtClean="0"/>
              <a:pPr/>
              <a:t>‹#›</a:t>
            </a:fld>
            <a:endParaRPr lang="en-GB"/>
          </a:p>
        </p:txBody>
      </p:sp>
    </p:spTree>
    <p:extLst>
      <p:ext uri="{BB962C8B-B14F-4D97-AF65-F5344CB8AC3E}">
        <p14:creationId xmlns:p14="http://schemas.microsoft.com/office/powerpoint/2010/main" val="39191291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F0A1ABB-8124-4B02-9140-D559A7B6E47B}" type="datetimeFigureOut">
              <a:rPr lang="en-GB" smtClean="0"/>
              <a:pPr/>
              <a:t>20/02/2018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7DFDFE-9D1A-49B6-823F-62EB63C6564B}" type="slidenum">
              <a:rPr lang="en-GB" smtClean="0"/>
              <a:pPr/>
              <a:t>‹#›</a:t>
            </a:fld>
            <a:endParaRPr lang="en-GB"/>
          </a:p>
        </p:txBody>
      </p:sp>
    </p:spTree>
    <p:extLst>
      <p:ext uri="{BB962C8B-B14F-4D97-AF65-F5344CB8AC3E}">
        <p14:creationId xmlns:p14="http://schemas.microsoft.com/office/powerpoint/2010/main" val="41393254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F0A1ABB-8124-4B02-9140-D559A7B6E47B}" type="datetimeFigureOut">
              <a:rPr lang="en-GB" smtClean="0"/>
              <a:pPr/>
              <a:t>20/02/2018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7DFDFE-9D1A-49B6-823F-62EB63C6564B}" type="slidenum">
              <a:rPr lang="en-GB" smtClean="0"/>
              <a:pPr/>
              <a:t>‹#›</a:t>
            </a:fld>
            <a:endParaRPr lang="en-GB"/>
          </a:p>
        </p:txBody>
      </p:sp>
    </p:spTree>
    <p:extLst>
      <p:ext uri="{BB962C8B-B14F-4D97-AF65-F5344CB8AC3E}">
        <p14:creationId xmlns:p14="http://schemas.microsoft.com/office/powerpoint/2010/main" val="36432411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A1ABB-8124-4B02-9140-D559A7B6E47B}" type="datetimeFigureOut">
              <a:rPr lang="en-GB" smtClean="0"/>
              <a:pPr/>
              <a:t>20/02/2018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7DFDFE-9D1A-49B6-823F-62EB63C6564B}" type="slidenum">
              <a:rPr lang="en-GB" smtClean="0"/>
              <a:pPr/>
              <a:t>‹#›</a:t>
            </a:fld>
            <a:endParaRPr lang="en-GB"/>
          </a:p>
        </p:txBody>
      </p:sp>
    </p:spTree>
    <p:extLst>
      <p:ext uri="{BB962C8B-B14F-4D97-AF65-F5344CB8AC3E}">
        <p14:creationId xmlns:p14="http://schemas.microsoft.com/office/powerpoint/2010/main" val="20859908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0A1ABB-8124-4B02-9140-D559A7B6E47B}" type="datetimeFigureOut">
              <a:rPr lang="en-GB" smtClean="0"/>
              <a:pPr/>
              <a:t>20/02/2018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7DFDFE-9D1A-49B6-823F-62EB63C6564B}" type="slidenum">
              <a:rPr lang="en-GB" smtClean="0"/>
              <a:pPr/>
              <a:t>‹#›</a:t>
            </a:fld>
            <a:endParaRPr lang="en-GB"/>
          </a:p>
        </p:txBody>
      </p:sp>
    </p:spTree>
    <p:extLst>
      <p:ext uri="{BB962C8B-B14F-4D97-AF65-F5344CB8AC3E}">
        <p14:creationId xmlns:p14="http://schemas.microsoft.com/office/powerpoint/2010/main" val="16565588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0A1ABB-8124-4B02-9140-D559A7B6E47B}" type="datetimeFigureOut">
              <a:rPr lang="en-GB" smtClean="0"/>
              <a:pPr/>
              <a:t>20/02/2018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7DFDFE-9D1A-49B6-823F-62EB63C6564B}" type="slidenum">
              <a:rPr lang="en-GB" smtClean="0"/>
              <a:pPr/>
              <a:t>‹#›</a:t>
            </a:fld>
            <a:endParaRPr lang="en-GB"/>
          </a:p>
        </p:txBody>
      </p:sp>
    </p:spTree>
    <p:extLst>
      <p:ext uri="{BB962C8B-B14F-4D97-AF65-F5344CB8AC3E}">
        <p14:creationId xmlns:p14="http://schemas.microsoft.com/office/powerpoint/2010/main" val="26312794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0A1ABB-8124-4B02-9140-D559A7B6E47B}" type="datetimeFigureOut">
              <a:rPr lang="en-GB" smtClean="0"/>
              <a:pPr/>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DFDFE-9D1A-49B6-823F-62EB63C6564B}" type="slidenum">
              <a:rPr lang="en-GB" smtClean="0"/>
              <a:pPr/>
              <a:t>‹#›</a:t>
            </a:fld>
            <a:endParaRPr lang="en-GB"/>
          </a:p>
        </p:txBody>
      </p:sp>
    </p:spTree>
    <p:extLst>
      <p:ext uri="{BB962C8B-B14F-4D97-AF65-F5344CB8AC3E}">
        <p14:creationId xmlns:p14="http://schemas.microsoft.com/office/powerpoint/2010/main" val="32601727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0A1ABB-8124-4B02-9140-D559A7B6E47B}" type="datetimeFigureOut">
              <a:rPr lang="en-GB" smtClean="0"/>
              <a:pPr/>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DFDFE-9D1A-49B6-823F-62EB63C6564B}" type="slidenum">
              <a:rPr lang="en-GB" smtClean="0"/>
              <a:pPr/>
              <a:t>‹#›</a:t>
            </a:fld>
            <a:endParaRPr lang="en-GB"/>
          </a:p>
        </p:txBody>
      </p:sp>
    </p:spTree>
    <p:extLst>
      <p:ext uri="{BB962C8B-B14F-4D97-AF65-F5344CB8AC3E}">
        <p14:creationId xmlns:p14="http://schemas.microsoft.com/office/powerpoint/2010/main" val="365253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FE044E6-53DE-4546-A538-9EAD4FAA81D4}" type="slidenum">
              <a:rPr lang="en-GB"/>
              <a:pPr>
                <a:defRPr/>
              </a:pPr>
              <a:t>‹#›</a:t>
            </a:fld>
            <a:endParaRPr lang="en-GB"/>
          </a:p>
        </p:txBody>
      </p:sp>
    </p:spTree>
    <p:extLst>
      <p:ext uri="{BB962C8B-B14F-4D97-AF65-F5344CB8AC3E}">
        <p14:creationId xmlns:p14="http://schemas.microsoft.com/office/powerpoint/2010/main" val="20503932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422CCA-CA9C-4900-AEEF-389F56A88EE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144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B03E-5DB1-468A-8FB6-8CB5DF0DB0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DA8286-C99E-45C4-BAB3-D5EECB07C83F}"/>
              </a:ext>
            </a:extLst>
          </p:cNvPr>
          <p:cNvSpPr>
            <a:spLocks noGrp="1"/>
          </p:cNvSpPr>
          <p:nvPr>
            <p:ph type="dt" sz="half" idx="10"/>
          </p:nvPr>
        </p:nvSpPr>
        <p:spPr/>
        <p:txBody>
          <a:bodyPr/>
          <a:lstStyle/>
          <a:p>
            <a:fld id="{1F726ED8-A561-48B1-938E-337AE1C3F565}" type="datetimeFigureOut">
              <a:rPr lang="en-GB" smtClean="0"/>
              <a:t>20/02/2018</a:t>
            </a:fld>
            <a:endParaRPr lang="en-GB"/>
          </a:p>
        </p:txBody>
      </p:sp>
      <p:sp>
        <p:nvSpPr>
          <p:cNvPr id="4" name="Footer Placeholder 3">
            <a:extLst>
              <a:ext uri="{FF2B5EF4-FFF2-40B4-BE49-F238E27FC236}">
                <a16:creationId xmlns:a16="http://schemas.microsoft.com/office/drawing/2014/main" id="{381AC5E3-6A3D-4512-9351-0548FF9812C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DD6EFAD-B5E5-4D5B-94F8-6C8FB8EA9271}"/>
              </a:ext>
            </a:extLst>
          </p:cNvPr>
          <p:cNvSpPr>
            <a:spLocks noGrp="1"/>
          </p:cNvSpPr>
          <p:nvPr>
            <p:ph type="sldNum" sz="quarter" idx="12"/>
          </p:nvPr>
        </p:nvSpPr>
        <p:spPr/>
        <p:txBody>
          <a:bodyPr/>
          <a:lstStyle/>
          <a:p>
            <a:fld id="{3E1842E0-6746-4C55-90B0-AA022FFBD73B}" type="slidenum">
              <a:rPr lang="en-GB" smtClean="0"/>
              <a:t>‹#›</a:t>
            </a:fld>
            <a:endParaRPr lang="en-GB"/>
          </a:p>
        </p:txBody>
      </p:sp>
    </p:spTree>
    <p:extLst>
      <p:ext uri="{BB962C8B-B14F-4D97-AF65-F5344CB8AC3E}">
        <p14:creationId xmlns:p14="http://schemas.microsoft.com/office/powerpoint/2010/main" val="1925421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A6B151-E144-4E86-A2C3-126785480F3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1594409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3B194B-A195-4B26-9193-9A5E95BAA3E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9264693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DF3F7DB-FAE2-4205-AE27-2CB79BC3344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8223113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BCD4E6-CAE8-43FA-9BD8-E353331268A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164675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7753E93-8E91-4696-9A14-4E201C01F01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6416754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9E841D0-0D23-4823-B06B-B6C583C0FDC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5764055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88224F0-16E5-4D3E-ADE1-CBB267D10BA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2432060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2937490-621C-4CF9-833C-E2165823EFF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601970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729496-60F0-47BE-9D03-E19C7FAAD1D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2135648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E3C07B-9E40-4EA5-ACBE-14E2F4F567A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9137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2C3DFC-04FB-46FC-A4DE-62881AA6C466}"/>
              </a:ext>
            </a:extLst>
          </p:cNvPr>
          <p:cNvSpPr>
            <a:spLocks noGrp="1"/>
          </p:cNvSpPr>
          <p:nvPr>
            <p:ph type="dt" sz="half" idx="10"/>
          </p:nvPr>
        </p:nvSpPr>
        <p:spPr/>
        <p:txBody>
          <a:bodyPr/>
          <a:lstStyle/>
          <a:p>
            <a:fld id="{1F726ED8-A561-48B1-938E-337AE1C3F565}" type="datetimeFigureOut">
              <a:rPr lang="en-GB" smtClean="0"/>
              <a:t>20/02/2018</a:t>
            </a:fld>
            <a:endParaRPr lang="en-GB"/>
          </a:p>
        </p:txBody>
      </p:sp>
      <p:sp>
        <p:nvSpPr>
          <p:cNvPr id="3" name="Footer Placeholder 2">
            <a:extLst>
              <a:ext uri="{FF2B5EF4-FFF2-40B4-BE49-F238E27FC236}">
                <a16:creationId xmlns:a16="http://schemas.microsoft.com/office/drawing/2014/main" id="{99D17CC0-944C-4357-9088-5B9A90F29EA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6CDD9F-8BD5-48AA-B9FA-93CED65CBA5E}"/>
              </a:ext>
            </a:extLst>
          </p:cNvPr>
          <p:cNvSpPr>
            <a:spLocks noGrp="1"/>
          </p:cNvSpPr>
          <p:nvPr>
            <p:ph type="sldNum" sz="quarter" idx="12"/>
          </p:nvPr>
        </p:nvSpPr>
        <p:spPr/>
        <p:txBody>
          <a:bodyPr/>
          <a:lstStyle/>
          <a:p>
            <a:fld id="{3E1842E0-6746-4C55-90B0-AA022FFBD73B}" type="slidenum">
              <a:rPr lang="en-GB" smtClean="0"/>
              <a:t>‹#›</a:t>
            </a:fld>
            <a:endParaRPr lang="en-GB"/>
          </a:p>
        </p:txBody>
      </p:sp>
    </p:spTree>
    <p:extLst>
      <p:ext uri="{BB962C8B-B14F-4D97-AF65-F5344CB8AC3E}">
        <p14:creationId xmlns:p14="http://schemas.microsoft.com/office/powerpoint/2010/main" val="13316981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3C9C400-A568-42D7-8454-6FE1538C3AB0}" type="datetimeFigureOut">
              <a:rPr lang="en-GB" smtClean="0"/>
              <a:pPr/>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BA273E-A619-4B97-8E67-1CA9B8581743}" type="slidenum">
              <a:rPr lang="en-GB" smtClean="0"/>
              <a:pPr/>
              <a:t>‹#›</a:t>
            </a:fld>
            <a:endParaRPr lang="en-GB"/>
          </a:p>
        </p:txBody>
      </p:sp>
    </p:spTree>
    <p:extLst>
      <p:ext uri="{BB962C8B-B14F-4D97-AF65-F5344CB8AC3E}">
        <p14:creationId xmlns:p14="http://schemas.microsoft.com/office/powerpoint/2010/main" val="41291004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C9C400-A568-42D7-8454-6FE1538C3AB0}" type="datetimeFigureOut">
              <a:rPr lang="en-GB" smtClean="0"/>
              <a:pPr/>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BA273E-A619-4B97-8E67-1CA9B8581743}" type="slidenum">
              <a:rPr lang="en-GB" smtClean="0"/>
              <a:pPr/>
              <a:t>‹#›</a:t>
            </a:fld>
            <a:endParaRPr lang="en-GB"/>
          </a:p>
        </p:txBody>
      </p:sp>
    </p:spTree>
    <p:extLst>
      <p:ext uri="{BB962C8B-B14F-4D97-AF65-F5344CB8AC3E}">
        <p14:creationId xmlns:p14="http://schemas.microsoft.com/office/powerpoint/2010/main" val="20887068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C9C400-A568-42D7-8454-6FE1538C3AB0}" type="datetimeFigureOut">
              <a:rPr lang="en-GB" smtClean="0"/>
              <a:pPr/>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BA273E-A619-4B97-8E67-1CA9B8581743}" type="slidenum">
              <a:rPr lang="en-GB" smtClean="0"/>
              <a:pPr/>
              <a:t>‹#›</a:t>
            </a:fld>
            <a:endParaRPr lang="en-GB"/>
          </a:p>
        </p:txBody>
      </p:sp>
    </p:spTree>
    <p:extLst>
      <p:ext uri="{BB962C8B-B14F-4D97-AF65-F5344CB8AC3E}">
        <p14:creationId xmlns:p14="http://schemas.microsoft.com/office/powerpoint/2010/main" val="30209012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3C9C400-A568-42D7-8454-6FE1538C3AB0}" type="datetimeFigureOut">
              <a:rPr lang="en-GB" smtClean="0"/>
              <a:pPr/>
              <a:t>20/02/2018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BA273E-A619-4B97-8E67-1CA9B8581743}" type="slidenum">
              <a:rPr lang="en-GB" smtClean="0"/>
              <a:pPr/>
              <a:t>‹#›</a:t>
            </a:fld>
            <a:endParaRPr lang="en-GB"/>
          </a:p>
        </p:txBody>
      </p:sp>
    </p:spTree>
    <p:extLst>
      <p:ext uri="{BB962C8B-B14F-4D97-AF65-F5344CB8AC3E}">
        <p14:creationId xmlns:p14="http://schemas.microsoft.com/office/powerpoint/2010/main" val="11607815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3C9C400-A568-42D7-8454-6FE1538C3AB0}" type="datetimeFigureOut">
              <a:rPr lang="en-GB" smtClean="0"/>
              <a:pPr/>
              <a:t>20/02/2018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BA273E-A619-4B97-8E67-1CA9B8581743}" type="slidenum">
              <a:rPr lang="en-GB" smtClean="0"/>
              <a:pPr/>
              <a:t>‹#›</a:t>
            </a:fld>
            <a:endParaRPr lang="en-GB"/>
          </a:p>
        </p:txBody>
      </p:sp>
    </p:spTree>
    <p:extLst>
      <p:ext uri="{BB962C8B-B14F-4D97-AF65-F5344CB8AC3E}">
        <p14:creationId xmlns:p14="http://schemas.microsoft.com/office/powerpoint/2010/main" val="21305962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3C9C400-A568-42D7-8454-6FE1538C3AB0}" type="datetimeFigureOut">
              <a:rPr lang="en-GB" smtClean="0"/>
              <a:pPr/>
              <a:t>20/02/2018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BA273E-A619-4B97-8E67-1CA9B8581743}" type="slidenum">
              <a:rPr lang="en-GB" smtClean="0"/>
              <a:pPr/>
              <a:t>‹#›</a:t>
            </a:fld>
            <a:endParaRPr lang="en-GB"/>
          </a:p>
        </p:txBody>
      </p:sp>
    </p:spTree>
    <p:extLst>
      <p:ext uri="{BB962C8B-B14F-4D97-AF65-F5344CB8AC3E}">
        <p14:creationId xmlns:p14="http://schemas.microsoft.com/office/powerpoint/2010/main" val="36430844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9C400-A568-42D7-8454-6FE1538C3AB0}" type="datetimeFigureOut">
              <a:rPr lang="en-GB" smtClean="0"/>
              <a:pPr/>
              <a:t>20/02/2018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BA273E-A619-4B97-8E67-1CA9B8581743}" type="slidenum">
              <a:rPr lang="en-GB" smtClean="0"/>
              <a:pPr/>
              <a:t>‹#›</a:t>
            </a:fld>
            <a:endParaRPr lang="en-GB"/>
          </a:p>
        </p:txBody>
      </p:sp>
    </p:spTree>
    <p:extLst>
      <p:ext uri="{BB962C8B-B14F-4D97-AF65-F5344CB8AC3E}">
        <p14:creationId xmlns:p14="http://schemas.microsoft.com/office/powerpoint/2010/main" val="104250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C9C400-A568-42D7-8454-6FE1538C3AB0}" type="datetimeFigureOut">
              <a:rPr lang="en-GB" smtClean="0"/>
              <a:pPr/>
              <a:t>20/02/2018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BA273E-A619-4B97-8E67-1CA9B8581743}" type="slidenum">
              <a:rPr lang="en-GB" smtClean="0"/>
              <a:pPr/>
              <a:t>‹#›</a:t>
            </a:fld>
            <a:endParaRPr lang="en-GB"/>
          </a:p>
        </p:txBody>
      </p:sp>
    </p:spTree>
    <p:extLst>
      <p:ext uri="{BB962C8B-B14F-4D97-AF65-F5344CB8AC3E}">
        <p14:creationId xmlns:p14="http://schemas.microsoft.com/office/powerpoint/2010/main" val="8636136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C9C400-A568-42D7-8454-6FE1538C3AB0}" type="datetimeFigureOut">
              <a:rPr lang="en-GB" smtClean="0"/>
              <a:pPr/>
              <a:t>20/02/2018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BA273E-A619-4B97-8E67-1CA9B8581743}" type="slidenum">
              <a:rPr lang="en-GB" smtClean="0"/>
              <a:pPr/>
              <a:t>‹#›</a:t>
            </a:fld>
            <a:endParaRPr lang="en-GB"/>
          </a:p>
        </p:txBody>
      </p:sp>
    </p:spTree>
    <p:extLst>
      <p:ext uri="{BB962C8B-B14F-4D97-AF65-F5344CB8AC3E}">
        <p14:creationId xmlns:p14="http://schemas.microsoft.com/office/powerpoint/2010/main" val="22937688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C9C400-A568-42D7-8454-6FE1538C3AB0}" type="datetimeFigureOut">
              <a:rPr lang="en-GB" smtClean="0"/>
              <a:pPr/>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BA273E-A619-4B97-8E67-1CA9B8581743}" type="slidenum">
              <a:rPr lang="en-GB" smtClean="0"/>
              <a:pPr/>
              <a:t>‹#›</a:t>
            </a:fld>
            <a:endParaRPr lang="en-GB"/>
          </a:p>
        </p:txBody>
      </p:sp>
    </p:spTree>
    <p:extLst>
      <p:ext uri="{BB962C8B-B14F-4D97-AF65-F5344CB8AC3E}">
        <p14:creationId xmlns:p14="http://schemas.microsoft.com/office/powerpoint/2010/main" val="1425889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8A33F-B209-4B4B-85CB-3BFD20919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0D020B-2C2E-4F3D-91F5-EA32025946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A02F41-47A4-49C2-8CFE-368588F84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02E4B8-B4BD-41CF-A02F-CE16EAD0C7BC}"/>
              </a:ext>
            </a:extLst>
          </p:cNvPr>
          <p:cNvSpPr>
            <a:spLocks noGrp="1"/>
          </p:cNvSpPr>
          <p:nvPr>
            <p:ph type="dt" sz="half" idx="10"/>
          </p:nvPr>
        </p:nvSpPr>
        <p:spPr/>
        <p:txBody>
          <a:bodyPr/>
          <a:lstStyle/>
          <a:p>
            <a:fld id="{1F726ED8-A561-48B1-938E-337AE1C3F565}" type="datetimeFigureOut">
              <a:rPr lang="en-GB" smtClean="0"/>
              <a:t>20/02/2018</a:t>
            </a:fld>
            <a:endParaRPr lang="en-GB"/>
          </a:p>
        </p:txBody>
      </p:sp>
      <p:sp>
        <p:nvSpPr>
          <p:cNvPr id="6" name="Footer Placeholder 5">
            <a:extLst>
              <a:ext uri="{FF2B5EF4-FFF2-40B4-BE49-F238E27FC236}">
                <a16:creationId xmlns:a16="http://schemas.microsoft.com/office/drawing/2014/main" id="{ED90012E-21D6-4DCE-863B-EB9AAC904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149438-F961-40F0-BCF9-0DF1A10EF2FD}"/>
              </a:ext>
            </a:extLst>
          </p:cNvPr>
          <p:cNvSpPr>
            <a:spLocks noGrp="1"/>
          </p:cNvSpPr>
          <p:nvPr>
            <p:ph type="sldNum" sz="quarter" idx="12"/>
          </p:nvPr>
        </p:nvSpPr>
        <p:spPr/>
        <p:txBody>
          <a:bodyPr/>
          <a:lstStyle/>
          <a:p>
            <a:fld id="{3E1842E0-6746-4C55-90B0-AA022FFBD73B}" type="slidenum">
              <a:rPr lang="en-GB" smtClean="0"/>
              <a:t>‹#›</a:t>
            </a:fld>
            <a:endParaRPr lang="en-GB"/>
          </a:p>
        </p:txBody>
      </p:sp>
    </p:spTree>
    <p:extLst>
      <p:ext uri="{BB962C8B-B14F-4D97-AF65-F5344CB8AC3E}">
        <p14:creationId xmlns:p14="http://schemas.microsoft.com/office/powerpoint/2010/main" val="37158574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C9C400-A568-42D7-8454-6FE1538C3AB0}" type="datetimeFigureOut">
              <a:rPr lang="en-GB" smtClean="0"/>
              <a:pPr/>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BA273E-A619-4B97-8E67-1CA9B8581743}" type="slidenum">
              <a:rPr lang="en-GB" smtClean="0"/>
              <a:pPr/>
              <a:t>‹#›</a:t>
            </a:fld>
            <a:endParaRPr lang="en-GB"/>
          </a:p>
        </p:txBody>
      </p:sp>
    </p:spTree>
    <p:extLst>
      <p:ext uri="{BB962C8B-B14F-4D97-AF65-F5344CB8AC3E}">
        <p14:creationId xmlns:p14="http://schemas.microsoft.com/office/powerpoint/2010/main" val="2914656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1"/>
            <a:ext cx="109728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3D1DC8-FF2B-4B49-B93A-AC42BC07F6E0}" type="slidenum">
              <a:rPr lang="en-US"/>
              <a:pPr>
                <a:defRPr/>
              </a:pPr>
              <a:t>‹#›</a:t>
            </a:fld>
            <a:endParaRPr lang="en-US"/>
          </a:p>
        </p:txBody>
      </p:sp>
    </p:spTree>
    <p:extLst>
      <p:ext uri="{BB962C8B-B14F-4D97-AF65-F5344CB8AC3E}">
        <p14:creationId xmlns:p14="http://schemas.microsoft.com/office/powerpoint/2010/main" val="19789879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22733A1-FD11-4D1A-B0B4-C09C5D68E7C3}" type="datetimeFigureOut">
              <a:rPr lang="en-GB" smtClean="0"/>
              <a:pPr/>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BAEF02-AFE5-4D31-9915-5AADF6A2E391}" type="slidenum">
              <a:rPr lang="en-GB" smtClean="0"/>
              <a:pPr/>
              <a:t>‹#›</a:t>
            </a:fld>
            <a:endParaRPr lang="en-GB"/>
          </a:p>
        </p:txBody>
      </p:sp>
    </p:spTree>
    <p:extLst>
      <p:ext uri="{BB962C8B-B14F-4D97-AF65-F5344CB8AC3E}">
        <p14:creationId xmlns:p14="http://schemas.microsoft.com/office/powerpoint/2010/main" val="34462160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2733A1-FD11-4D1A-B0B4-C09C5D68E7C3}" type="datetimeFigureOut">
              <a:rPr lang="en-GB" smtClean="0"/>
              <a:pPr/>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BAEF02-AFE5-4D31-9915-5AADF6A2E391}" type="slidenum">
              <a:rPr lang="en-GB" smtClean="0"/>
              <a:pPr/>
              <a:t>‹#›</a:t>
            </a:fld>
            <a:endParaRPr lang="en-GB"/>
          </a:p>
        </p:txBody>
      </p:sp>
    </p:spTree>
    <p:extLst>
      <p:ext uri="{BB962C8B-B14F-4D97-AF65-F5344CB8AC3E}">
        <p14:creationId xmlns:p14="http://schemas.microsoft.com/office/powerpoint/2010/main" val="39359818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2733A1-FD11-4D1A-B0B4-C09C5D68E7C3}" type="datetimeFigureOut">
              <a:rPr lang="en-GB" smtClean="0"/>
              <a:pPr/>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BAEF02-AFE5-4D31-9915-5AADF6A2E391}" type="slidenum">
              <a:rPr lang="en-GB" smtClean="0"/>
              <a:pPr/>
              <a:t>‹#›</a:t>
            </a:fld>
            <a:endParaRPr lang="en-GB"/>
          </a:p>
        </p:txBody>
      </p:sp>
    </p:spTree>
    <p:extLst>
      <p:ext uri="{BB962C8B-B14F-4D97-AF65-F5344CB8AC3E}">
        <p14:creationId xmlns:p14="http://schemas.microsoft.com/office/powerpoint/2010/main" val="8686635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22733A1-FD11-4D1A-B0B4-C09C5D68E7C3}" type="datetimeFigureOut">
              <a:rPr lang="en-GB" smtClean="0"/>
              <a:pPr/>
              <a:t>20/02/2018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BAEF02-AFE5-4D31-9915-5AADF6A2E391}" type="slidenum">
              <a:rPr lang="en-GB" smtClean="0"/>
              <a:pPr/>
              <a:t>‹#›</a:t>
            </a:fld>
            <a:endParaRPr lang="en-GB"/>
          </a:p>
        </p:txBody>
      </p:sp>
    </p:spTree>
    <p:extLst>
      <p:ext uri="{BB962C8B-B14F-4D97-AF65-F5344CB8AC3E}">
        <p14:creationId xmlns:p14="http://schemas.microsoft.com/office/powerpoint/2010/main" val="22791607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22733A1-FD11-4D1A-B0B4-C09C5D68E7C3}" type="datetimeFigureOut">
              <a:rPr lang="en-GB" smtClean="0"/>
              <a:pPr/>
              <a:t>20/02/2018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BAEF02-AFE5-4D31-9915-5AADF6A2E391}" type="slidenum">
              <a:rPr lang="en-GB" smtClean="0"/>
              <a:pPr/>
              <a:t>‹#›</a:t>
            </a:fld>
            <a:endParaRPr lang="en-GB"/>
          </a:p>
        </p:txBody>
      </p:sp>
    </p:spTree>
    <p:extLst>
      <p:ext uri="{BB962C8B-B14F-4D97-AF65-F5344CB8AC3E}">
        <p14:creationId xmlns:p14="http://schemas.microsoft.com/office/powerpoint/2010/main" val="38150649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22733A1-FD11-4D1A-B0B4-C09C5D68E7C3}" type="datetimeFigureOut">
              <a:rPr lang="en-GB" smtClean="0"/>
              <a:pPr/>
              <a:t>20/02/2018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BAEF02-AFE5-4D31-9915-5AADF6A2E391}" type="slidenum">
              <a:rPr lang="en-GB" smtClean="0"/>
              <a:pPr/>
              <a:t>‹#›</a:t>
            </a:fld>
            <a:endParaRPr lang="en-GB"/>
          </a:p>
        </p:txBody>
      </p:sp>
    </p:spTree>
    <p:extLst>
      <p:ext uri="{BB962C8B-B14F-4D97-AF65-F5344CB8AC3E}">
        <p14:creationId xmlns:p14="http://schemas.microsoft.com/office/powerpoint/2010/main" val="27629441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2733A1-FD11-4D1A-B0B4-C09C5D68E7C3}" type="datetimeFigureOut">
              <a:rPr lang="en-GB" smtClean="0"/>
              <a:pPr/>
              <a:t>20/02/2018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BAEF02-AFE5-4D31-9915-5AADF6A2E391}" type="slidenum">
              <a:rPr lang="en-GB" smtClean="0"/>
              <a:pPr/>
              <a:t>‹#›</a:t>
            </a:fld>
            <a:endParaRPr lang="en-GB"/>
          </a:p>
        </p:txBody>
      </p:sp>
    </p:spTree>
    <p:extLst>
      <p:ext uri="{BB962C8B-B14F-4D97-AF65-F5344CB8AC3E}">
        <p14:creationId xmlns:p14="http://schemas.microsoft.com/office/powerpoint/2010/main" val="14024922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2733A1-FD11-4D1A-B0B4-C09C5D68E7C3}" type="datetimeFigureOut">
              <a:rPr lang="en-GB" smtClean="0"/>
              <a:pPr/>
              <a:t>20/02/2018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BAEF02-AFE5-4D31-9915-5AADF6A2E391}" type="slidenum">
              <a:rPr lang="en-GB" smtClean="0"/>
              <a:pPr/>
              <a:t>‹#›</a:t>
            </a:fld>
            <a:endParaRPr lang="en-GB"/>
          </a:p>
        </p:txBody>
      </p:sp>
    </p:spTree>
    <p:extLst>
      <p:ext uri="{BB962C8B-B14F-4D97-AF65-F5344CB8AC3E}">
        <p14:creationId xmlns:p14="http://schemas.microsoft.com/office/powerpoint/2010/main" val="2860703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058B-6A31-430C-94AE-16A88173A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659996-974A-4B8D-B104-E25B50C9E6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33C29D-A49C-4362-893C-3F82618FDC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5FA6CA-7342-483D-951A-6565495619BB}"/>
              </a:ext>
            </a:extLst>
          </p:cNvPr>
          <p:cNvSpPr>
            <a:spLocks noGrp="1"/>
          </p:cNvSpPr>
          <p:nvPr>
            <p:ph type="dt" sz="half" idx="10"/>
          </p:nvPr>
        </p:nvSpPr>
        <p:spPr/>
        <p:txBody>
          <a:bodyPr/>
          <a:lstStyle/>
          <a:p>
            <a:fld id="{1F726ED8-A561-48B1-938E-337AE1C3F565}" type="datetimeFigureOut">
              <a:rPr lang="en-GB" smtClean="0"/>
              <a:t>20/02/2018</a:t>
            </a:fld>
            <a:endParaRPr lang="en-GB"/>
          </a:p>
        </p:txBody>
      </p:sp>
      <p:sp>
        <p:nvSpPr>
          <p:cNvPr id="6" name="Footer Placeholder 5">
            <a:extLst>
              <a:ext uri="{FF2B5EF4-FFF2-40B4-BE49-F238E27FC236}">
                <a16:creationId xmlns:a16="http://schemas.microsoft.com/office/drawing/2014/main" id="{4D3C40E0-7E6C-4CCC-90AE-3DC4C74260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DD9FBE-7549-4F8B-85DA-5679476B8141}"/>
              </a:ext>
            </a:extLst>
          </p:cNvPr>
          <p:cNvSpPr>
            <a:spLocks noGrp="1"/>
          </p:cNvSpPr>
          <p:nvPr>
            <p:ph type="sldNum" sz="quarter" idx="12"/>
          </p:nvPr>
        </p:nvSpPr>
        <p:spPr/>
        <p:txBody>
          <a:bodyPr/>
          <a:lstStyle/>
          <a:p>
            <a:fld id="{3E1842E0-6746-4C55-90B0-AA022FFBD73B}" type="slidenum">
              <a:rPr lang="en-GB" smtClean="0"/>
              <a:t>‹#›</a:t>
            </a:fld>
            <a:endParaRPr lang="en-GB"/>
          </a:p>
        </p:txBody>
      </p:sp>
    </p:spTree>
    <p:extLst>
      <p:ext uri="{BB962C8B-B14F-4D97-AF65-F5344CB8AC3E}">
        <p14:creationId xmlns:p14="http://schemas.microsoft.com/office/powerpoint/2010/main" val="26949410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2733A1-FD11-4D1A-B0B4-C09C5D68E7C3}" type="datetimeFigureOut">
              <a:rPr lang="en-GB" smtClean="0"/>
              <a:pPr/>
              <a:t>20/02/2018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BAEF02-AFE5-4D31-9915-5AADF6A2E391}" type="slidenum">
              <a:rPr lang="en-GB" smtClean="0"/>
              <a:pPr/>
              <a:t>‹#›</a:t>
            </a:fld>
            <a:endParaRPr lang="en-GB"/>
          </a:p>
        </p:txBody>
      </p:sp>
    </p:spTree>
    <p:extLst>
      <p:ext uri="{BB962C8B-B14F-4D97-AF65-F5344CB8AC3E}">
        <p14:creationId xmlns:p14="http://schemas.microsoft.com/office/powerpoint/2010/main" val="28437337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2733A1-FD11-4D1A-B0B4-C09C5D68E7C3}" type="datetimeFigureOut">
              <a:rPr lang="en-GB" smtClean="0"/>
              <a:pPr/>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BAEF02-AFE5-4D31-9915-5AADF6A2E391}" type="slidenum">
              <a:rPr lang="en-GB" smtClean="0"/>
              <a:pPr/>
              <a:t>‹#›</a:t>
            </a:fld>
            <a:endParaRPr lang="en-GB"/>
          </a:p>
        </p:txBody>
      </p:sp>
    </p:spTree>
    <p:extLst>
      <p:ext uri="{BB962C8B-B14F-4D97-AF65-F5344CB8AC3E}">
        <p14:creationId xmlns:p14="http://schemas.microsoft.com/office/powerpoint/2010/main" val="41269947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2733A1-FD11-4D1A-B0B4-C09C5D68E7C3}" type="datetimeFigureOut">
              <a:rPr lang="en-GB" smtClean="0"/>
              <a:pPr/>
              <a:t>20/02/2018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BAEF02-AFE5-4D31-9915-5AADF6A2E391}" type="slidenum">
              <a:rPr lang="en-GB" smtClean="0"/>
              <a:pPr/>
              <a:t>‹#›</a:t>
            </a:fld>
            <a:endParaRPr lang="en-GB"/>
          </a:p>
        </p:txBody>
      </p:sp>
    </p:spTree>
    <p:extLst>
      <p:ext uri="{BB962C8B-B14F-4D97-AF65-F5344CB8AC3E}">
        <p14:creationId xmlns:p14="http://schemas.microsoft.com/office/powerpoint/2010/main" val="30931247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4F8A5FEF-8BB6-4967-B5AA-9CFD8B6EE496}" type="datetimeFigureOut">
              <a:rPr lang="en-US">
                <a:solidFill>
                  <a:prstClr val="black">
                    <a:tint val="75000"/>
                  </a:prstClr>
                </a:solidFill>
              </a:rPr>
              <a:pPr>
                <a:defRPr/>
              </a:pPr>
              <a:t>2/20/2018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FDF5D9-64CA-425E-BCEC-685E3021517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689439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5FAC082-7123-4837-BD78-0BAAA6E55C2E}" type="datetimeFigureOut">
              <a:rPr lang="en-US">
                <a:solidFill>
                  <a:prstClr val="black">
                    <a:tint val="75000"/>
                  </a:prstClr>
                </a:solidFill>
              </a:rPr>
              <a:pPr>
                <a:defRPr/>
              </a:pPr>
              <a:t>2/20/2018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933C20-DF50-4B5E-BDF7-27FD3E58774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9707770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FB86996-53E6-47C1-80FA-182C8D9E255D}" type="datetimeFigureOut">
              <a:rPr lang="en-US">
                <a:solidFill>
                  <a:prstClr val="black">
                    <a:tint val="75000"/>
                  </a:prstClr>
                </a:solidFill>
              </a:rPr>
              <a:pPr>
                <a:defRPr/>
              </a:pPr>
              <a:t>2/20/2018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833093-4459-416E-A310-3CB34CAE127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318928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FE9049B4-D745-40A7-A2CF-48765720247D}" type="datetimeFigureOut">
              <a:rPr lang="en-US">
                <a:solidFill>
                  <a:prstClr val="black">
                    <a:tint val="75000"/>
                  </a:prstClr>
                </a:solidFill>
              </a:rPr>
              <a:pPr>
                <a:defRPr/>
              </a:pPr>
              <a:t>2/20/2018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8D8D61D-C491-4854-B761-51215C894E3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1247745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C075B46E-8415-4BEC-8C45-FDA3B4244434}" type="datetimeFigureOut">
              <a:rPr lang="en-US">
                <a:solidFill>
                  <a:prstClr val="black">
                    <a:tint val="75000"/>
                  </a:prstClr>
                </a:solidFill>
              </a:rPr>
              <a:pPr>
                <a:defRPr/>
              </a:pPr>
              <a:t>2/20/2018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93EBB6C-61DF-4E70-A8A1-E2399250E84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631898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750E9E6-D63A-49F7-ADE3-448792417CAC}" type="datetimeFigureOut">
              <a:rPr lang="en-US">
                <a:solidFill>
                  <a:prstClr val="black">
                    <a:tint val="75000"/>
                  </a:prstClr>
                </a:solidFill>
              </a:rPr>
              <a:pPr>
                <a:defRPr/>
              </a:pPr>
              <a:t>2/20/2018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DA1FADE-0C4F-493F-B9BB-D31116AA19F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690193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7F12AF-29BA-4643-9DEC-571A8C5484EB}" type="datetimeFigureOut">
              <a:rPr lang="en-US">
                <a:solidFill>
                  <a:prstClr val="black">
                    <a:tint val="75000"/>
                  </a:prstClr>
                </a:solidFill>
              </a:rPr>
              <a:pPr>
                <a:defRPr/>
              </a:pPr>
              <a:t>2/20/2018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F72DC7E-D934-4894-BD91-B1A52BB786F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605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theme" Target="../theme/theme14.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5.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5ECD45-2E37-40EC-84EA-55C8EE5D29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F918BD-F5E4-4FDC-8A7A-610C69FF63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D4F067-FF61-45E0-A50A-0FD4F5D141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26ED8-A561-48B1-938E-337AE1C3F565}" type="datetimeFigureOut">
              <a:rPr lang="en-GB" smtClean="0"/>
              <a:t>20/02/2018</a:t>
            </a:fld>
            <a:endParaRPr lang="en-GB"/>
          </a:p>
        </p:txBody>
      </p:sp>
      <p:sp>
        <p:nvSpPr>
          <p:cNvPr id="5" name="Footer Placeholder 4">
            <a:extLst>
              <a:ext uri="{FF2B5EF4-FFF2-40B4-BE49-F238E27FC236}">
                <a16:creationId xmlns:a16="http://schemas.microsoft.com/office/drawing/2014/main" id="{B4A4F7F2-43EC-4295-A9F9-9494689D3F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C1E918-27BD-4691-80FD-9ADAD3F59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842E0-6746-4C55-90B0-AA022FFBD73B}" type="slidenum">
              <a:rPr lang="en-GB" smtClean="0"/>
              <a:t>‹#›</a:t>
            </a:fld>
            <a:endParaRPr lang="en-GB"/>
          </a:p>
        </p:txBody>
      </p:sp>
    </p:spTree>
    <p:extLst>
      <p:ext uri="{BB962C8B-B14F-4D97-AF65-F5344CB8AC3E}">
        <p14:creationId xmlns:p14="http://schemas.microsoft.com/office/powerpoint/2010/main" val="1896231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D934A-FD41-4BE6-B4BF-E711D1CE9A60}" type="datetimeFigureOut">
              <a:rPr lang="en-GB" smtClean="0">
                <a:solidFill>
                  <a:prstClr val="black">
                    <a:tint val="75000"/>
                  </a:prstClr>
                </a:solidFill>
              </a:rPr>
              <a:pPr/>
              <a:t>20/02/2018</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19897-1B84-46D8-9466-20E263292E9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0722308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01C79-053E-45E4-9CF4-A742A76244BA}" type="datetimeFigureOut">
              <a:rPr lang="en-GB" smtClean="0"/>
              <a:t>20/02/2018</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B35E1-55B2-4414-AD51-0FA929928604}" type="slidenum">
              <a:rPr lang="en-GB" smtClean="0"/>
              <a:t>‹#›</a:t>
            </a:fld>
            <a:endParaRPr lang="en-GB"/>
          </a:p>
        </p:txBody>
      </p:sp>
    </p:spTree>
    <p:extLst>
      <p:ext uri="{BB962C8B-B14F-4D97-AF65-F5344CB8AC3E}">
        <p14:creationId xmlns:p14="http://schemas.microsoft.com/office/powerpoint/2010/main" val="108163844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6094A-1614-497C-B51C-110F183534CC}" type="datetimeFigureOut">
              <a:rPr lang="en-GB" smtClean="0">
                <a:solidFill>
                  <a:prstClr val="black">
                    <a:tint val="75000"/>
                  </a:prstClr>
                </a:solidFill>
              </a:rPr>
              <a:pPr/>
              <a:t>20/02/2018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A3BD2-A307-4A3F-B4B0-37B1FF8505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591068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09AB11C8-D829-4F80-AEAA-66EF7D3F6D54}" type="datetimeFigureOut">
              <a:rPr lang="en-GB">
                <a:solidFill>
                  <a:prstClr val="black">
                    <a:tint val="75000"/>
                  </a:prstClr>
                </a:solidFill>
              </a:rPr>
              <a:pPr fontAlgn="base">
                <a:spcBef>
                  <a:spcPct val="0"/>
                </a:spcBef>
                <a:spcAft>
                  <a:spcPct val="0"/>
                </a:spcAft>
                <a:defRPr/>
              </a:pPr>
              <a:t>20/02/2018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fontAlgn="base">
              <a:spcBef>
                <a:spcPct val="0"/>
              </a:spcBef>
              <a:spcAft>
                <a:spcPct val="0"/>
              </a:spcAft>
              <a:defRPr/>
            </a:pPr>
            <a:fld id="{C92512E7-5C26-409B-871F-718DBCE1B83B}" type="slidenum">
              <a:rPr lang="en-GB">
                <a:solidFill>
                  <a:prstClr val="black">
                    <a:tint val="75000"/>
                  </a:prstClr>
                </a:solidFill>
              </a:rPr>
              <a:pPr fontAlgn="base">
                <a:spcBef>
                  <a:spcPct val="0"/>
                </a:spcBef>
                <a:spcAft>
                  <a:spcPct val="0"/>
                </a:spcAft>
                <a:defRPr/>
              </a:pPr>
              <a:t>‹#›</a:t>
            </a:fld>
            <a:endParaRPr lang="en-GB">
              <a:solidFill>
                <a:prstClr val="black">
                  <a:tint val="75000"/>
                </a:prstClr>
              </a:solidFill>
            </a:endParaRPr>
          </a:p>
        </p:txBody>
      </p:sp>
    </p:spTree>
    <p:extLst>
      <p:ext uri="{BB962C8B-B14F-4D97-AF65-F5344CB8AC3E}">
        <p14:creationId xmlns:p14="http://schemas.microsoft.com/office/powerpoint/2010/main" val="360888931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833BF6C2-D634-4840-8AF3-85FF33B80D8B}" type="datetimeFigureOut">
              <a:rPr lang="en-GB" smtClean="0">
                <a:solidFill>
                  <a:srgbClr val="696464"/>
                </a:solidFill>
              </a:rPr>
              <a:pPr/>
              <a:t>20/02/2018</a:t>
            </a:fld>
            <a:endParaRPr lang="en-GB">
              <a:solidFill>
                <a:srgbClr val="696464"/>
              </a:solidFill>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GB">
              <a:solidFill>
                <a:srgbClr val="696464"/>
              </a:solidFill>
            </a:endParaRPr>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100B208-1D9E-4E90-AA73-4F5234E4E11C}" type="slidenum">
              <a:rPr lang="en-GB" smtClean="0"/>
              <a:pPr/>
              <a:t>‹#›</a:t>
            </a:fld>
            <a:endParaRPr lang="en-GB"/>
          </a:p>
        </p:txBody>
      </p:sp>
    </p:spTree>
    <p:extLst>
      <p:ext uri="{BB962C8B-B14F-4D97-AF65-F5344CB8AC3E}">
        <p14:creationId xmlns:p14="http://schemas.microsoft.com/office/powerpoint/2010/main" val="350789126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DBB3B06-3E7F-445A-B683-95340B4E3C0C}"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485921099"/>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33A1-FD11-4D1A-B0B4-C09C5D68E7C3}" type="datetimeFigureOut">
              <a:rPr lang="en-GB" smtClean="0"/>
              <a:pPr/>
              <a:t>20/02/2018</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AEF02-AFE5-4D31-9915-5AADF6A2E391}" type="slidenum">
              <a:rPr lang="en-GB" smtClean="0"/>
              <a:pPr/>
              <a:t>‹#›</a:t>
            </a:fld>
            <a:endParaRPr lang="en-GB"/>
          </a:p>
        </p:txBody>
      </p:sp>
    </p:spTree>
    <p:extLst>
      <p:ext uri="{BB962C8B-B14F-4D97-AF65-F5344CB8AC3E}">
        <p14:creationId xmlns:p14="http://schemas.microsoft.com/office/powerpoint/2010/main" val="3876350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39094-29C2-415B-9B5B-A00B36CF0053}" type="datetimeFigureOut">
              <a:rPr lang="en-GB" smtClean="0">
                <a:solidFill>
                  <a:prstClr val="black">
                    <a:tint val="75000"/>
                  </a:prstClr>
                </a:solidFill>
              </a:rPr>
              <a:pPr/>
              <a:t>20/02/2018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9E940-156C-41FC-BF8C-D7CB5539DA1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28106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a:off x="10617200" y="152400"/>
            <a:ext cx="0" cy="1524000"/>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en-GB" sz="1800">
              <a:solidFill>
                <a:srgbClr val="000000"/>
              </a:solidFill>
            </a:endParaRPr>
          </a:p>
        </p:txBody>
      </p:sp>
      <p:sp>
        <p:nvSpPr>
          <p:cNvPr id="1027" name="Rectangle 3"/>
          <p:cNvSpPr>
            <a:spLocks noGrp="1" noChangeArrowheads="1"/>
          </p:cNvSpPr>
          <p:nvPr>
            <p:ph type="title"/>
          </p:nvPr>
        </p:nvSpPr>
        <p:spPr bwMode="auto">
          <a:xfrm>
            <a:off x="609600" y="122238"/>
            <a:ext cx="1005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609600" y="1719263"/>
            <a:ext cx="109728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fontAlgn="base">
              <a:spcBef>
                <a:spcPct val="0"/>
              </a:spcBef>
              <a:spcAft>
                <a:spcPct val="0"/>
              </a:spcAft>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fontAlgn="base">
              <a:spcBef>
                <a:spcPct val="0"/>
              </a:spcBef>
              <a:spcAft>
                <a:spcPct val="0"/>
              </a:spcAft>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fontAlgn="base">
              <a:spcBef>
                <a:spcPct val="0"/>
              </a:spcBef>
              <a:spcAft>
                <a:spcPct val="0"/>
              </a:spcAft>
              <a:defRPr/>
            </a:pPr>
            <a:fld id="{B03201D8-847D-4322-903F-1EDADCE56036}"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grpSp>
        <p:nvGrpSpPr>
          <p:cNvPr id="1032" name="Group 8"/>
          <p:cNvGrpSpPr>
            <a:grpSpLocks/>
          </p:cNvGrpSpPr>
          <p:nvPr/>
        </p:nvGrpSpPr>
        <p:grpSpPr bwMode="auto">
          <a:xfrm>
            <a:off x="10871201" y="152400"/>
            <a:ext cx="1056217" cy="1295400"/>
            <a:chOff x="5136" y="960"/>
            <a:chExt cx="528" cy="864"/>
          </a:xfrm>
        </p:grpSpPr>
        <p:sp>
          <p:nvSpPr>
            <p:cNvPr id="4105"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06"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07" name="Oval 11"/>
            <p:cNvSpPr>
              <a:spLocks noChangeArrowheads="1"/>
            </p:cNvSpPr>
            <p:nvPr/>
          </p:nvSpPr>
          <p:spPr bwMode="auto">
            <a:xfrm>
              <a:off x="5360" y="960"/>
              <a:ext cx="79"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08" name="Oval 12"/>
            <p:cNvSpPr>
              <a:spLocks noChangeArrowheads="1"/>
            </p:cNvSpPr>
            <p:nvPr/>
          </p:nvSpPr>
          <p:spPr bwMode="auto">
            <a:xfrm>
              <a:off x="5136" y="1072"/>
              <a:ext cx="80" cy="79"/>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09" name="Oval 13"/>
            <p:cNvSpPr>
              <a:spLocks noChangeArrowheads="1"/>
            </p:cNvSpPr>
            <p:nvPr/>
          </p:nvSpPr>
          <p:spPr bwMode="auto">
            <a:xfrm>
              <a:off x="5248" y="1072"/>
              <a:ext cx="79" cy="79"/>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10" name="Oval 14"/>
            <p:cNvSpPr>
              <a:spLocks noChangeArrowheads="1"/>
            </p:cNvSpPr>
            <p:nvPr/>
          </p:nvSpPr>
          <p:spPr bwMode="auto">
            <a:xfrm>
              <a:off x="5360" y="1072"/>
              <a:ext cx="79" cy="79"/>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11" name="Oval 15"/>
            <p:cNvSpPr>
              <a:spLocks noChangeArrowheads="1"/>
            </p:cNvSpPr>
            <p:nvPr/>
          </p:nvSpPr>
          <p:spPr bwMode="auto">
            <a:xfrm>
              <a:off x="5472" y="1072"/>
              <a:ext cx="79" cy="79"/>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12" name="Oval 16"/>
            <p:cNvSpPr>
              <a:spLocks noChangeArrowheads="1"/>
            </p:cNvSpPr>
            <p:nvPr/>
          </p:nvSpPr>
          <p:spPr bwMode="auto">
            <a:xfrm>
              <a:off x="5136" y="1184"/>
              <a:ext cx="80" cy="79"/>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13" name="Oval 17"/>
            <p:cNvSpPr>
              <a:spLocks noChangeArrowheads="1"/>
            </p:cNvSpPr>
            <p:nvPr/>
          </p:nvSpPr>
          <p:spPr bwMode="auto">
            <a:xfrm>
              <a:off x="5248" y="1184"/>
              <a:ext cx="79" cy="79"/>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14" name="Oval 18"/>
            <p:cNvSpPr>
              <a:spLocks noChangeArrowheads="1"/>
            </p:cNvSpPr>
            <p:nvPr/>
          </p:nvSpPr>
          <p:spPr bwMode="auto">
            <a:xfrm>
              <a:off x="5360" y="1184"/>
              <a:ext cx="79" cy="79"/>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15" name="Oval 19"/>
            <p:cNvSpPr>
              <a:spLocks noChangeArrowheads="1"/>
            </p:cNvSpPr>
            <p:nvPr/>
          </p:nvSpPr>
          <p:spPr bwMode="auto">
            <a:xfrm>
              <a:off x="5472" y="1184"/>
              <a:ext cx="79" cy="79"/>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16" name="Oval 20"/>
            <p:cNvSpPr>
              <a:spLocks noChangeArrowheads="1"/>
            </p:cNvSpPr>
            <p:nvPr/>
          </p:nvSpPr>
          <p:spPr bwMode="auto">
            <a:xfrm>
              <a:off x="5584" y="1184"/>
              <a:ext cx="80" cy="79"/>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17"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18"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19" name="Oval 23"/>
            <p:cNvSpPr>
              <a:spLocks noChangeArrowheads="1"/>
            </p:cNvSpPr>
            <p:nvPr/>
          </p:nvSpPr>
          <p:spPr bwMode="auto">
            <a:xfrm>
              <a:off x="5360" y="1296"/>
              <a:ext cx="79"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20" name="Oval 24"/>
            <p:cNvSpPr>
              <a:spLocks noChangeArrowheads="1"/>
            </p:cNvSpPr>
            <p:nvPr/>
          </p:nvSpPr>
          <p:spPr bwMode="auto">
            <a:xfrm>
              <a:off x="5472" y="1296"/>
              <a:ext cx="79"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21"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22"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23" name="Oval 27"/>
            <p:cNvSpPr>
              <a:spLocks noChangeArrowheads="1"/>
            </p:cNvSpPr>
            <p:nvPr/>
          </p:nvSpPr>
          <p:spPr bwMode="auto">
            <a:xfrm>
              <a:off x="5360" y="1408"/>
              <a:ext cx="79"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24" name="Oval 28"/>
            <p:cNvSpPr>
              <a:spLocks noChangeArrowheads="1"/>
            </p:cNvSpPr>
            <p:nvPr/>
          </p:nvSpPr>
          <p:spPr bwMode="auto">
            <a:xfrm>
              <a:off x="5472" y="1408"/>
              <a:ext cx="79"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25"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26"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27"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28" name="Oval 32"/>
            <p:cNvSpPr>
              <a:spLocks noChangeArrowheads="1"/>
            </p:cNvSpPr>
            <p:nvPr/>
          </p:nvSpPr>
          <p:spPr bwMode="auto">
            <a:xfrm>
              <a:off x="5360" y="1520"/>
              <a:ext cx="79" cy="79"/>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29" name="Oval 33"/>
            <p:cNvSpPr>
              <a:spLocks noChangeArrowheads="1"/>
            </p:cNvSpPr>
            <p:nvPr/>
          </p:nvSpPr>
          <p:spPr bwMode="auto">
            <a:xfrm>
              <a:off x="5472" y="1520"/>
              <a:ext cx="79" cy="79"/>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30" name="Oval 34"/>
            <p:cNvSpPr>
              <a:spLocks noChangeArrowheads="1"/>
            </p:cNvSpPr>
            <p:nvPr/>
          </p:nvSpPr>
          <p:spPr bwMode="auto">
            <a:xfrm>
              <a:off x="5136" y="1632"/>
              <a:ext cx="80" cy="79"/>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31" name="Oval 35"/>
            <p:cNvSpPr>
              <a:spLocks noChangeArrowheads="1"/>
            </p:cNvSpPr>
            <p:nvPr/>
          </p:nvSpPr>
          <p:spPr bwMode="auto">
            <a:xfrm>
              <a:off x="5248" y="1632"/>
              <a:ext cx="79" cy="79"/>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32" name="Oval 36"/>
            <p:cNvSpPr>
              <a:spLocks noChangeArrowheads="1"/>
            </p:cNvSpPr>
            <p:nvPr/>
          </p:nvSpPr>
          <p:spPr bwMode="auto">
            <a:xfrm>
              <a:off x="5360" y="1632"/>
              <a:ext cx="79" cy="79"/>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33" name="Oval 37"/>
            <p:cNvSpPr>
              <a:spLocks noChangeArrowheads="1"/>
            </p:cNvSpPr>
            <p:nvPr/>
          </p:nvSpPr>
          <p:spPr bwMode="auto">
            <a:xfrm>
              <a:off x="5472" y="1632"/>
              <a:ext cx="79" cy="79"/>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34"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sp>
          <p:nvSpPr>
            <p:cNvPr id="4135" name="Oval 39"/>
            <p:cNvSpPr>
              <a:spLocks noChangeArrowheads="1"/>
            </p:cNvSpPr>
            <p:nvPr/>
          </p:nvSpPr>
          <p:spPr bwMode="auto">
            <a:xfrm>
              <a:off x="5472" y="1744"/>
              <a:ext cx="79"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GB" sz="1800">
                <a:solidFill>
                  <a:srgbClr val="000000"/>
                </a:solidFill>
              </a:endParaRPr>
            </a:p>
          </p:txBody>
        </p:sp>
      </p:grpSp>
    </p:spTree>
    <p:extLst>
      <p:ext uri="{BB962C8B-B14F-4D97-AF65-F5344CB8AC3E}">
        <p14:creationId xmlns:p14="http://schemas.microsoft.com/office/powerpoint/2010/main" val="42812703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cs typeface="Arial" charset="0"/>
        </a:defRPr>
      </a:lvl2pPr>
      <a:lvl3pPr algn="l" rtl="0" eaLnBrk="0" fontAlgn="base" hangingPunct="0">
        <a:spcBef>
          <a:spcPct val="0"/>
        </a:spcBef>
        <a:spcAft>
          <a:spcPct val="0"/>
        </a:spcAft>
        <a:defRPr sz="3900" b="1">
          <a:solidFill>
            <a:schemeClr val="tx2"/>
          </a:solidFill>
          <a:latin typeface="Arial" charset="0"/>
          <a:cs typeface="Arial" charset="0"/>
        </a:defRPr>
      </a:lvl3pPr>
      <a:lvl4pPr algn="l" rtl="0" eaLnBrk="0" fontAlgn="base" hangingPunct="0">
        <a:spcBef>
          <a:spcPct val="0"/>
        </a:spcBef>
        <a:spcAft>
          <a:spcPct val="0"/>
        </a:spcAft>
        <a:defRPr sz="3900" b="1">
          <a:solidFill>
            <a:schemeClr val="tx2"/>
          </a:solidFill>
          <a:latin typeface="Arial" charset="0"/>
          <a:cs typeface="Arial" charset="0"/>
        </a:defRPr>
      </a:lvl4pPr>
      <a:lvl5pPr algn="l" rtl="0" eaLnBrk="0" fontAlgn="base" hangingPunct="0">
        <a:spcBef>
          <a:spcPct val="0"/>
        </a:spcBef>
        <a:spcAft>
          <a:spcPct val="0"/>
        </a:spcAft>
        <a:defRPr sz="3900" b="1">
          <a:solidFill>
            <a:schemeClr val="tx2"/>
          </a:solidFill>
          <a:latin typeface="Arial" charset="0"/>
          <a:cs typeface="Arial" charset="0"/>
        </a:defRPr>
      </a:lvl5pPr>
      <a:lvl6pPr marL="457200" algn="l" rtl="0" fontAlgn="base">
        <a:spcBef>
          <a:spcPct val="0"/>
        </a:spcBef>
        <a:spcAft>
          <a:spcPct val="0"/>
        </a:spcAft>
        <a:defRPr sz="3900" b="1">
          <a:solidFill>
            <a:schemeClr val="tx2"/>
          </a:solidFill>
          <a:latin typeface="Arial" charset="0"/>
          <a:cs typeface="Arial" charset="0"/>
        </a:defRPr>
      </a:lvl6pPr>
      <a:lvl7pPr marL="914400" algn="l" rtl="0" fontAlgn="base">
        <a:spcBef>
          <a:spcPct val="0"/>
        </a:spcBef>
        <a:spcAft>
          <a:spcPct val="0"/>
        </a:spcAft>
        <a:defRPr sz="3900" b="1">
          <a:solidFill>
            <a:schemeClr val="tx2"/>
          </a:solidFill>
          <a:latin typeface="Arial" charset="0"/>
          <a:cs typeface="Arial" charset="0"/>
        </a:defRPr>
      </a:lvl7pPr>
      <a:lvl8pPr marL="1371600" algn="l" rtl="0" fontAlgn="base">
        <a:spcBef>
          <a:spcPct val="0"/>
        </a:spcBef>
        <a:spcAft>
          <a:spcPct val="0"/>
        </a:spcAft>
        <a:defRPr sz="3900" b="1">
          <a:solidFill>
            <a:schemeClr val="tx2"/>
          </a:solidFill>
          <a:latin typeface="Arial" charset="0"/>
          <a:cs typeface="Arial" charset="0"/>
        </a:defRPr>
      </a:lvl8pPr>
      <a:lvl9pPr marL="1828800" algn="l" rtl="0" fontAlgn="base">
        <a:spcBef>
          <a:spcPct val="0"/>
        </a:spcBef>
        <a:spcAft>
          <a:spcPct val="0"/>
        </a:spcAft>
        <a:defRPr sz="39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A1ABB-8124-4B02-9140-D559A7B6E47B}" type="datetimeFigureOut">
              <a:rPr lang="en-GB" smtClean="0"/>
              <a:pPr/>
              <a:t>20/02/2018</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DFDFE-9D1A-49B6-823F-62EB63C6564B}" type="slidenum">
              <a:rPr lang="en-GB" smtClean="0"/>
              <a:pPr/>
              <a:t>‹#›</a:t>
            </a:fld>
            <a:endParaRPr lang="en-GB"/>
          </a:p>
        </p:txBody>
      </p:sp>
    </p:spTree>
    <p:extLst>
      <p:ext uri="{BB962C8B-B14F-4D97-AF65-F5344CB8AC3E}">
        <p14:creationId xmlns:p14="http://schemas.microsoft.com/office/powerpoint/2010/main" val="186533424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6FE7664-F5D9-4E8E-ADA1-114FB8CE6032}" type="slidenum">
              <a:rPr lang="en-GB" altLang="en-US" smtClean="0">
                <a:solidFill>
                  <a:srgbClr val="000000"/>
                </a:solidFill>
              </a:rPr>
              <a:pPr fontAlgn="base">
                <a:spcBef>
                  <a:spcPct val="0"/>
                </a:spcBef>
                <a:spcAft>
                  <a:spcPct val="0"/>
                </a:spcAft>
              </a:pPr>
              <a:t>‹#›</a:t>
            </a:fld>
            <a:endParaRPr lang="en-GB" altLang="en-US">
              <a:solidFill>
                <a:srgbClr val="000000"/>
              </a:solidFill>
            </a:endParaRPr>
          </a:p>
        </p:txBody>
      </p:sp>
    </p:spTree>
    <p:extLst>
      <p:ext uri="{BB962C8B-B14F-4D97-AF65-F5344CB8AC3E}">
        <p14:creationId xmlns:p14="http://schemas.microsoft.com/office/powerpoint/2010/main" val="243530558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9C400-A568-42D7-8454-6FE1538C3AB0}" type="datetimeFigureOut">
              <a:rPr lang="en-GB" smtClean="0"/>
              <a:pPr/>
              <a:t>20/02/2018</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A273E-A619-4B97-8E67-1CA9B8581743}" type="slidenum">
              <a:rPr lang="en-GB" smtClean="0"/>
              <a:pPr/>
              <a:t>‹#›</a:t>
            </a:fld>
            <a:endParaRPr lang="en-GB"/>
          </a:p>
        </p:txBody>
      </p:sp>
    </p:spTree>
    <p:extLst>
      <p:ext uri="{BB962C8B-B14F-4D97-AF65-F5344CB8AC3E}">
        <p14:creationId xmlns:p14="http://schemas.microsoft.com/office/powerpoint/2010/main" val="36955403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33A1-FD11-4D1A-B0B4-C09C5D68E7C3}" type="datetimeFigureOut">
              <a:rPr lang="en-GB" smtClean="0"/>
              <a:pPr/>
              <a:t>20/02/2018</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AEF02-AFE5-4D31-9915-5AADF6A2E391}" type="slidenum">
              <a:rPr lang="en-GB" smtClean="0"/>
              <a:pPr/>
              <a:t>‹#›</a:t>
            </a:fld>
            <a:endParaRPr lang="en-GB"/>
          </a:p>
        </p:txBody>
      </p:sp>
    </p:spTree>
    <p:extLst>
      <p:ext uri="{BB962C8B-B14F-4D97-AF65-F5344CB8AC3E}">
        <p14:creationId xmlns:p14="http://schemas.microsoft.com/office/powerpoint/2010/main" val="264417349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10251B0-76CE-4903-86C3-0FBE781B3F5C}" type="datetimeFigureOut">
              <a:rPr lang="en-US">
                <a:solidFill>
                  <a:prstClr val="black">
                    <a:tint val="75000"/>
                  </a:prstClr>
                </a:solidFill>
              </a:rPr>
              <a:pPr>
                <a:defRPr/>
              </a:pPr>
              <a:t>2/20/2018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08382BF-B611-4977-9A6A-EDAFE47EC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6213108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Q4WWiAm3nPM" TargetMode="External"/><Relationship Id="rId1" Type="http://schemas.openxmlformats.org/officeDocument/2006/relationships/slideLayout" Target="../slideLayouts/slideLayout105.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41.xml"/><Relationship Id="rId5" Type="http://schemas.openxmlformats.org/officeDocument/2006/relationships/image" Target="../media/image3.gif"/><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94.xml"/><Relationship Id="rId4" Type="http://schemas.openxmlformats.org/officeDocument/2006/relationships/image" Target="../media/image21.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2.wmf"/><Relationship Id="rId1" Type="http://schemas.openxmlformats.org/officeDocument/2006/relationships/slideLayout" Target="../slideLayouts/slideLayout94.xml"/><Relationship Id="rId4" Type="http://schemas.openxmlformats.org/officeDocument/2006/relationships/image" Target="../media/image23.wmf"/></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27.emf"/></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7.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2.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2.xml"/><Relationship Id="rId4" Type="http://schemas.openxmlformats.org/officeDocument/2006/relationships/image" Target="../media/image39.jpeg"/></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7.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2.xml"/><Relationship Id="rId4" Type="http://schemas.openxmlformats.org/officeDocument/2006/relationships/image" Target="../media/image41.jpeg"/></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27.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127.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27.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jpg"/><Relationship Id="rId1" Type="http://schemas.openxmlformats.org/officeDocument/2006/relationships/slideLayout" Target="../slideLayouts/slideLayout138.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jpg"/><Relationship Id="rId1" Type="http://schemas.openxmlformats.org/officeDocument/2006/relationships/slideLayout" Target="../slideLayouts/slideLayout138.xml"/><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4.jpg"/><Relationship Id="rId1" Type="http://schemas.openxmlformats.org/officeDocument/2006/relationships/slideLayout" Target="../slideLayouts/slideLayout138.xml"/><Relationship Id="rId5" Type="http://schemas.openxmlformats.org/officeDocument/2006/relationships/image" Target="../media/image45.png"/><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9.xml"/></Relationships>
</file>

<file path=ppt/slides/_rels/slide6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6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6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6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1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1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88D12-DC2A-462D-BC66-AE4C2F2DDD6A}"/>
              </a:ext>
            </a:extLst>
          </p:cNvPr>
          <p:cNvSpPr>
            <a:spLocks noGrp="1"/>
          </p:cNvSpPr>
          <p:nvPr>
            <p:ph type="ctrTitle"/>
          </p:nvPr>
        </p:nvSpPr>
        <p:spPr/>
        <p:txBody>
          <a:bodyPr/>
          <a:lstStyle/>
          <a:p>
            <a:r>
              <a:rPr lang="en-GB" dirty="0"/>
              <a:t>Key Skills</a:t>
            </a:r>
          </a:p>
        </p:txBody>
      </p:sp>
      <p:sp>
        <p:nvSpPr>
          <p:cNvPr id="3" name="Subtitle 2">
            <a:extLst>
              <a:ext uri="{FF2B5EF4-FFF2-40B4-BE49-F238E27FC236}">
                <a16:creationId xmlns:a16="http://schemas.microsoft.com/office/drawing/2014/main" id="{53AF1B71-E22B-4EAC-9699-79AB64C74F64}"/>
              </a:ext>
            </a:extLst>
          </p:cNvPr>
          <p:cNvSpPr>
            <a:spLocks noGrp="1"/>
          </p:cNvSpPr>
          <p:nvPr>
            <p:ph type="subTitle" idx="1"/>
          </p:nvPr>
        </p:nvSpPr>
        <p:spPr/>
        <p:txBody>
          <a:bodyPr/>
          <a:lstStyle/>
          <a:p>
            <a:r>
              <a:rPr lang="en-GB" dirty="0"/>
              <a:t>Moles and Balancing Equations</a:t>
            </a:r>
          </a:p>
        </p:txBody>
      </p:sp>
    </p:spTree>
    <p:extLst>
      <p:ext uri="{BB962C8B-B14F-4D97-AF65-F5344CB8AC3E}">
        <p14:creationId xmlns:p14="http://schemas.microsoft.com/office/powerpoint/2010/main" val="1201531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836712"/>
          </a:xfrm>
          <a:solidFill>
            <a:srgbClr val="FFFF00"/>
          </a:solidFill>
        </p:spPr>
        <p:txBody>
          <a:bodyPr/>
          <a:lstStyle/>
          <a:p>
            <a:r>
              <a:rPr lang="en-GB" dirty="0" smtClean="0"/>
              <a:t>Balancing Equations Key Points</a:t>
            </a:r>
            <a:endParaRPr lang="en-GB" dirty="0"/>
          </a:p>
        </p:txBody>
      </p:sp>
      <p:sp>
        <p:nvSpPr>
          <p:cNvPr id="3" name="Content Placeholder 2"/>
          <p:cNvSpPr>
            <a:spLocks noGrp="1"/>
          </p:cNvSpPr>
          <p:nvPr>
            <p:ph idx="1"/>
          </p:nvPr>
        </p:nvSpPr>
        <p:spPr>
          <a:xfrm>
            <a:off x="1981200" y="836712"/>
            <a:ext cx="8229600" cy="6021288"/>
          </a:xfrm>
        </p:spPr>
        <p:txBody>
          <a:bodyPr>
            <a:normAutofit fontScale="62500" lnSpcReduction="20000"/>
          </a:bodyPr>
          <a:lstStyle/>
          <a:p>
            <a:r>
              <a:rPr lang="en-GB" b="1" dirty="0" smtClean="0">
                <a:solidFill>
                  <a:srgbClr val="FF0000"/>
                </a:solidFill>
              </a:rPr>
              <a:t>Subscript No. </a:t>
            </a:r>
            <a:r>
              <a:rPr lang="en-GB" b="1" dirty="0" smtClean="0"/>
              <a:t>only</a:t>
            </a:r>
            <a:r>
              <a:rPr lang="en-GB" dirty="0" smtClean="0"/>
              <a:t> applies to the symbol immediately before it – can’t change this No.</a:t>
            </a:r>
          </a:p>
          <a:p>
            <a:endParaRPr lang="en-GB" dirty="0" smtClean="0"/>
          </a:p>
          <a:p>
            <a:r>
              <a:rPr lang="en-GB" dirty="0" smtClean="0"/>
              <a:t>H</a:t>
            </a:r>
            <a:r>
              <a:rPr lang="en-GB" dirty="0" smtClean="0">
                <a:solidFill>
                  <a:srgbClr val="FF0000"/>
                </a:solidFill>
              </a:rPr>
              <a:t>₂</a:t>
            </a:r>
            <a:r>
              <a:rPr lang="en-GB" dirty="0" smtClean="0"/>
              <a:t>O = 2 H &amp; 1 O,    CO</a:t>
            </a:r>
            <a:r>
              <a:rPr lang="en-GB" dirty="0" smtClean="0">
                <a:solidFill>
                  <a:srgbClr val="FF0000"/>
                </a:solidFill>
              </a:rPr>
              <a:t>₂</a:t>
            </a:r>
            <a:r>
              <a:rPr lang="en-GB" dirty="0" smtClean="0"/>
              <a:t> = ?</a:t>
            </a:r>
          </a:p>
          <a:p>
            <a:endParaRPr lang="en-GB" dirty="0"/>
          </a:p>
          <a:p>
            <a:r>
              <a:rPr lang="en-GB" dirty="0" smtClean="0"/>
              <a:t>But </a:t>
            </a:r>
            <a:r>
              <a:rPr lang="en-GB" b="1" dirty="0" smtClean="0">
                <a:solidFill>
                  <a:srgbClr val="0070C0"/>
                </a:solidFill>
              </a:rPr>
              <a:t>Balancing No. </a:t>
            </a:r>
            <a:r>
              <a:rPr lang="en-GB" dirty="0"/>
              <a:t>m</a:t>
            </a:r>
            <a:r>
              <a:rPr lang="en-GB" dirty="0" smtClean="0"/>
              <a:t>ultiplies everything in the formula by the </a:t>
            </a:r>
            <a:r>
              <a:rPr lang="en-GB" b="1" dirty="0" smtClean="0">
                <a:solidFill>
                  <a:srgbClr val="0070C0"/>
                </a:solidFill>
              </a:rPr>
              <a:t>balancing number </a:t>
            </a:r>
            <a:r>
              <a:rPr lang="en-GB" dirty="0" smtClean="0"/>
              <a:t>– can change this No. </a:t>
            </a:r>
          </a:p>
          <a:p>
            <a:endParaRPr lang="en-GB" dirty="0"/>
          </a:p>
          <a:p>
            <a:r>
              <a:rPr lang="en-GB" dirty="0" smtClean="0"/>
              <a:t>O</a:t>
            </a:r>
            <a:r>
              <a:rPr lang="en-GB" baseline="-25000" dirty="0" smtClean="0"/>
              <a:t>2</a:t>
            </a:r>
            <a:r>
              <a:rPr lang="en-GB" dirty="0" smtClean="0"/>
              <a:t>       =  O: 1x2 = 2 (1 molecule consisting of 2 Oxygen atoms)</a:t>
            </a:r>
          </a:p>
          <a:p>
            <a:r>
              <a:rPr lang="en-GB" b="1" dirty="0" smtClean="0">
                <a:solidFill>
                  <a:srgbClr val="0070C0"/>
                </a:solidFill>
              </a:rPr>
              <a:t>2</a:t>
            </a:r>
            <a:r>
              <a:rPr lang="en-GB" dirty="0" smtClean="0"/>
              <a:t>H</a:t>
            </a:r>
            <a:r>
              <a:rPr lang="en-GB" baseline="-25000" dirty="0" smtClean="0"/>
              <a:t>2</a:t>
            </a:r>
            <a:r>
              <a:rPr lang="en-GB" dirty="0" smtClean="0"/>
              <a:t>     =  H: 2x2 = 4 (2 Hydrogen molecules each with 2 Hydrogen  </a:t>
            </a:r>
          </a:p>
          <a:p>
            <a:pPr>
              <a:buNone/>
            </a:pPr>
            <a:r>
              <a:rPr lang="en-GB" dirty="0" smtClean="0"/>
              <a:t>                                         atoms)     </a:t>
            </a:r>
          </a:p>
          <a:p>
            <a:r>
              <a:rPr lang="en-GB" b="1" dirty="0" smtClean="0">
                <a:solidFill>
                  <a:srgbClr val="0070C0"/>
                </a:solidFill>
              </a:rPr>
              <a:t>2</a:t>
            </a:r>
            <a:r>
              <a:rPr lang="en-GB" dirty="0" smtClean="0"/>
              <a:t> H₂O =  H: 2x2 = 4,             O: = 2x1 = 2 (2 Water molecules each</a:t>
            </a:r>
          </a:p>
          <a:p>
            <a:pPr>
              <a:buNone/>
            </a:pPr>
            <a:r>
              <a:rPr lang="en-GB" dirty="0" smtClean="0"/>
              <a:t>                                                                             with 2 Hydrogen atoms &amp; 1 Oxygen</a:t>
            </a:r>
          </a:p>
          <a:p>
            <a:pPr>
              <a:buNone/>
            </a:pPr>
            <a:r>
              <a:rPr lang="en-GB" dirty="0" smtClean="0"/>
              <a:t>                                                                             atom) </a:t>
            </a:r>
          </a:p>
          <a:p>
            <a:endParaRPr lang="en-GB" dirty="0"/>
          </a:p>
          <a:p>
            <a:r>
              <a:rPr lang="en-GB" b="1" dirty="0" smtClean="0">
                <a:solidFill>
                  <a:srgbClr val="0070C0"/>
                </a:solidFill>
              </a:rPr>
              <a:t>3</a:t>
            </a:r>
            <a:r>
              <a:rPr lang="en-GB" dirty="0" smtClean="0"/>
              <a:t> CO₂ =   C: = ?,                     O = ?</a:t>
            </a:r>
          </a:p>
          <a:p>
            <a:endParaRPr lang="en-GB" dirty="0"/>
          </a:p>
          <a:p>
            <a:r>
              <a:rPr lang="en-GB" dirty="0" smtClean="0"/>
              <a:t>2AlCl₃ =  Al: = ?                      </a:t>
            </a:r>
            <a:r>
              <a:rPr lang="en-GB" dirty="0" err="1" smtClean="0"/>
              <a:t>Cl</a:t>
            </a:r>
            <a:r>
              <a:rPr lang="en-GB" dirty="0" smtClean="0"/>
              <a:t>: = ?</a:t>
            </a:r>
            <a:endParaRPr lang="en-GB" dirty="0"/>
          </a:p>
        </p:txBody>
      </p:sp>
      <p:sp>
        <p:nvSpPr>
          <p:cNvPr id="4" name="Rectangle 3"/>
          <p:cNvSpPr/>
          <p:nvPr/>
        </p:nvSpPr>
        <p:spPr>
          <a:xfrm>
            <a:off x="6096000" y="6488668"/>
            <a:ext cx="4572000" cy="369332"/>
          </a:xfrm>
          <a:prstGeom prst="rect">
            <a:avLst/>
          </a:prstGeom>
        </p:spPr>
        <p:txBody>
          <a:bodyPr>
            <a:spAutoFit/>
          </a:bodyPr>
          <a:lstStyle/>
          <a:p>
            <a:pPr algn="ctr"/>
            <a:r>
              <a:rPr lang="en-GB" b="1" dirty="0">
                <a:solidFill>
                  <a:prstClr val="black"/>
                </a:solidFill>
                <a:latin typeface="Calibri"/>
                <a:hlinkClick r:id="rId2"/>
              </a:rPr>
              <a:t>Balancing Symbol Equations (Beginner)</a:t>
            </a:r>
            <a:r>
              <a:rPr lang="en-GB" b="1" dirty="0">
                <a:solidFill>
                  <a:prstClr val="black"/>
                </a:solidFill>
                <a:latin typeface="Calibri"/>
              </a:rPr>
              <a:t> (3:26) </a:t>
            </a:r>
          </a:p>
        </p:txBody>
      </p:sp>
    </p:spTree>
    <p:extLst>
      <p:ext uri="{BB962C8B-B14F-4D97-AF65-F5344CB8AC3E}">
        <p14:creationId xmlns:p14="http://schemas.microsoft.com/office/powerpoint/2010/main" val="2305217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altLang="en-US" sz="3900" b="1">
                <a:solidFill>
                  <a:srgbClr val="330066"/>
                </a:solidFill>
                <a:latin typeface="Comic Sans MS" pitchFamily="66" charset="0"/>
              </a:rPr>
              <a:t>Balancing equations</a:t>
            </a:r>
          </a:p>
        </p:txBody>
      </p:sp>
      <p:sp>
        <p:nvSpPr>
          <p:cNvPr id="53251" name="Rectangle 3"/>
          <p:cNvSpPr>
            <a:spLocks noChangeArrowheads="1"/>
          </p:cNvSpPr>
          <p:nvPr/>
        </p:nvSpPr>
        <p:spPr bwMode="auto">
          <a:xfrm>
            <a:off x="1981200" y="1600201"/>
            <a:ext cx="82184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692150" indent="-347663"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20000"/>
              </a:spcBef>
              <a:spcAft>
                <a:spcPct val="0"/>
              </a:spcAft>
              <a:buClr>
                <a:srgbClr val="330066"/>
              </a:buClr>
              <a:buSzPct val="70000"/>
              <a:buFont typeface="Wingdings" pitchFamily="2" charset="2"/>
              <a:buChar char="l"/>
            </a:pPr>
            <a:r>
              <a:rPr lang="en-GB" altLang="en-US" sz="3000" dirty="0">
                <a:solidFill>
                  <a:srgbClr val="FF0000"/>
                </a:solidFill>
                <a:latin typeface="Comic Sans MS" pitchFamily="66" charset="0"/>
              </a:rPr>
              <a:t>You can never change a formula when balancing an equation.  You can only put a number in front of a formula.</a:t>
            </a:r>
          </a:p>
          <a:p>
            <a:pPr eaLnBrk="1" fontAlgn="base" hangingPunct="1">
              <a:spcBef>
                <a:spcPct val="20000"/>
              </a:spcBef>
              <a:spcAft>
                <a:spcPct val="0"/>
              </a:spcAft>
              <a:buClr>
                <a:srgbClr val="330066"/>
              </a:buClr>
              <a:buSzPct val="70000"/>
              <a:buFont typeface="Wingdings" pitchFamily="2" charset="2"/>
              <a:buChar char="l"/>
            </a:pPr>
            <a:r>
              <a:rPr lang="en-GB" altLang="en-US" sz="3000" dirty="0">
                <a:solidFill>
                  <a:srgbClr val="000000"/>
                </a:solidFill>
                <a:latin typeface="Comic Sans MS" pitchFamily="66" charset="0"/>
              </a:rPr>
              <a:t>Lets consider how to show 2 molecules of CO</a:t>
            </a:r>
            <a:r>
              <a:rPr lang="en-GB" altLang="en-US" sz="3000" baseline="-25000" dirty="0">
                <a:solidFill>
                  <a:srgbClr val="000000"/>
                </a:solidFill>
                <a:latin typeface="Comic Sans MS" pitchFamily="66" charset="0"/>
              </a:rPr>
              <a:t>2</a:t>
            </a:r>
            <a:r>
              <a:rPr lang="en-GB" altLang="en-US" sz="3000" dirty="0">
                <a:solidFill>
                  <a:srgbClr val="000000"/>
                </a:solidFill>
                <a:latin typeface="Comic Sans MS" pitchFamily="66" charset="0"/>
              </a:rPr>
              <a:t>:</a:t>
            </a:r>
          </a:p>
          <a:p>
            <a:pPr lvl="1" eaLnBrk="1" fontAlgn="base" hangingPunct="1">
              <a:spcBef>
                <a:spcPct val="20000"/>
              </a:spcBef>
              <a:spcAft>
                <a:spcPct val="0"/>
              </a:spcAft>
              <a:buClr>
                <a:srgbClr val="669999"/>
              </a:buClr>
              <a:buSzPct val="70000"/>
              <a:buFont typeface="Wingdings" pitchFamily="2" charset="2"/>
              <a:buChar char="l"/>
            </a:pPr>
            <a:r>
              <a:rPr lang="en-GB" altLang="en-US" sz="3100" dirty="0">
                <a:solidFill>
                  <a:srgbClr val="000000"/>
                </a:solidFill>
                <a:latin typeface="Comic Sans MS" pitchFamily="66" charset="0"/>
              </a:rPr>
              <a:t>C</a:t>
            </a:r>
            <a:r>
              <a:rPr lang="en-GB" altLang="en-US" sz="3100" baseline="-25000" dirty="0">
                <a:solidFill>
                  <a:srgbClr val="000000"/>
                </a:solidFill>
                <a:latin typeface="Comic Sans MS" pitchFamily="66" charset="0"/>
              </a:rPr>
              <a:t>2</a:t>
            </a:r>
            <a:r>
              <a:rPr lang="en-GB" altLang="en-US" sz="3100" dirty="0">
                <a:solidFill>
                  <a:srgbClr val="000000"/>
                </a:solidFill>
                <a:latin typeface="Comic Sans MS" pitchFamily="66" charset="0"/>
              </a:rPr>
              <a:t>O	</a:t>
            </a:r>
            <a:r>
              <a:rPr lang="en-GB" altLang="en-US" sz="3100" dirty="0">
                <a:solidFill>
                  <a:srgbClr val="FF0000"/>
                </a:solidFill>
                <a:latin typeface="Comic Sans MS" pitchFamily="66" charset="0"/>
              </a:rPr>
              <a:t>X</a:t>
            </a:r>
          </a:p>
          <a:p>
            <a:pPr lvl="1" eaLnBrk="1" fontAlgn="base" hangingPunct="1">
              <a:spcBef>
                <a:spcPct val="20000"/>
              </a:spcBef>
              <a:spcAft>
                <a:spcPct val="0"/>
              </a:spcAft>
              <a:buClr>
                <a:srgbClr val="669999"/>
              </a:buClr>
              <a:buSzPct val="70000"/>
              <a:buFont typeface="Wingdings" pitchFamily="2" charset="2"/>
              <a:buChar char="l"/>
            </a:pPr>
            <a:r>
              <a:rPr lang="en-GB" altLang="en-US" sz="3100" dirty="0">
                <a:solidFill>
                  <a:srgbClr val="000000"/>
                </a:solidFill>
                <a:latin typeface="Comic Sans MS" pitchFamily="66" charset="0"/>
              </a:rPr>
              <a:t>CO</a:t>
            </a:r>
            <a:r>
              <a:rPr lang="en-GB" altLang="en-US" sz="3100" baseline="-25000" dirty="0">
                <a:solidFill>
                  <a:srgbClr val="000000"/>
                </a:solidFill>
                <a:latin typeface="Comic Sans MS" pitchFamily="66" charset="0"/>
              </a:rPr>
              <a:t>4	</a:t>
            </a:r>
            <a:r>
              <a:rPr lang="en-GB" altLang="en-US" sz="3100" dirty="0">
                <a:solidFill>
                  <a:srgbClr val="FF0000"/>
                </a:solidFill>
                <a:latin typeface="Comic Sans MS" pitchFamily="66" charset="0"/>
              </a:rPr>
              <a:t>X</a:t>
            </a:r>
          </a:p>
          <a:p>
            <a:pPr lvl="1" eaLnBrk="1" fontAlgn="base" hangingPunct="1">
              <a:spcBef>
                <a:spcPct val="20000"/>
              </a:spcBef>
              <a:spcAft>
                <a:spcPct val="0"/>
              </a:spcAft>
              <a:buClr>
                <a:srgbClr val="669999"/>
              </a:buClr>
              <a:buSzPct val="70000"/>
              <a:buFont typeface="Wingdings" pitchFamily="2" charset="2"/>
              <a:buChar char="l"/>
            </a:pPr>
            <a:r>
              <a:rPr lang="en-GB" altLang="en-US" sz="3100" dirty="0">
                <a:solidFill>
                  <a:srgbClr val="000000"/>
                </a:solidFill>
                <a:latin typeface="Comic Sans MS" pitchFamily="66" charset="0"/>
              </a:rPr>
              <a:t>C</a:t>
            </a:r>
            <a:r>
              <a:rPr lang="en-GB" altLang="en-US" sz="3100" baseline="-25000" dirty="0">
                <a:solidFill>
                  <a:srgbClr val="000000"/>
                </a:solidFill>
                <a:latin typeface="Comic Sans MS" pitchFamily="66" charset="0"/>
              </a:rPr>
              <a:t>2</a:t>
            </a:r>
            <a:r>
              <a:rPr lang="en-GB" altLang="en-US" sz="3100" dirty="0">
                <a:solidFill>
                  <a:srgbClr val="000000"/>
                </a:solidFill>
                <a:latin typeface="Comic Sans MS" pitchFamily="66" charset="0"/>
              </a:rPr>
              <a:t>O</a:t>
            </a:r>
            <a:r>
              <a:rPr lang="en-GB" altLang="en-US" sz="3100" baseline="-25000" dirty="0">
                <a:solidFill>
                  <a:srgbClr val="000000"/>
                </a:solidFill>
                <a:latin typeface="Comic Sans MS" pitchFamily="66" charset="0"/>
              </a:rPr>
              <a:t>2	</a:t>
            </a:r>
            <a:r>
              <a:rPr lang="en-GB" altLang="en-US" sz="3100" dirty="0">
                <a:solidFill>
                  <a:srgbClr val="FF0000"/>
                </a:solidFill>
                <a:latin typeface="Comic Sans MS" pitchFamily="66" charset="0"/>
              </a:rPr>
              <a:t>X</a:t>
            </a:r>
          </a:p>
          <a:p>
            <a:pPr lvl="1" eaLnBrk="1" fontAlgn="base" hangingPunct="1">
              <a:spcBef>
                <a:spcPct val="20000"/>
              </a:spcBef>
              <a:spcAft>
                <a:spcPct val="0"/>
              </a:spcAft>
              <a:buClr>
                <a:srgbClr val="669999"/>
              </a:buClr>
              <a:buSzPct val="70000"/>
              <a:buFont typeface="Wingdings" pitchFamily="2" charset="2"/>
              <a:buChar char="l"/>
            </a:pPr>
            <a:r>
              <a:rPr lang="en-GB" altLang="en-US" sz="3100" dirty="0">
                <a:solidFill>
                  <a:srgbClr val="000000"/>
                </a:solidFill>
                <a:latin typeface="Comic Sans MS" pitchFamily="66" charset="0"/>
              </a:rPr>
              <a:t>2CO</a:t>
            </a:r>
            <a:r>
              <a:rPr lang="en-GB" altLang="en-US" sz="3100" baseline="-25000" dirty="0">
                <a:solidFill>
                  <a:srgbClr val="000000"/>
                </a:solidFill>
                <a:latin typeface="Comic Sans MS" pitchFamily="66" charset="0"/>
              </a:rPr>
              <a:t>2</a:t>
            </a:r>
            <a:endParaRPr lang="en-GB" altLang="en-US" sz="2600" dirty="0">
              <a:solidFill>
                <a:srgbClr val="000000"/>
              </a:solidFill>
              <a:latin typeface="Comic Sans MS" pitchFamily="66" charset="0"/>
            </a:endParaRPr>
          </a:p>
          <a:p>
            <a:pPr eaLnBrk="1" fontAlgn="base" hangingPunct="1">
              <a:spcBef>
                <a:spcPct val="20000"/>
              </a:spcBef>
              <a:spcAft>
                <a:spcPct val="0"/>
              </a:spcAft>
              <a:buClr>
                <a:srgbClr val="330066"/>
              </a:buClr>
              <a:buSzPct val="70000"/>
              <a:buFont typeface="Wingdings" pitchFamily="2" charset="2"/>
              <a:buChar char="l"/>
            </a:pPr>
            <a:endParaRPr lang="en-GB" altLang="en-US" sz="2600" dirty="0">
              <a:solidFill>
                <a:srgbClr val="000000"/>
              </a:solidFill>
              <a:latin typeface="Comic Sans MS" pitchFamily="66" charset="0"/>
            </a:endParaRPr>
          </a:p>
        </p:txBody>
      </p:sp>
      <p:pic>
        <p:nvPicPr>
          <p:cNvPr id="6148" name="Picture 6" descr="j03463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0650" y="5529264"/>
            <a:ext cx="165735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975" y="5734051"/>
            <a:ext cx="38258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150" name="Picture 8" descr="MMj028533200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832850" y="0"/>
            <a:ext cx="183515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717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325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53251">
                                            <p:txEl>
                                              <p:pRg st="2" end="2"/>
                                            </p:txEl>
                                          </p:spTgt>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53251">
                                            <p:txEl>
                                              <p:pRg st="3" end="3"/>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3251">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91544" y="1484784"/>
            <a:ext cx="8229600" cy="1756792"/>
          </a:xfrm>
          <a:prstGeom prst="rect">
            <a:avLst/>
          </a:prstGeom>
        </p:spPr>
        <p:txBody>
          <a:bodyPr vert="horz" lIns="91440" tIns="45720" rIns="91440" bIns="45720" rtlCol="0">
            <a:normAutofit/>
          </a:bodyPr>
          <a:lstStyle/>
          <a:p>
            <a:pPr marL="342900" indent="-342900" algn="ctr">
              <a:spcBef>
                <a:spcPct val="20000"/>
              </a:spcBef>
              <a:defRPr/>
            </a:pPr>
            <a:r>
              <a:rPr lang="en-GB" sz="3200" dirty="0">
                <a:solidFill>
                  <a:prstClr val="black"/>
                </a:solidFill>
                <a:latin typeface="Comic Sans MS"/>
              </a:rPr>
              <a:t>hydrogen + oxygen </a:t>
            </a:r>
            <a:r>
              <a:rPr lang="en-GB" sz="3200" dirty="0">
                <a:solidFill>
                  <a:prstClr val="black"/>
                </a:solidFill>
                <a:latin typeface="Comic Sans MS"/>
                <a:sym typeface="Wingdings" pitchFamily="2" charset="2"/>
              </a:rPr>
              <a:t> carbon dioxide</a:t>
            </a:r>
          </a:p>
          <a:p>
            <a:pPr marL="342900" indent="-342900" algn="ctr">
              <a:spcBef>
                <a:spcPct val="20000"/>
              </a:spcBef>
              <a:defRPr/>
            </a:pPr>
            <a:r>
              <a:rPr lang="en-GB" sz="3200" dirty="0">
                <a:solidFill>
                  <a:prstClr val="black"/>
                </a:solidFill>
                <a:latin typeface="Comic Sans MS"/>
                <a:sym typeface="Wingdings" pitchFamily="2" charset="2"/>
              </a:rPr>
              <a:t>__H</a:t>
            </a:r>
            <a:r>
              <a:rPr lang="en-GB" sz="3200" baseline="-25000" dirty="0">
                <a:solidFill>
                  <a:prstClr val="black"/>
                </a:solidFill>
                <a:latin typeface="Comic Sans MS"/>
                <a:sym typeface="Wingdings" pitchFamily="2" charset="2"/>
              </a:rPr>
              <a:t>2</a:t>
            </a:r>
            <a:r>
              <a:rPr lang="en-GB" sz="3200" dirty="0">
                <a:solidFill>
                  <a:prstClr val="black"/>
                </a:solidFill>
                <a:latin typeface="Comic Sans MS"/>
                <a:sym typeface="Wingdings" pitchFamily="2" charset="2"/>
              </a:rPr>
              <a:t>      +    __O</a:t>
            </a:r>
            <a:r>
              <a:rPr lang="en-GB" sz="3200" baseline="-25000" dirty="0">
                <a:solidFill>
                  <a:prstClr val="black"/>
                </a:solidFill>
                <a:latin typeface="Comic Sans MS"/>
                <a:sym typeface="Wingdings" pitchFamily="2" charset="2"/>
              </a:rPr>
              <a:t>2</a:t>
            </a:r>
            <a:r>
              <a:rPr lang="en-GB" sz="3200" dirty="0">
                <a:solidFill>
                  <a:prstClr val="black"/>
                </a:solidFill>
                <a:latin typeface="Comic Sans MS"/>
                <a:sym typeface="Wingdings" pitchFamily="2" charset="2"/>
              </a:rPr>
              <a:t>          __H</a:t>
            </a:r>
            <a:r>
              <a:rPr lang="en-GB" sz="3200" baseline="-25000" dirty="0">
                <a:solidFill>
                  <a:prstClr val="black"/>
                </a:solidFill>
                <a:latin typeface="Comic Sans MS"/>
                <a:sym typeface="Wingdings" pitchFamily="2" charset="2"/>
              </a:rPr>
              <a:t>2</a:t>
            </a:r>
            <a:r>
              <a:rPr lang="en-GB" sz="3200" dirty="0">
                <a:solidFill>
                  <a:prstClr val="black"/>
                </a:solidFill>
                <a:latin typeface="Comic Sans MS"/>
                <a:sym typeface="Wingdings" pitchFamily="2" charset="2"/>
              </a:rPr>
              <a:t>O</a:t>
            </a:r>
            <a:endParaRPr lang="en-GB" sz="3200" baseline="-25000" dirty="0">
              <a:solidFill>
                <a:prstClr val="black"/>
              </a:solidFill>
              <a:latin typeface="Comic Sans MS"/>
            </a:endParaRPr>
          </a:p>
        </p:txBody>
      </p:sp>
      <p:sp>
        <p:nvSpPr>
          <p:cNvPr id="7" name="Oval 6"/>
          <p:cNvSpPr/>
          <p:nvPr/>
        </p:nvSpPr>
        <p:spPr>
          <a:xfrm>
            <a:off x="5087888" y="3212976"/>
            <a:ext cx="648072" cy="72008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8" name="Oval 7"/>
          <p:cNvSpPr/>
          <p:nvPr/>
        </p:nvSpPr>
        <p:spPr>
          <a:xfrm>
            <a:off x="5735960" y="3212976"/>
            <a:ext cx="648072" cy="72008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grpSp>
        <p:nvGrpSpPr>
          <p:cNvPr id="13" name="Group 12"/>
          <p:cNvGrpSpPr/>
          <p:nvPr/>
        </p:nvGrpSpPr>
        <p:grpSpPr>
          <a:xfrm>
            <a:off x="7752184" y="3068960"/>
            <a:ext cx="1512168" cy="1296144"/>
            <a:chOff x="6228184" y="3068960"/>
            <a:chExt cx="1512168" cy="1296144"/>
          </a:xfrm>
        </p:grpSpPr>
        <p:sp>
          <p:nvSpPr>
            <p:cNvPr id="5" name="Oval 4"/>
            <p:cNvSpPr/>
            <p:nvPr/>
          </p:nvSpPr>
          <p:spPr>
            <a:xfrm>
              <a:off x="6228184" y="3645024"/>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6" name="Oval 5"/>
            <p:cNvSpPr/>
            <p:nvPr/>
          </p:nvSpPr>
          <p:spPr>
            <a:xfrm>
              <a:off x="7092280" y="3645024"/>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9" name="Oval 8"/>
            <p:cNvSpPr/>
            <p:nvPr/>
          </p:nvSpPr>
          <p:spPr>
            <a:xfrm>
              <a:off x="6660232" y="3068960"/>
              <a:ext cx="648072" cy="72008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grpSp>
      <p:sp>
        <p:nvSpPr>
          <p:cNvPr id="10" name="Oval 9"/>
          <p:cNvSpPr/>
          <p:nvPr/>
        </p:nvSpPr>
        <p:spPr>
          <a:xfrm>
            <a:off x="3071664" y="3212976"/>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11" name="Oval 10"/>
          <p:cNvSpPr/>
          <p:nvPr/>
        </p:nvSpPr>
        <p:spPr>
          <a:xfrm>
            <a:off x="3719736" y="3212976"/>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12" name="TextBox 11"/>
          <p:cNvSpPr txBox="1"/>
          <p:nvPr/>
        </p:nvSpPr>
        <p:spPr>
          <a:xfrm>
            <a:off x="2135560" y="332657"/>
            <a:ext cx="8532440" cy="769441"/>
          </a:xfrm>
          <a:prstGeom prst="rect">
            <a:avLst/>
          </a:prstGeom>
          <a:noFill/>
        </p:spPr>
        <p:txBody>
          <a:bodyPr wrap="square" rtlCol="0">
            <a:spAutoFit/>
          </a:bodyPr>
          <a:lstStyle/>
          <a:p>
            <a:pPr algn="ctr"/>
            <a:r>
              <a:rPr lang="en-GB" sz="4400" b="1" dirty="0">
                <a:solidFill>
                  <a:prstClr val="black"/>
                </a:solidFill>
                <a:latin typeface="Comic Sans MS"/>
              </a:rPr>
              <a:t>Balance the equation</a:t>
            </a:r>
          </a:p>
        </p:txBody>
      </p:sp>
      <p:grpSp>
        <p:nvGrpSpPr>
          <p:cNvPr id="14" name="Group 13"/>
          <p:cNvGrpSpPr/>
          <p:nvPr/>
        </p:nvGrpSpPr>
        <p:grpSpPr>
          <a:xfrm>
            <a:off x="7824192" y="4725144"/>
            <a:ext cx="1512168" cy="1296144"/>
            <a:chOff x="6228184" y="3068960"/>
            <a:chExt cx="1512168" cy="1296144"/>
          </a:xfrm>
        </p:grpSpPr>
        <p:sp>
          <p:nvSpPr>
            <p:cNvPr id="15" name="Oval 14"/>
            <p:cNvSpPr/>
            <p:nvPr/>
          </p:nvSpPr>
          <p:spPr>
            <a:xfrm>
              <a:off x="6228184" y="3645024"/>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16" name="Oval 15"/>
            <p:cNvSpPr/>
            <p:nvPr/>
          </p:nvSpPr>
          <p:spPr>
            <a:xfrm>
              <a:off x="7092280" y="3645024"/>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17" name="Oval 16"/>
            <p:cNvSpPr/>
            <p:nvPr/>
          </p:nvSpPr>
          <p:spPr>
            <a:xfrm>
              <a:off x="6660232" y="3068960"/>
              <a:ext cx="648072" cy="72008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grpSp>
      <p:sp>
        <p:nvSpPr>
          <p:cNvPr id="18" name="TextBox 17"/>
          <p:cNvSpPr txBox="1"/>
          <p:nvPr/>
        </p:nvSpPr>
        <p:spPr>
          <a:xfrm>
            <a:off x="7896200" y="1916833"/>
            <a:ext cx="1296144" cy="769441"/>
          </a:xfrm>
          <a:prstGeom prst="rect">
            <a:avLst/>
          </a:prstGeom>
          <a:noFill/>
        </p:spPr>
        <p:txBody>
          <a:bodyPr wrap="square" rtlCol="0">
            <a:spAutoFit/>
          </a:bodyPr>
          <a:lstStyle/>
          <a:p>
            <a:r>
              <a:rPr lang="en-GB" sz="4400" dirty="0">
                <a:solidFill>
                  <a:srgbClr val="FF0000"/>
                </a:solidFill>
                <a:latin typeface="Comic Sans MS"/>
              </a:rPr>
              <a:t>2</a:t>
            </a:r>
          </a:p>
        </p:txBody>
      </p:sp>
      <p:sp>
        <p:nvSpPr>
          <p:cNvPr id="19" name="Oval 18"/>
          <p:cNvSpPr/>
          <p:nvPr/>
        </p:nvSpPr>
        <p:spPr>
          <a:xfrm>
            <a:off x="3071664" y="4437112"/>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20" name="Oval 19"/>
          <p:cNvSpPr/>
          <p:nvPr/>
        </p:nvSpPr>
        <p:spPr>
          <a:xfrm>
            <a:off x="3719736" y="4437112"/>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21" name="TextBox 20"/>
          <p:cNvSpPr txBox="1"/>
          <p:nvPr/>
        </p:nvSpPr>
        <p:spPr>
          <a:xfrm>
            <a:off x="2927648" y="1916833"/>
            <a:ext cx="1296144" cy="769441"/>
          </a:xfrm>
          <a:prstGeom prst="rect">
            <a:avLst/>
          </a:prstGeom>
          <a:noFill/>
        </p:spPr>
        <p:txBody>
          <a:bodyPr wrap="square" rtlCol="0">
            <a:spAutoFit/>
          </a:bodyPr>
          <a:lstStyle/>
          <a:p>
            <a:r>
              <a:rPr lang="en-GB" sz="4400" dirty="0">
                <a:solidFill>
                  <a:srgbClr val="FF0000"/>
                </a:solidFill>
                <a:latin typeface="Comic Sans MS"/>
              </a:rPr>
              <a:t>2</a:t>
            </a:r>
          </a:p>
        </p:txBody>
      </p:sp>
    </p:spTree>
    <p:extLst>
      <p:ext uri="{BB962C8B-B14F-4D97-AF65-F5344CB8AC3E}">
        <p14:creationId xmlns:p14="http://schemas.microsoft.com/office/powerpoint/2010/main" val="410323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Balance this!</a:t>
            </a:r>
          </a:p>
        </p:txBody>
      </p:sp>
      <p:sp>
        <p:nvSpPr>
          <p:cNvPr id="3" name="Content Placeholder 2"/>
          <p:cNvSpPr>
            <a:spLocks noGrp="1"/>
          </p:cNvSpPr>
          <p:nvPr>
            <p:ph idx="1"/>
          </p:nvPr>
        </p:nvSpPr>
        <p:spPr/>
        <p:txBody>
          <a:bodyPr/>
          <a:lstStyle/>
          <a:p>
            <a:pPr marL="571500" indent="-571500">
              <a:buNone/>
            </a:pPr>
            <a:r>
              <a:rPr lang="en-GB" dirty="0">
                <a:latin typeface="Comic Sans MS" pitchFamily="66" charset="0"/>
              </a:rPr>
              <a:t>           __N</a:t>
            </a:r>
            <a:r>
              <a:rPr lang="en-GB" baseline="-25000" dirty="0">
                <a:latin typeface="Comic Sans MS" pitchFamily="66" charset="0"/>
              </a:rPr>
              <a:t>2</a:t>
            </a:r>
            <a:r>
              <a:rPr lang="en-GB" dirty="0">
                <a:latin typeface="Comic Sans MS" pitchFamily="66" charset="0"/>
              </a:rPr>
              <a:t>   +     __H</a:t>
            </a:r>
            <a:r>
              <a:rPr lang="en-GB" baseline="-25000" dirty="0">
                <a:latin typeface="Comic Sans MS" pitchFamily="66" charset="0"/>
              </a:rPr>
              <a:t>2</a:t>
            </a:r>
            <a:r>
              <a:rPr lang="en-GB" dirty="0">
                <a:latin typeface="Comic Sans MS" pitchFamily="66" charset="0"/>
              </a:rPr>
              <a:t>	    </a:t>
            </a:r>
            <a:r>
              <a:rPr lang="en-GB" dirty="0">
                <a:latin typeface="Comic Sans MS" pitchFamily="66" charset="0"/>
                <a:sym typeface="Wingdings" pitchFamily="2" charset="2"/>
              </a:rPr>
              <a:t>    __</a:t>
            </a:r>
            <a:r>
              <a:rPr lang="en-GB" dirty="0">
                <a:latin typeface="Comic Sans MS" pitchFamily="66" charset="0"/>
              </a:rPr>
              <a:t>NH</a:t>
            </a:r>
            <a:r>
              <a:rPr lang="en-GB" baseline="-25000" dirty="0">
                <a:latin typeface="Comic Sans MS" pitchFamily="66" charset="0"/>
              </a:rPr>
              <a:t>3</a:t>
            </a:r>
            <a:endParaRPr lang="en-GB" dirty="0">
              <a:latin typeface="Comic Sans MS" pitchFamily="66" charset="0"/>
            </a:endParaRPr>
          </a:p>
          <a:p>
            <a:pPr marL="571500" indent="-571500">
              <a:buNone/>
            </a:pPr>
            <a:endParaRPr lang="en-GB" dirty="0">
              <a:latin typeface="Comic Sans MS" pitchFamily="66" charset="0"/>
            </a:endParaRPr>
          </a:p>
          <a:p>
            <a:pPr marL="571500" indent="-571500">
              <a:buNone/>
            </a:pPr>
            <a:endParaRPr lang="en-GB" dirty="0">
              <a:latin typeface="Comic Sans MS" pitchFamily="66" charset="0"/>
            </a:endParaRPr>
          </a:p>
        </p:txBody>
      </p:sp>
      <p:sp>
        <p:nvSpPr>
          <p:cNvPr id="4" name="Oval 3"/>
          <p:cNvSpPr/>
          <p:nvPr/>
        </p:nvSpPr>
        <p:spPr>
          <a:xfrm>
            <a:off x="3071664" y="2996952"/>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5" name="Oval 4"/>
          <p:cNvSpPr/>
          <p:nvPr/>
        </p:nvSpPr>
        <p:spPr>
          <a:xfrm>
            <a:off x="3719736" y="2996952"/>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6" name="Oval 5"/>
          <p:cNvSpPr/>
          <p:nvPr/>
        </p:nvSpPr>
        <p:spPr>
          <a:xfrm>
            <a:off x="5447928" y="2996952"/>
            <a:ext cx="648072" cy="72008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7" name="Oval 6"/>
          <p:cNvSpPr/>
          <p:nvPr/>
        </p:nvSpPr>
        <p:spPr>
          <a:xfrm>
            <a:off x="6096000" y="2996952"/>
            <a:ext cx="648072" cy="72008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grpSp>
        <p:nvGrpSpPr>
          <p:cNvPr id="15" name="Group 14"/>
          <p:cNvGrpSpPr/>
          <p:nvPr/>
        </p:nvGrpSpPr>
        <p:grpSpPr>
          <a:xfrm>
            <a:off x="8040216" y="2708920"/>
            <a:ext cx="1656184" cy="1944216"/>
            <a:chOff x="6516216" y="2708920"/>
            <a:chExt cx="1656184" cy="1944216"/>
          </a:xfrm>
        </p:grpSpPr>
        <p:sp>
          <p:nvSpPr>
            <p:cNvPr id="11" name="Oval 10"/>
            <p:cNvSpPr/>
            <p:nvPr/>
          </p:nvSpPr>
          <p:spPr>
            <a:xfrm>
              <a:off x="6516216" y="2708920"/>
              <a:ext cx="648072" cy="72008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12" name="Oval 11"/>
            <p:cNvSpPr/>
            <p:nvPr/>
          </p:nvSpPr>
          <p:spPr>
            <a:xfrm>
              <a:off x="7020272" y="3933056"/>
              <a:ext cx="648072" cy="72008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13" name="Oval 12"/>
            <p:cNvSpPr/>
            <p:nvPr/>
          </p:nvSpPr>
          <p:spPr>
            <a:xfrm>
              <a:off x="7020272" y="3212976"/>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14" name="Oval 13"/>
            <p:cNvSpPr/>
            <p:nvPr/>
          </p:nvSpPr>
          <p:spPr>
            <a:xfrm>
              <a:off x="7524328" y="2708920"/>
              <a:ext cx="648072" cy="72008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grpSp>
      <p:grpSp>
        <p:nvGrpSpPr>
          <p:cNvPr id="16" name="Group 15"/>
          <p:cNvGrpSpPr/>
          <p:nvPr/>
        </p:nvGrpSpPr>
        <p:grpSpPr>
          <a:xfrm>
            <a:off x="8832304" y="4365104"/>
            <a:ext cx="1656184" cy="1944216"/>
            <a:chOff x="6516216" y="2708920"/>
            <a:chExt cx="1656184" cy="1944216"/>
          </a:xfrm>
          <a:scene3d>
            <a:camera prst="orthographicFront">
              <a:rot lat="0" lon="0" rev="10800000"/>
            </a:camera>
            <a:lightRig rig="threePt" dir="t"/>
          </a:scene3d>
        </p:grpSpPr>
        <p:sp>
          <p:nvSpPr>
            <p:cNvPr id="17" name="Oval 16"/>
            <p:cNvSpPr/>
            <p:nvPr/>
          </p:nvSpPr>
          <p:spPr>
            <a:xfrm>
              <a:off x="6516216" y="2708920"/>
              <a:ext cx="648072" cy="72008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18" name="Oval 17"/>
            <p:cNvSpPr/>
            <p:nvPr/>
          </p:nvSpPr>
          <p:spPr>
            <a:xfrm>
              <a:off x="7020272" y="3933056"/>
              <a:ext cx="648072" cy="72008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19" name="Oval 18"/>
            <p:cNvSpPr/>
            <p:nvPr/>
          </p:nvSpPr>
          <p:spPr>
            <a:xfrm>
              <a:off x="7020272" y="3212976"/>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20" name="Oval 19"/>
            <p:cNvSpPr/>
            <p:nvPr/>
          </p:nvSpPr>
          <p:spPr>
            <a:xfrm>
              <a:off x="7524328" y="2708920"/>
              <a:ext cx="648072" cy="72008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grpSp>
      <p:sp>
        <p:nvSpPr>
          <p:cNvPr id="21" name="Oval 20"/>
          <p:cNvSpPr/>
          <p:nvPr/>
        </p:nvSpPr>
        <p:spPr>
          <a:xfrm>
            <a:off x="5447928" y="4005064"/>
            <a:ext cx="648072" cy="72008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22" name="Oval 21"/>
          <p:cNvSpPr/>
          <p:nvPr/>
        </p:nvSpPr>
        <p:spPr>
          <a:xfrm>
            <a:off x="6096000" y="4005064"/>
            <a:ext cx="648072" cy="72008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23" name="Oval 22"/>
          <p:cNvSpPr/>
          <p:nvPr/>
        </p:nvSpPr>
        <p:spPr>
          <a:xfrm>
            <a:off x="5447928" y="5157192"/>
            <a:ext cx="648072" cy="72008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24" name="Oval 23"/>
          <p:cNvSpPr/>
          <p:nvPr/>
        </p:nvSpPr>
        <p:spPr>
          <a:xfrm>
            <a:off x="6096000" y="5157192"/>
            <a:ext cx="648072" cy="72008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25" name="TextBox 24"/>
          <p:cNvSpPr txBox="1"/>
          <p:nvPr/>
        </p:nvSpPr>
        <p:spPr>
          <a:xfrm>
            <a:off x="6702484" y="1435423"/>
            <a:ext cx="1944216" cy="769441"/>
          </a:xfrm>
          <a:prstGeom prst="rect">
            <a:avLst/>
          </a:prstGeom>
          <a:noFill/>
        </p:spPr>
        <p:txBody>
          <a:bodyPr wrap="square" rtlCol="0">
            <a:spAutoFit/>
          </a:bodyPr>
          <a:lstStyle/>
          <a:p>
            <a:r>
              <a:rPr lang="en-GB" sz="4400" dirty="0">
                <a:solidFill>
                  <a:srgbClr val="FF0000"/>
                </a:solidFill>
                <a:latin typeface="Comic Sans MS"/>
              </a:rPr>
              <a:t>2</a:t>
            </a:r>
          </a:p>
        </p:txBody>
      </p:sp>
      <p:sp>
        <p:nvSpPr>
          <p:cNvPr id="26" name="TextBox 25"/>
          <p:cNvSpPr txBox="1"/>
          <p:nvPr/>
        </p:nvSpPr>
        <p:spPr>
          <a:xfrm>
            <a:off x="4151784" y="1412776"/>
            <a:ext cx="1944216" cy="769441"/>
          </a:xfrm>
          <a:prstGeom prst="rect">
            <a:avLst/>
          </a:prstGeom>
          <a:noFill/>
        </p:spPr>
        <p:txBody>
          <a:bodyPr wrap="square" rtlCol="0">
            <a:spAutoFit/>
          </a:bodyPr>
          <a:lstStyle/>
          <a:p>
            <a:r>
              <a:rPr lang="en-GB" sz="4400" dirty="0">
                <a:solidFill>
                  <a:srgbClr val="FF0000"/>
                </a:solidFill>
                <a:latin typeface="Comic Sans MS"/>
              </a:rPr>
              <a:t>3</a:t>
            </a:r>
          </a:p>
        </p:txBody>
      </p:sp>
    </p:spTree>
    <p:extLst>
      <p:ext uri="{BB962C8B-B14F-4D97-AF65-F5344CB8AC3E}">
        <p14:creationId xmlns:p14="http://schemas.microsoft.com/office/powerpoint/2010/main" val="40733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t="6726" r="37191" b="3043"/>
          <a:stretch/>
        </p:blipFill>
        <p:spPr bwMode="auto">
          <a:xfrm>
            <a:off x="6597899" y="729320"/>
            <a:ext cx="4039198"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583379" y="120801"/>
            <a:ext cx="3744416" cy="646331"/>
          </a:xfrm>
          <a:prstGeom prst="rect">
            <a:avLst/>
          </a:prstGeom>
          <a:noFill/>
        </p:spPr>
        <p:txBody>
          <a:bodyPr wrap="square" rtlCol="0">
            <a:spAutoFit/>
          </a:bodyPr>
          <a:lstStyle/>
          <a:p>
            <a:r>
              <a:rPr lang="en-GB" b="1" u="sng" dirty="0">
                <a:solidFill>
                  <a:prstClr val="black"/>
                </a:solidFill>
                <a:latin typeface="Calibri"/>
              </a:rPr>
              <a:t>Task C:</a:t>
            </a:r>
            <a:r>
              <a:rPr lang="en-GB" u="sng" dirty="0">
                <a:solidFill>
                  <a:prstClr val="black"/>
                </a:solidFill>
                <a:latin typeface="Calibri"/>
              </a:rPr>
              <a:t> Balance the following equations:</a:t>
            </a:r>
            <a:endParaRPr lang="en-GB" b="1" u="sng" dirty="0">
              <a:solidFill>
                <a:prstClr val="black"/>
              </a:solidFill>
              <a:latin typeface="Calibri"/>
            </a:endParaRPr>
          </a:p>
        </p:txBody>
      </p:sp>
      <p:sp>
        <p:nvSpPr>
          <p:cNvPr id="5" name="Rounded Rectangle 4"/>
          <p:cNvSpPr/>
          <p:nvPr/>
        </p:nvSpPr>
        <p:spPr>
          <a:xfrm>
            <a:off x="1626305" y="571872"/>
            <a:ext cx="4600162" cy="30963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9" name="Rectangle 8"/>
          <p:cNvSpPr/>
          <p:nvPr/>
        </p:nvSpPr>
        <p:spPr>
          <a:xfrm>
            <a:off x="1626306" y="648441"/>
            <a:ext cx="4397180" cy="1015663"/>
          </a:xfrm>
          <a:prstGeom prst="rect">
            <a:avLst/>
          </a:prstGeom>
        </p:spPr>
        <p:txBody>
          <a:bodyPr wrap="square">
            <a:spAutoFit/>
          </a:bodyPr>
          <a:lstStyle/>
          <a:p>
            <a:r>
              <a:rPr lang="en-GB" sz="2000" b="1" u="sng" dirty="0">
                <a:solidFill>
                  <a:prstClr val="black"/>
                </a:solidFill>
                <a:latin typeface="Calibri"/>
              </a:rPr>
              <a:t>Task A; </a:t>
            </a:r>
          </a:p>
          <a:p>
            <a:r>
              <a:rPr lang="en-GB" sz="2000" b="1" dirty="0">
                <a:solidFill>
                  <a:prstClr val="black"/>
                </a:solidFill>
                <a:latin typeface="Calibri"/>
              </a:rPr>
              <a:t>Identify the missing reactant/product to ensure Conservation of Mass  </a:t>
            </a:r>
          </a:p>
        </p:txBody>
      </p:sp>
      <p:sp>
        <p:nvSpPr>
          <p:cNvPr id="8" name="TextBox 7"/>
          <p:cNvSpPr txBox="1"/>
          <p:nvPr/>
        </p:nvSpPr>
        <p:spPr>
          <a:xfrm>
            <a:off x="1727121" y="2153450"/>
            <a:ext cx="3812496" cy="1938992"/>
          </a:xfrm>
          <a:prstGeom prst="rect">
            <a:avLst/>
          </a:prstGeom>
          <a:noFill/>
        </p:spPr>
        <p:txBody>
          <a:bodyPr wrap="square" rtlCol="0">
            <a:spAutoFit/>
          </a:bodyPr>
          <a:lstStyle/>
          <a:p>
            <a:r>
              <a:rPr lang="en-GB" sz="2400" dirty="0">
                <a:solidFill>
                  <a:prstClr val="black"/>
                </a:solidFill>
                <a:latin typeface="Calibri"/>
              </a:rPr>
              <a:t>1. XY + ZRT       XR+?+T</a:t>
            </a:r>
          </a:p>
          <a:p>
            <a:r>
              <a:rPr lang="en-GB" sz="2400" dirty="0">
                <a:solidFill>
                  <a:prstClr val="black"/>
                </a:solidFill>
                <a:latin typeface="Calibri"/>
              </a:rPr>
              <a:t>2. NO + ?Q       NP+OQ</a:t>
            </a:r>
          </a:p>
          <a:p>
            <a:r>
              <a:rPr lang="en-GB" sz="2400" dirty="0">
                <a:solidFill>
                  <a:prstClr val="black"/>
                </a:solidFill>
                <a:latin typeface="Calibri"/>
              </a:rPr>
              <a:t>3. DH+EFG       DE+F+??</a:t>
            </a:r>
          </a:p>
          <a:p>
            <a:r>
              <a:rPr lang="en-GB" sz="2400" dirty="0">
                <a:solidFill>
                  <a:prstClr val="black"/>
                </a:solidFill>
                <a:latin typeface="Calibri"/>
              </a:rPr>
              <a:t>4. TS+?+VU       SV+UR+?</a:t>
            </a:r>
          </a:p>
          <a:p>
            <a:r>
              <a:rPr lang="en-GB" sz="2400" dirty="0">
                <a:solidFill>
                  <a:prstClr val="black"/>
                </a:solidFill>
                <a:latin typeface="Calibri"/>
              </a:rPr>
              <a:t>  </a:t>
            </a:r>
          </a:p>
        </p:txBody>
      </p:sp>
      <p:cxnSp>
        <p:nvCxnSpPr>
          <p:cNvPr id="11" name="Straight Arrow Connector 10"/>
          <p:cNvCxnSpPr/>
          <p:nvPr/>
        </p:nvCxnSpPr>
        <p:spPr>
          <a:xfrm>
            <a:off x="3423752" y="1888561"/>
            <a:ext cx="32397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61804" y="1696129"/>
            <a:ext cx="4361683" cy="461665"/>
          </a:xfrm>
          <a:prstGeom prst="rect">
            <a:avLst/>
          </a:prstGeom>
          <a:noFill/>
        </p:spPr>
        <p:txBody>
          <a:bodyPr wrap="square" rtlCol="0">
            <a:spAutoFit/>
          </a:bodyPr>
          <a:lstStyle/>
          <a:p>
            <a:r>
              <a:rPr lang="en-GB" sz="2400" dirty="0" err="1">
                <a:solidFill>
                  <a:prstClr val="black"/>
                </a:solidFill>
                <a:latin typeface="Calibri"/>
              </a:rPr>
              <a:t>Eg</a:t>
            </a:r>
            <a:r>
              <a:rPr lang="en-GB" sz="2400" dirty="0">
                <a:solidFill>
                  <a:prstClr val="black"/>
                </a:solidFill>
                <a:latin typeface="Calibri"/>
              </a:rPr>
              <a:t>. AB + CD          AD + CB</a:t>
            </a:r>
          </a:p>
        </p:txBody>
      </p:sp>
      <p:cxnSp>
        <p:nvCxnSpPr>
          <p:cNvPr id="16" name="Straight Arrow Connector 15"/>
          <p:cNvCxnSpPr/>
          <p:nvPr/>
        </p:nvCxnSpPr>
        <p:spPr>
          <a:xfrm>
            <a:off x="3269504" y="2420888"/>
            <a:ext cx="32397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284725" y="2780928"/>
            <a:ext cx="32397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55648" y="3122946"/>
            <a:ext cx="29890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309395" y="3501008"/>
            <a:ext cx="32397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1626306" y="3789040"/>
            <a:ext cx="4550589" cy="29755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2" name="Rectangle 21"/>
          <p:cNvSpPr/>
          <p:nvPr/>
        </p:nvSpPr>
        <p:spPr>
          <a:xfrm>
            <a:off x="1654467" y="4004805"/>
            <a:ext cx="4572000" cy="1200329"/>
          </a:xfrm>
          <a:prstGeom prst="rect">
            <a:avLst/>
          </a:prstGeom>
        </p:spPr>
        <p:txBody>
          <a:bodyPr>
            <a:spAutoFit/>
          </a:bodyPr>
          <a:lstStyle/>
          <a:p>
            <a:r>
              <a:rPr lang="en-GB" b="1" u="sng" dirty="0">
                <a:solidFill>
                  <a:prstClr val="black"/>
                </a:solidFill>
                <a:latin typeface="Calibri"/>
              </a:rPr>
              <a:t>Task B; </a:t>
            </a:r>
          </a:p>
          <a:p>
            <a:r>
              <a:rPr lang="en-GB" b="1" dirty="0">
                <a:solidFill>
                  <a:prstClr val="black"/>
                </a:solidFill>
                <a:latin typeface="Calibri"/>
              </a:rPr>
              <a:t>Work out whether the equations are balanced or unbalanced.</a:t>
            </a:r>
          </a:p>
          <a:p>
            <a:r>
              <a:rPr lang="en-GB" b="1" dirty="0">
                <a:solidFill>
                  <a:srgbClr val="FF0000"/>
                </a:solidFill>
                <a:latin typeface="Calibri"/>
              </a:rPr>
              <a:t>Challenge: Balance the unbalanced equations</a:t>
            </a: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6172" y="5109524"/>
            <a:ext cx="4584588" cy="148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Line 4"/>
          <p:cNvSpPr>
            <a:spLocks noChangeShapeType="1"/>
          </p:cNvSpPr>
          <p:nvPr/>
        </p:nvSpPr>
        <p:spPr bwMode="auto">
          <a:xfrm>
            <a:off x="3230578" y="5344012"/>
            <a:ext cx="118127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Calibri"/>
            </a:endParaRPr>
          </a:p>
        </p:txBody>
      </p:sp>
      <p:sp>
        <p:nvSpPr>
          <p:cNvPr id="30" name="Line 4"/>
          <p:cNvSpPr>
            <a:spLocks noChangeShapeType="1"/>
          </p:cNvSpPr>
          <p:nvPr/>
        </p:nvSpPr>
        <p:spPr bwMode="auto">
          <a:xfrm>
            <a:off x="3269504" y="5661248"/>
            <a:ext cx="118127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Calibri"/>
            </a:endParaRPr>
          </a:p>
        </p:txBody>
      </p:sp>
      <p:sp>
        <p:nvSpPr>
          <p:cNvPr id="31" name="Line 4"/>
          <p:cNvSpPr>
            <a:spLocks noChangeShapeType="1"/>
          </p:cNvSpPr>
          <p:nvPr/>
        </p:nvSpPr>
        <p:spPr bwMode="auto">
          <a:xfrm>
            <a:off x="3230578" y="6021288"/>
            <a:ext cx="118127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Calibri"/>
            </a:endParaRPr>
          </a:p>
        </p:txBody>
      </p:sp>
      <p:sp>
        <p:nvSpPr>
          <p:cNvPr id="32" name="Line 4"/>
          <p:cNvSpPr>
            <a:spLocks noChangeShapeType="1"/>
          </p:cNvSpPr>
          <p:nvPr/>
        </p:nvSpPr>
        <p:spPr bwMode="auto">
          <a:xfrm>
            <a:off x="3230578" y="6309320"/>
            <a:ext cx="118127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Calibri"/>
            </a:endParaRPr>
          </a:p>
        </p:txBody>
      </p:sp>
    </p:spTree>
    <p:extLst>
      <p:ext uri="{BB962C8B-B14F-4D97-AF65-F5344CB8AC3E}">
        <p14:creationId xmlns:p14="http://schemas.microsoft.com/office/powerpoint/2010/main" val="3720269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tLang="en-US" dirty="0">
                <a:latin typeface="Comic Sans MS" pitchFamily="66" charset="0"/>
              </a:rPr>
              <a:t>Task B</a:t>
            </a:r>
          </a:p>
        </p:txBody>
      </p:sp>
      <p:sp>
        <p:nvSpPr>
          <p:cNvPr id="9219" name="Rectangle 3"/>
          <p:cNvSpPr>
            <a:spLocks noGrp="1" noChangeArrowheads="1"/>
          </p:cNvSpPr>
          <p:nvPr>
            <p:ph type="body" idx="1"/>
          </p:nvPr>
        </p:nvSpPr>
        <p:spPr/>
        <p:txBody>
          <a:bodyPr/>
          <a:lstStyle/>
          <a:p>
            <a:pPr marL="571500" indent="-571500" eaLnBrk="1" hangingPunct="1">
              <a:buFont typeface="Wingdings" pitchFamily="2" charset="2"/>
              <a:buAutoNum type="arabicPeriod"/>
            </a:pPr>
            <a:r>
              <a:rPr lang="en-GB" altLang="en-US" dirty="0">
                <a:latin typeface="Comic Sans MS" pitchFamily="66" charset="0"/>
              </a:rPr>
              <a:t>C    + 	O</a:t>
            </a:r>
            <a:r>
              <a:rPr lang="en-GB" altLang="en-US" baseline="-25000" dirty="0">
                <a:latin typeface="Comic Sans MS" pitchFamily="66" charset="0"/>
              </a:rPr>
              <a:t>2</a:t>
            </a:r>
            <a:r>
              <a:rPr lang="en-GB" altLang="en-US" dirty="0">
                <a:latin typeface="Comic Sans MS" pitchFamily="66" charset="0"/>
              </a:rPr>
              <a:t>			CO</a:t>
            </a:r>
            <a:r>
              <a:rPr lang="en-GB" altLang="en-US" baseline="-25000" dirty="0">
                <a:latin typeface="Comic Sans MS" pitchFamily="66" charset="0"/>
              </a:rPr>
              <a:t>2</a:t>
            </a:r>
          </a:p>
          <a:p>
            <a:pPr marL="571500" indent="-571500" eaLnBrk="1" hangingPunct="1">
              <a:buFont typeface="Wingdings" pitchFamily="2" charset="2"/>
              <a:buAutoNum type="arabicPeriod"/>
            </a:pPr>
            <a:endParaRPr lang="en-GB" altLang="en-US" dirty="0">
              <a:latin typeface="Comic Sans MS" pitchFamily="66" charset="0"/>
            </a:endParaRPr>
          </a:p>
          <a:p>
            <a:pPr marL="571500" indent="-571500" eaLnBrk="1" hangingPunct="1">
              <a:buFont typeface="Wingdings" pitchFamily="2" charset="2"/>
              <a:buAutoNum type="arabicPeriod"/>
            </a:pPr>
            <a:r>
              <a:rPr lang="en-GB" altLang="en-US" dirty="0">
                <a:solidFill>
                  <a:srgbClr val="FF0000"/>
                </a:solidFill>
                <a:latin typeface="Comic Sans MS" pitchFamily="66" charset="0"/>
              </a:rPr>
              <a:t>2</a:t>
            </a:r>
            <a:r>
              <a:rPr lang="en-GB" altLang="en-US" dirty="0">
                <a:latin typeface="Comic Sans MS" pitchFamily="66" charset="0"/>
              </a:rPr>
              <a:t>H</a:t>
            </a:r>
            <a:r>
              <a:rPr lang="en-GB" altLang="en-US" baseline="-25000" dirty="0">
                <a:latin typeface="Comic Sans MS" pitchFamily="66" charset="0"/>
              </a:rPr>
              <a:t>2</a:t>
            </a:r>
            <a:r>
              <a:rPr lang="en-GB" altLang="en-US" dirty="0">
                <a:latin typeface="Comic Sans MS" pitchFamily="66" charset="0"/>
              </a:rPr>
              <a:t>   + O</a:t>
            </a:r>
            <a:r>
              <a:rPr lang="en-GB" altLang="en-US" baseline="-25000" dirty="0">
                <a:latin typeface="Comic Sans MS" pitchFamily="66" charset="0"/>
              </a:rPr>
              <a:t>2</a:t>
            </a:r>
            <a:r>
              <a:rPr lang="en-GB" altLang="en-US" dirty="0">
                <a:latin typeface="Comic Sans MS" pitchFamily="66" charset="0"/>
              </a:rPr>
              <a:t>			</a:t>
            </a:r>
            <a:r>
              <a:rPr lang="en-GB" altLang="en-US" dirty="0">
                <a:solidFill>
                  <a:srgbClr val="FF0000"/>
                </a:solidFill>
                <a:latin typeface="Comic Sans MS" pitchFamily="66" charset="0"/>
              </a:rPr>
              <a:t>2</a:t>
            </a:r>
            <a:r>
              <a:rPr lang="en-GB" altLang="en-US" dirty="0">
                <a:latin typeface="Comic Sans MS" pitchFamily="66" charset="0"/>
              </a:rPr>
              <a:t>H</a:t>
            </a:r>
            <a:r>
              <a:rPr lang="en-GB" altLang="en-US" baseline="-25000" dirty="0">
                <a:latin typeface="Comic Sans MS" pitchFamily="66" charset="0"/>
              </a:rPr>
              <a:t>2</a:t>
            </a:r>
            <a:r>
              <a:rPr lang="en-GB" altLang="en-US" dirty="0">
                <a:latin typeface="Comic Sans MS" pitchFamily="66" charset="0"/>
              </a:rPr>
              <a:t>O</a:t>
            </a:r>
          </a:p>
          <a:p>
            <a:pPr marL="571500" indent="-571500" eaLnBrk="1" hangingPunct="1">
              <a:buFont typeface="Wingdings" pitchFamily="2" charset="2"/>
              <a:buAutoNum type="arabicPeriod"/>
            </a:pPr>
            <a:endParaRPr lang="en-GB" altLang="en-US" dirty="0">
              <a:latin typeface="Comic Sans MS" pitchFamily="66" charset="0"/>
            </a:endParaRPr>
          </a:p>
          <a:p>
            <a:pPr marL="571500" indent="-571500" eaLnBrk="1" hangingPunct="1">
              <a:buFont typeface="Wingdings" pitchFamily="2" charset="2"/>
              <a:buAutoNum type="arabicPeriod"/>
            </a:pPr>
            <a:r>
              <a:rPr lang="en-GB" altLang="en-US" dirty="0">
                <a:solidFill>
                  <a:srgbClr val="FF0000"/>
                </a:solidFill>
                <a:latin typeface="Comic Sans MS" pitchFamily="66" charset="0"/>
              </a:rPr>
              <a:t>2</a:t>
            </a:r>
            <a:r>
              <a:rPr lang="en-GB" altLang="en-US" dirty="0">
                <a:latin typeface="Comic Sans MS" pitchFamily="66" charset="0"/>
              </a:rPr>
              <a:t>N</a:t>
            </a:r>
            <a:r>
              <a:rPr lang="en-GB" altLang="en-US" baseline="-25000" dirty="0">
                <a:latin typeface="Comic Sans MS" pitchFamily="66" charset="0"/>
              </a:rPr>
              <a:t>2</a:t>
            </a:r>
            <a:r>
              <a:rPr lang="en-GB" altLang="en-US" dirty="0">
                <a:latin typeface="Comic Sans MS" pitchFamily="66" charset="0"/>
              </a:rPr>
              <a:t>   + </a:t>
            </a:r>
            <a:r>
              <a:rPr lang="en-GB" altLang="en-US" dirty="0">
                <a:solidFill>
                  <a:srgbClr val="FF0000"/>
                </a:solidFill>
                <a:latin typeface="Comic Sans MS" pitchFamily="66" charset="0"/>
              </a:rPr>
              <a:t>3</a:t>
            </a:r>
            <a:r>
              <a:rPr lang="en-GB" altLang="en-US" dirty="0">
                <a:latin typeface="Comic Sans MS" pitchFamily="66" charset="0"/>
              </a:rPr>
              <a:t>H</a:t>
            </a:r>
            <a:r>
              <a:rPr lang="en-GB" altLang="en-US" baseline="-25000" dirty="0">
                <a:latin typeface="Comic Sans MS" pitchFamily="66" charset="0"/>
              </a:rPr>
              <a:t>2</a:t>
            </a:r>
            <a:r>
              <a:rPr lang="en-GB" altLang="en-US" dirty="0">
                <a:latin typeface="Comic Sans MS" pitchFamily="66" charset="0"/>
              </a:rPr>
              <a:t>			</a:t>
            </a:r>
            <a:r>
              <a:rPr lang="en-GB" altLang="en-US" dirty="0">
                <a:solidFill>
                  <a:srgbClr val="FF0000"/>
                </a:solidFill>
                <a:latin typeface="Comic Sans MS" pitchFamily="66" charset="0"/>
              </a:rPr>
              <a:t>2</a:t>
            </a:r>
            <a:r>
              <a:rPr lang="en-GB" altLang="en-US" dirty="0">
                <a:latin typeface="Comic Sans MS" pitchFamily="66" charset="0"/>
              </a:rPr>
              <a:t>NH</a:t>
            </a:r>
            <a:r>
              <a:rPr lang="en-GB" altLang="en-US" baseline="-25000" dirty="0">
                <a:latin typeface="Comic Sans MS" pitchFamily="66" charset="0"/>
              </a:rPr>
              <a:t>3</a:t>
            </a:r>
          </a:p>
          <a:p>
            <a:pPr marL="571500" indent="-571500" eaLnBrk="1" hangingPunct="1">
              <a:buFont typeface="Wingdings" pitchFamily="2" charset="2"/>
              <a:buAutoNum type="arabicPeriod"/>
            </a:pPr>
            <a:endParaRPr lang="en-GB" altLang="en-US" dirty="0">
              <a:latin typeface="Comic Sans MS" pitchFamily="66" charset="0"/>
            </a:endParaRPr>
          </a:p>
          <a:p>
            <a:pPr marL="571500" indent="-571500" eaLnBrk="1" hangingPunct="1">
              <a:buFont typeface="Wingdings" pitchFamily="2" charset="2"/>
              <a:buAutoNum type="arabicPeriod"/>
            </a:pPr>
            <a:r>
              <a:rPr lang="en-GB" altLang="en-US" dirty="0">
                <a:latin typeface="Comic Sans MS" pitchFamily="66" charset="0"/>
              </a:rPr>
              <a:t>CH</a:t>
            </a:r>
            <a:r>
              <a:rPr lang="en-GB" altLang="en-US" baseline="-25000" dirty="0">
                <a:latin typeface="Comic Sans MS" pitchFamily="66" charset="0"/>
              </a:rPr>
              <a:t>4</a:t>
            </a:r>
            <a:r>
              <a:rPr lang="en-GB" altLang="en-US" dirty="0">
                <a:latin typeface="Comic Sans MS" pitchFamily="66" charset="0"/>
              </a:rPr>
              <a:t> +	</a:t>
            </a:r>
            <a:r>
              <a:rPr lang="en-GB" altLang="en-US" dirty="0">
                <a:solidFill>
                  <a:srgbClr val="FF0000"/>
                </a:solidFill>
                <a:latin typeface="Comic Sans MS" pitchFamily="66" charset="0"/>
              </a:rPr>
              <a:t>2</a:t>
            </a:r>
            <a:r>
              <a:rPr lang="en-GB" altLang="en-US" dirty="0">
                <a:latin typeface="Comic Sans MS" pitchFamily="66" charset="0"/>
              </a:rPr>
              <a:t>O</a:t>
            </a:r>
            <a:r>
              <a:rPr lang="en-GB" altLang="en-US" baseline="-25000" dirty="0">
                <a:latin typeface="Comic Sans MS" pitchFamily="66" charset="0"/>
              </a:rPr>
              <a:t>2</a:t>
            </a:r>
            <a:r>
              <a:rPr lang="en-GB" altLang="en-US" dirty="0">
                <a:latin typeface="Comic Sans MS" pitchFamily="66" charset="0"/>
              </a:rPr>
              <a:t>			CO</a:t>
            </a:r>
            <a:r>
              <a:rPr lang="en-GB" altLang="en-US" baseline="-25000" dirty="0">
                <a:latin typeface="Comic Sans MS" pitchFamily="66" charset="0"/>
              </a:rPr>
              <a:t>2</a:t>
            </a:r>
            <a:r>
              <a:rPr lang="en-GB" altLang="en-US" dirty="0">
                <a:latin typeface="Comic Sans MS" pitchFamily="66" charset="0"/>
              </a:rPr>
              <a:t> 	  + 	</a:t>
            </a:r>
            <a:r>
              <a:rPr lang="en-GB" altLang="en-US" dirty="0">
                <a:solidFill>
                  <a:srgbClr val="FF0000"/>
                </a:solidFill>
                <a:latin typeface="Comic Sans MS" pitchFamily="66" charset="0"/>
              </a:rPr>
              <a:t>2</a:t>
            </a:r>
            <a:r>
              <a:rPr lang="en-GB" altLang="en-US" dirty="0">
                <a:latin typeface="Comic Sans MS" pitchFamily="66" charset="0"/>
              </a:rPr>
              <a:t>H</a:t>
            </a:r>
            <a:r>
              <a:rPr lang="en-GB" altLang="en-US" baseline="-25000" dirty="0">
                <a:latin typeface="Comic Sans MS" pitchFamily="66" charset="0"/>
              </a:rPr>
              <a:t>2</a:t>
            </a:r>
            <a:r>
              <a:rPr lang="en-GB" altLang="en-US" dirty="0">
                <a:latin typeface="Comic Sans MS" pitchFamily="66" charset="0"/>
              </a:rPr>
              <a:t>O</a:t>
            </a:r>
          </a:p>
        </p:txBody>
      </p:sp>
      <p:sp>
        <p:nvSpPr>
          <p:cNvPr id="9220" name="Line 4"/>
          <p:cNvSpPr>
            <a:spLocks noChangeShapeType="1"/>
          </p:cNvSpPr>
          <p:nvPr/>
        </p:nvSpPr>
        <p:spPr bwMode="auto">
          <a:xfrm>
            <a:off x="3403144" y="5312603"/>
            <a:ext cx="17287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Arial"/>
              <a:cs typeface="Arial"/>
            </a:endParaRPr>
          </a:p>
        </p:txBody>
      </p:sp>
      <p:sp>
        <p:nvSpPr>
          <p:cNvPr id="9221" name="Line 5"/>
          <p:cNvSpPr>
            <a:spLocks noChangeShapeType="1"/>
          </p:cNvSpPr>
          <p:nvPr/>
        </p:nvSpPr>
        <p:spPr bwMode="auto">
          <a:xfrm>
            <a:off x="3403144" y="2003701"/>
            <a:ext cx="17287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Arial"/>
              <a:cs typeface="Arial"/>
            </a:endParaRPr>
          </a:p>
        </p:txBody>
      </p:sp>
      <p:sp>
        <p:nvSpPr>
          <p:cNvPr id="9222" name="Line 6"/>
          <p:cNvSpPr>
            <a:spLocks noChangeShapeType="1"/>
          </p:cNvSpPr>
          <p:nvPr/>
        </p:nvSpPr>
        <p:spPr bwMode="auto">
          <a:xfrm>
            <a:off x="3264661" y="3068638"/>
            <a:ext cx="17287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Arial"/>
              <a:cs typeface="Arial"/>
            </a:endParaRPr>
          </a:p>
        </p:txBody>
      </p:sp>
      <p:sp>
        <p:nvSpPr>
          <p:cNvPr id="9223" name="Line 7"/>
          <p:cNvSpPr>
            <a:spLocks noChangeShapeType="1"/>
          </p:cNvSpPr>
          <p:nvPr/>
        </p:nvSpPr>
        <p:spPr bwMode="auto">
          <a:xfrm>
            <a:off x="3403144" y="4242490"/>
            <a:ext cx="17287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Arial"/>
              <a:cs typeface="Arial"/>
            </a:endParaRPr>
          </a:p>
        </p:txBody>
      </p:sp>
      <p:pic>
        <p:nvPicPr>
          <p:cNvPr id="9224" name="Picture 8" descr="MMj0285332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32850" y="0"/>
            <a:ext cx="183515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156648" y="1819035"/>
            <a:ext cx="3312368" cy="369332"/>
          </a:xfrm>
          <a:prstGeom prst="rect">
            <a:avLst/>
          </a:prstGeom>
          <a:noFill/>
        </p:spPr>
        <p:txBody>
          <a:bodyPr wrap="square" rtlCol="0">
            <a:spAutoFit/>
          </a:bodyPr>
          <a:lstStyle/>
          <a:p>
            <a:r>
              <a:rPr lang="en-GB" altLang="en-US" dirty="0">
                <a:solidFill>
                  <a:srgbClr val="FF0000"/>
                </a:solidFill>
                <a:latin typeface="Comic Sans MS" panose="030F0702030302020204" pitchFamily="66" charset="0"/>
                <a:cs typeface="Arial"/>
              </a:rPr>
              <a:t>Already balanced</a:t>
            </a:r>
          </a:p>
        </p:txBody>
      </p:sp>
    </p:spTree>
    <p:extLst>
      <p:ext uri="{BB962C8B-B14F-4D97-AF65-F5344CB8AC3E}">
        <p14:creationId xmlns:p14="http://schemas.microsoft.com/office/powerpoint/2010/main" val="625117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520" y="188640"/>
            <a:ext cx="7416824" cy="6480720"/>
          </a:xfrm>
        </p:spPr>
        <p:txBody>
          <a:bodyPr>
            <a:normAutofit fontScale="92500" lnSpcReduction="20000"/>
          </a:bodyPr>
          <a:lstStyle/>
          <a:p>
            <a:pPr marL="0" indent="0">
              <a:buNone/>
            </a:pPr>
            <a:r>
              <a:rPr lang="en-GB" b="1" dirty="0"/>
              <a:t>Task C Answers </a:t>
            </a:r>
          </a:p>
          <a:p>
            <a:r>
              <a:rPr lang="en-GB" dirty="0"/>
              <a:t>1. 2H</a:t>
            </a:r>
            <a:r>
              <a:rPr lang="en-GB" baseline="-25000" dirty="0"/>
              <a:t>2</a:t>
            </a:r>
            <a:r>
              <a:rPr lang="en-GB" dirty="0"/>
              <a:t> + Br</a:t>
            </a:r>
            <a:r>
              <a:rPr lang="en-GB" baseline="-25000" dirty="0"/>
              <a:t>2</a:t>
            </a:r>
            <a:r>
              <a:rPr lang="en-GB" dirty="0"/>
              <a:t> → 2HBr; </a:t>
            </a:r>
          </a:p>
          <a:p>
            <a:r>
              <a:rPr lang="en-GB" dirty="0"/>
              <a:t>2. 2Mg + O</a:t>
            </a:r>
            <a:r>
              <a:rPr lang="en-GB" baseline="-25000" dirty="0"/>
              <a:t>2</a:t>
            </a:r>
            <a:r>
              <a:rPr lang="en-GB" dirty="0"/>
              <a:t> → 2MgO; </a:t>
            </a:r>
          </a:p>
          <a:p>
            <a:r>
              <a:rPr lang="en-GB" dirty="0"/>
              <a:t>3. 2H</a:t>
            </a:r>
            <a:r>
              <a:rPr lang="en-GB" baseline="-25000" dirty="0"/>
              <a:t>2</a:t>
            </a:r>
            <a:r>
              <a:rPr lang="en-GB" dirty="0"/>
              <a:t> + O</a:t>
            </a:r>
            <a:r>
              <a:rPr lang="en-GB" baseline="-25000" dirty="0"/>
              <a:t>2</a:t>
            </a:r>
            <a:r>
              <a:rPr lang="en-GB" dirty="0"/>
              <a:t> → 2H</a:t>
            </a:r>
            <a:r>
              <a:rPr lang="en-GB" baseline="-25000" dirty="0"/>
              <a:t>2</a:t>
            </a:r>
            <a:r>
              <a:rPr lang="en-GB" dirty="0"/>
              <a:t>O; </a:t>
            </a:r>
          </a:p>
          <a:p>
            <a:r>
              <a:rPr lang="en-GB" dirty="0"/>
              <a:t>4. 2C + O</a:t>
            </a:r>
            <a:r>
              <a:rPr lang="en-GB" baseline="-25000" dirty="0"/>
              <a:t>2</a:t>
            </a:r>
            <a:r>
              <a:rPr lang="en-GB" dirty="0"/>
              <a:t> → 2CO; </a:t>
            </a:r>
          </a:p>
          <a:p>
            <a:r>
              <a:rPr lang="en-GB" dirty="0"/>
              <a:t>5. 2Cu + O</a:t>
            </a:r>
            <a:r>
              <a:rPr lang="en-GB" baseline="-25000" dirty="0"/>
              <a:t>2</a:t>
            </a:r>
            <a:r>
              <a:rPr lang="en-GB" dirty="0"/>
              <a:t> → 2CuO; </a:t>
            </a:r>
          </a:p>
          <a:p>
            <a:r>
              <a:rPr lang="en-GB" dirty="0"/>
              <a:t>6. 2Na + 2H</a:t>
            </a:r>
            <a:r>
              <a:rPr lang="en-GB" baseline="-25000" dirty="0"/>
              <a:t>2</a:t>
            </a:r>
            <a:r>
              <a:rPr lang="en-GB" dirty="0"/>
              <a:t>O → 2NaOH + H</a:t>
            </a:r>
            <a:r>
              <a:rPr lang="en-GB" baseline="-25000" dirty="0"/>
              <a:t>2</a:t>
            </a:r>
            <a:r>
              <a:rPr lang="en-GB" dirty="0"/>
              <a:t>; </a:t>
            </a:r>
          </a:p>
          <a:p>
            <a:r>
              <a:rPr lang="en-GB" dirty="0"/>
              <a:t>7. 2Na + Cl</a:t>
            </a:r>
            <a:r>
              <a:rPr lang="en-GB" baseline="-25000" dirty="0"/>
              <a:t>2</a:t>
            </a:r>
            <a:r>
              <a:rPr lang="en-GB" dirty="0"/>
              <a:t> → 2NaCl; </a:t>
            </a:r>
          </a:p>
          <a:p>
            <a:r>
              <a:rPr lang="en-GB" dirty="0"/>
              <a:t>8. Br</a:t>
            </a:r>
            <a:r>
              <a:rPr lang="en-GB" baseline="-25000" dirty="0"/>
              <a:t>2</a:t>
            </a:r>
            <a:r>
              <a:rPr lang="en-GB" dirty="0"/>
              <a:t> + 2KI → I</a:t>
            </a:r>
            <a:r>
              <a:rPr lang="en-GB" baseline="-25000" dirty="0"/>
              <a:t>2</a:t>
            </a:r>
            <a:r>
              <a:rPr lang="en-GB" dirty="0"/>
              <a:t> + 2KBr; </a:t>
            </a:r>
          </a:p>
          <a:p>
            <a:r>
              <a:rPr lang="en-GB" dirty="0"/>
              <a:t>9. H</a:t>
            </a:r>
            <a:r>
              <a:rPr lang="en-GB" baseline="-25000" dirty="0"/>
              <a:t>2</a:t>
            </a:r>
            <a:r>
              <a:rPr lang="en-GB" dirty="0"/>
              <a:t> + Cl</a:t>
            </a:r>
            <a:r>
              <a:rPr lang="en-GB" baseline="-25000" dirty="0"/>
              <a:t>2</a:t>
            </a:r>
            <a:r>
              <a:rPr lang="en-GB" dirty="0"/>
              <a:t> → 2HCl; </a:t>
            </a:r>
          </a:p>
          <a:p>
            <a:r>
              <a:rPr lang="en-GB" dirty="0"/>
              <a:t>10. Mg + 2HCl → MgCl</a:t>
            </a:r>
            <a:r>
              <a:rPr lang="en-GB" baseline="-25000" dirty="0"/>
              <a:t>2</a:t>
            </a:r>
            <a:r>
              <a:rPr lang="en-GB" dirty="0"/>
              <a:t> + H</a:t>
            </a:r>
            <a:r>
              <a:rPr lang="en-GB" baseline="-25000" dirty="0"/>
              <a:t>2</a:t>
            </a:r>
            <a:r>
              <a:rPr lang="en-GB" dirty="0"/>
              <a:t>; </a:t>
            </a:r>
          </a:p>
          <a:p>
            <a:r>
              <a:rPr lang="en-GB" dirty="0"/>
              <a:t>11. 2K + Br</a:t>
            </a:r>
            <a:r>
              <a:rPr lang="en-GB" baseline="-25000" dirty="0"/>
              <a:t>2</a:t>
            </a:r>
            <a:r>
              <a:rPr lang="en-GB" dirty="0"/>
              <a:t> → 2KBr; </a:t>
            </a:r>
          </a:p>
          <a:p>
            <a:r>
              <a:rPr lang="en-GB" dirty="0"/>
              <a:t>12. N</a:t>
            </a:r>
            <a:r>
              <a:rPr lang="en-GB" baseline="-25000" dirty="0"/>
              <a:t>2</a:t>
            </a:r>
            <a:r>
              <a:rPr lang="en-GB" dirty="0"/>
              <a:t> + 3H</a:t>
            </a:r>
            <a:r>
              <a:rPr lang="en-GB" baseline="-25000" dirty="0"/>
              <a:t>2</a:t>
            </a:r>
            <a:r>
              <a:rPr lang="en-GB" dirty="0"/>
              <a:t> → 2NH</a:t>
            </a:r>
            <a:r>
              <a:rPr lang="en-GB" baseline="-25000" dirty="0"/>
              <a:t>3</a:t>
            </a:r>
            <a:endParaRPr lang="en-GB" dirty="0"/>
          </a:p>
        </p:txBody>
      </p:sp>
    </p:spTree>
    <p:extLst>
      <p:ext uri="{BB962C8B-B14F-4D97-AF65-F5344CB8AC3E}">
        <p14:creationId xmlns:p14="http://schemas.microsoft.com/office/powerpoint/2010/main" val="99656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State Symbols</a:t>
            </a:r>
          </a:p>
        </p:txBody>
      </p:sp>
      <p:graphicFrame>
        <p:nvGraphicFramePr>
          <p:cNvPr id="5" name="Table 4"/>
          <p:cNvGraphicFramePr>
            <a:graphicFrameLocks noGrp="1"/>
          </p:cNvGraphicFramePr>
          <p:nvPr>
            <p:extLst/>
          </p:nvPr>
        </p:nvGraphicFramePr>
        <p:xfrm>
          <a:off x="1981200" y="1434790"/>
          <a:ext cx="8229600" cy="1847850"/>
        </p:xfrm>
        <a:graphic>
          <a:graphicData uri="http://schemas.openxmlformats.org/drawingml/2006/table">
            <a:tbl>
              <a:tblPr/>
              <a:tblGrid>
                <a:gridCol w="4114800">
                  <a:extLst>
                    <a:ext uri="{9D8B030D-6E8A-4147-A177-3AD203B41FA5}">
                      <a16:colId xmlns:a16="http://schemas.microsoft.com/office/drawing/2014/main" val="2856592811"/>
                    </a:ext>
                  </a:extLst>
                </a:gridCol>
                <a:gridCol w="4114800">
                  <a:extLst>
                    <a:ext uri="{9D8B030D-6E8A-4147-A177-3AD203B41FA5}">
                      <a16:colId xmlns:a16="http://schemas.microsoft.com/office/drawing/2014/main" val="218925300"/>
                    </a:ext>
                  </a:extLst>
                </a:gridCol>
              </a:tblGrid>
              <a:tr h="0">
                <a:tc>
                  <a:txBody>
                    <a:bodyPr/>
                    <a:lstStyle/>
                    <a:p>
                      <a:pPr algn="l" fontAlgn="t"/>
                      <a:r>
                        <a:rPr lang="en-GB" b="1" i="0">
                          <a:effectLst/>
                        </a:rPr>
                        <a:t>Symbol</a:t>
                      </a:r>
                    </a:p>
                  </a:txBody>
                  <a:tcPr marL="76200" marR="47625" marT="76200" marB="19050">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B101"/>
                    </a:solidFill>
                  </a:tcPr>
                </a:tc>
                <a:tc>
                  <a:txBody>
                    <a:bodyPr/>
                    <a:lstStyle/>
                    <a:p>
                      <a:pPr algn="l" fontAlgn="t"/>
                      <a:r>
                        <a:rPr lang="en-GB" b="1" i="0">
                          <a:effectLst/>
                        </a:rPr>
                        <a:t>Meaning</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B101"/>
                    </a:solidFill>
                  </a:tcPr>
                </a:tc>
                <a:extLst>
                  <a:ext uri="{0D108BD9-81ED-4DB2-BD59-A6C34878D82A}">
                    <a16:rowId xmlns:a16="http://schemas.microsoft.com/office/drawing/2014/main" val="3633640352"/>
                  </a:ext>
                </a:extLst>
              </a:tr>
              <a:tr h="0">
                <a:tc>
                  <a:txBody>
                    <a:bodyPr/>
                    <a:lstStyle/>
                    <a:p>
                      <a:pPr algn="l" fontAlgn="t"/>
                      <a:r>
                        <a:rPr lang="en-GB">
                          <a:effectLst/>
                        </a:rPr>
                        <a:t>(s)</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GB">
                          <a:effectLst/>
                        </a:rPr>
                        <a:t>solid</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extLst>
                  <a:ext uri="{0D108BD9-81ED-4DB2-BD59-A6C34878D82A}">
                    <a16:rowId xmlns:a16="http://schemas.microsoft.com/office/drawing/2014/main" val="3471501222"/>
                  </a:ext>
                </a:extLst>
              </a:tr>
              <a:tr h="0">
                <a:tc>
                  <a:txBody>
                    <a:bodyPr/>
                    <a:lstStyle/>
                    <a:p>
                      <a:pPr algn="l" fontAlgn="t"/>
                      <a:r>
                        <a:rPr lang="en-GB">
                          <a:effectLst/>
                        </a:rPr>
                        <a:t>(l)</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c>
                  <a:txBody>
                    <a:bodyPr/>
                    <a:lstStyle/>
                    <a:p>
                      <a:pPr algn="l" fontAlgn="t"/>
                      <a:r>
                        <a:rPr lang="en-GB">
                          <a:effectLst/>
                        </a:rPr>
                        <a:t>liquid</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extLst>
                  <a:ext uri="{0D108BD9-81ED-4DB2-BD59-A6C34878D82A}">
                    <a16:rowId xmlns:a16="http://schemas.microsoft.com/office/drawing/2014/main" val="2272657623"/>
                  </a:ext>
                </a:extLst>
              </a:tr>
              <a:tr h="0">
                <a:tc>
                  <a:txBody>
                    <a:bodyPr/>
                    <a:lstStyle/>
                    <a:p>
                      <a:pPr algn="l" fontAlgn="t"/>
                      <a:r>
                        <a:rPr lang="en-GB">
                          <a:effectLst/>
                        </a:rPr>
                        <a:t>(g)</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GB">
                          <a:effectLst/>
                        </a:rPr>
                        <a:t>gas</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extLst>
                  <a:ext uri="{0D108BD9-81ED-4DB2-BD59-A6C34878D82A}">
                    <a16:rowId xmlns:a16="http://schemas.microsoft.com/office/drawing/2014/main" val="54911121"/>
                  </a:ext>
                </a:extLst>
              </a:tr>
              <a:tr h="0">
                <a:tc>
                  <a:txBody>
                    <a:bodyPr/>
                    <a:lstStyle/>
                    <a:p>
                      <a:pPr algn="l" fontAlgn="t"/>
                      <a:r>
                        <a:rPr lang="en-GB">
                          <a:effectLst/>
                        </a:rPr>
                        <a:t>(aq)</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c>
                  <a:txBody>
                    <a:bodyPr/>
                    <a:lstStyle/>
                    <a:p>
                      <a:pPr algn="l" fontAlgn="t"/>
                      <a:r>
                        <a:rPr lang="en-GB" dirty="0">
                          <a:effectLst/>
                        </a:rPr>
                        <a:t>aqueous (dissolved in water)</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extLst>
                  <a:ext uri="{0D108BD9-81ED-4DB2-BD59-A6C34878D82A}">
                    <a16:rowId xmlns:a16="http://schemas.microsoft.com/office/drawing/2014/main" val="394750971"/>
                  </a:ext>
                </a:extLst>
              </a:tr>
            </a:tbl>
          </a:graphicData>
        </a:graphic>
      </p:graphicFrame>
      <p:sp>
        <p:nvSpPr>
          <p:cNvPr id="6" name="Rectangle 5"/>
          <p:cNvSpPr/>
          <p:nvPr/>
        </p:nvSpPr>
        <p:spPr>
          <a:xfrm>
            <a:off x="1847528" y="4293096"/>
            <a:ext cx="9828584" cy="553998"/>
          </a:xfrm>
          <a:prstGeom prst="rect">
            <a:avLst/>
          </a:prstGeom>
        </p:spPr>
        <p:txBody>
          <a:bodyPr wrap="square">
            <a:spAutoFit/>
          </a:bodyPr>
          <a:lstStyle/>
          <a:p>
            <a:r>
              <a:rPr lang="en-GB" sz="3000" b="1" dirty="0">
                <a:solidFill>
                  <a:srgbClr val="333333"/>
                </a:solidFill>
                <a:latin typeface="verdana" panose="020B0604030504040204" pitchFamily="34" charset="0"/>
              </a:rPr>
              <a:t>2Na(s) + 2H</a:t>
            </a:r>
            <a:r>
              <a:rPr lang="en-GB" sz="3000" b="1" baseline="-25000" dirty="0">
                <a:solidFill>
                  <a:srgbClr val="333333"/>
                </a:solidFill>
                <a:latin typeface="verdana" panose="020B0604030504040204" pitchFamily="34" charset="0"/>
              </a:rPr>
              <a:t>2</a:t>
            </a:r>
            <a:r>
              <a:rPr lang="en-GB" sz="3000" b="1" dirty="0">
                <a:solidFill>
                  <a:srgbClr val="333333"/>
                </a:solidFill>
                <a:latin typeface="verdana" panose="020B0604030504040204" pitchFamily="34" charset="0"/>
              </a:rPr>
              <a:t>O(l) → 2NaOH(</a:t>
            </a:r>
            <a:r>
              <a:rPr lang="en-GB" sz="3000" b="1" dirty="0" err="1">
                <a:solidFill>
                  <a:srgbClr val="333333"/>
                </a:solidFill>
                <a:latin typeface="verdana" panose="020B0604030504040204" pitchFamily="34" charset="0"/>
              </a:rPr>
              <a:t>aq</a:t>
            </a:r>
            <a:r>
              <a:rPr lang="en-GB" sz="3000" b="1" dirty="0">
                <a:solidFill>
                  <a:srgbClr val="333333"/>
                </a:solidFill>
                <a:latin typeface="verdana" panose="020B0604030504040204" pitchFamily="34" charset="0"/>
              </a:rPr>
              <a:t>) + H</a:t>
            </a:r>
            <a:r>
              <a:rPr lang="en-GB" sz="3000" b="1" baseline="-25000" dirty="0">
                <a:solidFill>
                  <a:srgbClr val="333333"/>
                </a:solidFill>
                <a:latin typeface="verdana" panose="020B0604030504040204" pitchFamily="34" charset="0"/>
              </a:rPr>
              <a:t>2</a:t>
            </a:r>
            <a:r>
              <a:rPr lang="en-GB" sz="3000" b="1" dirty="0">
                <a:solidFill>
                  <a:srgbClr val="333333"/>
                </a:solidFill>
                <a:latin typeface="verdana" panose="020B0604030504040204" pitchFamily="34" charset="0"/>
              </a:rPr>
              <a:t>(g)</a:t>
            </a:r>
            <a:endParaRPr lang="en-GB" sz="3000" b="1" dirty="0">
              <a:solidFill>
                <a:prstClr val="black"/>
              </a:solidFill>
              <a:latin typeface="Calibri"/>
            </a:endParaRPr>
          </a:p>
        </p:txBody>
      </p:sp>
      <p:sp>
        <p:nvSpPr>
          <p:cNvPr id="7" name="Text Box 6"/>
          <p:cNvSpPr txBox="1">
            <a:spLocks noChangeArrowheads="1"/>
          </p:cNvSpPr>
          <p:nvPr/>
        </p:nvSpPr>
        <p:spPr bwMode="auto">
          <a:xfrm>
            <a:off x="-27016376" y="6506956"/>
            <a:ext cx="28987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en-US" dirty="0">
                <a:solidFill>
                  <a:prstClr val="black"/>
                </a:solidFill>
              </a:rPr>
              <a:t>1.To succeed I will be able to Identify what an ion is and how it can be formed (Grade C) 2.To do even better I will be able to balance chemical equations (Grade B) 3.To excel I will write ionic formulas and use these to write balanced equations(Grade A/A*)</a:t>
            </a:r>
          </a:p>
        </p:txBody>
      </p:sp>
    </p:spTree>
    <p:extLst>
      <p:ext uri="{BB962C8B-B14F-4D97-AF65-F5344CB8AC3E}">
        <p14:creationId xmlns:p14="http://schemas.microsoft.com/office/powerpoint/2010/main" val="392027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repeatCount="indefinite" fill="remove"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0" fill="hold"/>
                                        <p:tgtEl>
                                          <p:spTgt spid="7"/>
                                        </p:tgtEl>
                                        <p:attrNameLst>
                                          <p:attrName>ppt_x</p:attrName>
                                        </p:attrNameLst>
                                      </p:cBhvr>
                                      <p:tavLst>
                                        <p:tav tm="0">
                                          <p:val>
                                            <p:strVal val="1+#ppt_w/2"/>
                                          </p:val>
                                        </p:tav>
                                        <p:tav tm="100000">
                                          <p:val>
                                            <p:strVal val="#ppt_x"/>
                                          </p:val>
                                        </p:tav>
                                      </p:tavLst>
                                    </p:anim>
                                    <p:anim calcmode="lin" valueType="num">
                                      <p:cBhvr additive="base">
                                        <p:cTn id="8" dur="30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bbc.co.uk/schools/gcsebitesize/science/images/periodic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08050"/>
            <a:ext cx="92202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3935414" y="2565401"/>
            <a:ext cx="3240087" cy="3095625"/>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kern="0">
              <a:solidFill>
                <a:sysClr val="windowText" lastClr="000000"/>
              </a:solidFill>
              <a:latin typeface="Calibri"/>
            </a:endParaRPr>
          </a:p>
        </p:txBody>
      </p:sp>
      <p:cxnSp>
        <p:nvCxnSpPr>
          <p:cNvPr id="9" name="Straight Connector 8"/>
          <p:cNvCxnSpPr>
            <a:stCxn id="7" idx="0"/>
          </p:cNvCxnSpPr>
          <p:nvPr/>
        </p:nvCxnSpPr>
        <p:spPr>
          <a:xfrm rot="16200000" flipH="1">
            <a:off x="7158831" y="962819"/>
            <a:ext cx="287338" cy="34925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5"/>
          </p:cNvCxnSpPr>
          <p:nvPr/>
        </p:nvCxnSpPr>
        <p:spPr>
          <a:xfrm rot="5400000" flipH="1" flipV="1">
            <a:off x="6768307" y="2856707"/>
            <a:ext cx="2284413" cy="2419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5375276" y="3284538"/>
            <a:ext cx="5048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None/>
              <a:defRPr/>
            </a:pPr>
            <a:r>
              <a:rPr lang="en-GB" altLang="en-US" sz="8800" kern="0">
                <a:solidFill>
                  <a:prstClr val="black"/>
                </a:solidFill>
                <a:latin typeface="Comic Sans MS" pitchFamily="66" charset="0"/>
              </a:rPr>
              <a:t>O</a:t>
            </a:r>
          </a:p>
        </p:txBody>
      </p:sp>
      <p:sp>
        <p:nvSpPr>
          <p:cNvPr id="13" name="TextBox 12"/>
          <p:cNvSpPr txBox="1">
            <a:spLocks noChangeArrowheads="1"/>
          </p:cNvSpPr>
          <p:nvPr/>
        </p:nvSpPr>
        <p:spPr bwMode="auto">
          <a:xfrm>
            <a:off x="4872039" y="2924175"/>
            <a:ext cx="9366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None/>
              <a:defRPr/>
            </a:pPr>
            <a:r>
              <a:rPr lang="en-GB" altLang="en-US" sz="4800" kern="0">
                <a:solidFill>
                  <a:prstClr val="black"/>
                </a:solidFill>
                <a:latin typeface="Comic Sans MS" pitchFamily="66" charset="0"/>
              </a:rPr>
              <a:t>16</a:t>
            </a:r>
          </a:p>
        </p:txBody>
      </p:sp>
      <p:sp>
        <p:nvSpPr>
          <p:cNvPr id="14" name="TextBox 13"/>
          <p:cNvSpPr txBox="1">
            <a:spLocks noChangeArrowheads="1"/>
          </p:cNvSpPr>
          <p:nvPr/>
        </p:nvSpPr>
        <p:spPr bwMode="auto">
          <a:xfrm>
            <a:off x="5016500" y="4437063"/>
            <a:ext cx="9350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None/>
              <a:defRPr/>
            </a:pPr>
            <a:r>
              <a:rPr lang="en-GB" altLang="en-US" sz="4800" kern="0">
                <a:solidFill>
                  <a:prstClr val="black"/>
                </a:solidFill>
                <a:latin typeface="Comic Sans MS" pitchFamily="66" charset="0"/>
              </a:rPr>
              <a:t>8</a:t>
            </a:r>
          </a:p>
        </p:txBody>
      </p:sp>
      <p:sp>
        <p:nvSpPr>
          <p:cNvPr id="14345" name="TextBox 9"/>
          <p:cNvSpPr txBox="1">
            <a:spLocks noChangeArrowheads="1"/>
          </p:cNvSpPr>
          <p:nvPr/>
        </p:nvSpPr>
        <p:spPr bwMode="auto">
          <a:xfrm>
            <a:off x="1847850" y="188913"/>
            <a:ext cx="8496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None/>
              <a:defRPr/>
            </a:pPr>
            <a:r>
              <a:rPr lang="en-GB" altLang="en-US" sz="2400" b="1" kern="0">
                <a:solidFill>
                  <a:prstClr val="black"/>
                </a:solidFill>
              </a:rPr>
              <a:t>Lets have a look at the numbers on the periodic table.</a:t>
            </a:r>
          </a:p>
          <a:p>
            <a:pPr eaLnBrk="1" hangingPunct="1">
              <a:spcBef>
                <a:spcPct val="0"/>
              </a:spcBef>
              <a:buNone/>
              <a:defRPr/>
            </a:pPr>
            <a:endParaRPr lang="en-GB" altLang="en-US" sz="2400" b="1" kern="0">
              <a:solidFill>
                <a:prstClr val="black"/>
              </a:solidFill>
            </a:endParaRPr>
          </a:p>
          <a:p>
            <a:pPr eaLnBrk="1" hangingPunct="1">
              <a:spcBef>
                <a:spcPct val="0"/>
              </a:spcBef>
              <a:buNone/>
              <a:defRPr/>
            </a:pPr>
            <a:r>
              <a:rPr lang="en-GB" altLang="en-US" sz="2400" b="1" kern="0">
                <a:solidFill>
                  <a:prstClr val="black"/>
                </a:solidFill>
              </a:rPr>
              <a:t>What do they tell us?</a:t>
            </a:r>
          </a:p>
        </p:txBody>
      </p:sp>
    </p:spTree>
    <p:extLst>
      <p:ext uri="{BB962C8B-B14F-4D97-AF65-F5344CB8AC3E}">
        <p14:creationId xmlns:p14="http://schemas.microsoft.com/office/powerpoint/2010/main" val="3865680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a:p>
        </p:txBody>
      </p:sp>
      <p:sp>
        <p:nvSpPr>
          <p:cNvPr id="15363" name="Content Placeholder 2"/>
          <p:cNvSpPr>
            <a:spLocks noGrp="1"/>
          </p:cNvSpPr>
          <p:nvPr>
            <p:ph idx="1"/>
          </p:nvPr>
        </p:nvSpPr>
        <p:spPr/>
        <p:txBody>
          <a:bodyPr/>
          <a:lstStyle/>
          <a:p>
            <a:endParaRPr lang="en-US" altLang="en-US"/>
          </a:p>
        </p:txBody>
      </p:sp>
      <p:sp>
        <p:nvSpPr>
          <p:cNvPr id="5" name="Oval 4"/>
          <p:cNvSpPr/>
          <p:nvPr/>
        </p:nvSpPr>
        <p:spPr>
          <a:xfrm>
            <a:off x="1919289" y="333376"/>
            <a:ext cx="3240087" cy="3095625"/>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kern="0">
              <a:solidFill>
                <a:sysClr val="windowText" lastClr="000000"/>
              </a:solidFill>
              <a:latin typeface="Calibri"/>
            </a:endParaRPr>
          </a:p>
        </p:txBody>
      </p:sp>
      <p:sp>
        <p:nvSpPr>
          <p:cNvPr id="15365" name="TextBox 7"/>
          <p:cNvSpPr txBox="1">
            <a:spLocks noChangeArrowheads="1"/>
          </p:cNvSpPr>
          <p:nvPr/>
        </p:nvSpPr>
        <p:spPr bwMode="auto">
          <a:xfrm>
            <a:off x="3575051" y="1125538"/>
            <a:ext cx="5048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None/>
              <a:defRPr/>
            </a:pPr>
            <a:r>
              <a:rPr lang="en-GB" altLang="en-US" sz="8800" kern="0">
                <a:solidFill>
                  <a:prstClr val="black"/>
                </a:solidFill>
                <a:latin typeface="Comic Sans MS" pitchFamily="66" charset="0"/>
              </a:rPr>
              <a:t>O</a:t>
            </a:r>
          </a:p>
        </p:txBody>
      </p:sp>
      <p:sp>
        <p:nvSpPr>
          <p:cNvPr id="15366" name="TextBox 8"/>
          <p:cNvSpPr txBox="1">
            <a:spLocks noChangeArrowheads="1"/>
          </p:cNvSpPr>
          <p:nvPr/>
        </p:nvSpPr>
        <p:spPr bwMode="auto">
          <a:xfrm>
            <a:off x="3071814" y="765176"/>
            <a:ext cx="936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None/>
              <a:defRPr/>
            </a:pPr>
            <a:r>
              <a:rPr lang="en-GB" altLang="en-US" sz="4800" kern="0">
                <a:solidFill>
                  <a:prstClr val="black"/>
                </a:solidFill>
                <a:latin typeface="Comic Sans MS" pitchFamily="66" charset="0"/>
              </a:rPr>
              <a:t>16</a:t>
            </a:r>
          </a:p>
        </p:txBody>
      </p:sp>
      <p:sp>
        <p:nvSpPr>
          <p:cNvPr id="15367" name="TextBox 9"/>
          <p:cNvSpPr txBox="1">
            <a:spLocks noChangeArrowheads="1"/>
          </p:cNvSpPr>
          <p:nvPr/>
        </p:nvSpPr>
        <p:spPr bwMode="auto">
          <a:xfrm>
            <a:off x="3216275" y="2276475"/>
            <a:ext cx="9350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None/>
              <a:defRPr/>
            </a:pPr>
            <a:r>
              <a:rPr lang="en-GB" altLang="en-US" sz="4800" kern="0">
                <a:solidFill>
                  <a:prstClr val="black"/>
                </a:solidFill>
                <a:latin typeface="Comic Sans MS" pitchFamily="66" charset="0"/>
              </a:rPr>
              <a:t>8</a:t>
            </a:r>
          </a:p>
        </p:txBody>
      </p:sp>
      <p:cxnSp>
        <p:nvCxnSpPr>
          <p:cNvPr id="12" name="Straight Arrow Connector 11"/>
          <p:cNvCxnSpPr/>
          <p:nvPr/>
        </p:nvCxnSpPr>
        <p:spPr>
          <a:xfrm rot="10800000">
            <a:off x="4224339" y="1052514"/>
            <a:ext cx="3527425" cy="1587"/>
          </a:xfrm>
          <a:prstGeom prst="straightConnector1">
            <a:avLst/>
          </a:prstGeom>
          <a:ln w="666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4224339" y="2708275"/>
            <a:ext cx="3527425" cy="1588"/>
          </a:xfrm>
          <a:prstGeom prst="straightConnector1">
            <a:avLst/>
          </a:prstGeom>
          <a:ln w="666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70" name="TextBox 13"/>
          <p:cNvSpPr txBox="1">
            <a:spLocks noChangeArrowheads="1"/>
          </p:cNvSpPr>
          <p:nvPr/>
        </p:nvSpPr>
        <p:spPr bwMode="auto">
          <a:xfrm>
            <a:off x="8040689" y="620713"/>
            <a:ext cx="22320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None/>
              <a:defRPr/>
            </a:pPr>
            <a:r>
              <a:rPr lang="en-GB" altLang="en-US" kern="0">
                <a:solidFill>
                  <a:prstClr val="black"/>
                </a:solidFill>
                <a:latin typeface="Comic Sans MS" pitchFamily="66" charset="0"/>
              </a:rPr>
              <a:t>Mass Number</a:t>
            </a:r>
          </a:p>
        </p:txBody>
      </p:sp>
      <p:sp>
        <p:nvSpPr>
          <p:cNvPr id="15371" name="TextBox 14"/>
          <p:cNvSpPr txBox="1">
            <a:spLocks noChangeArrowheads="1"/>
          </p:cNvSpPr>
          <p:nvPr/>
        </p:nvSpPr>
        <p:spPr bwMode="auto">
          <a:xfrm>
            <a:off x="8112126" y="2133600"/>
            <a:ext cx="2232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None/>
              <a:defRPr/>
            </a:pPr>
            <a:r>
              <a:rPr lang="en-GB" altLang="en-US" kern="0">
                <a:solidFill>
                  <a:prstClr val="black"/>
                </a:solidFill>
                <a:latin typeface="Comic Sans MS" pitchFamily="66" charset="0"/>
              </a:rPr>
              <a:t>Atomic (proton number)</a:t>
            </a:r>
          </a:p>
        </p:txBody>
      </p:sp>
      <p:sp>
        <p:nvSpPr>
          <p:cNvPr id="17" name="TextBox 16"/>
          <p:cNvSpPr txBox="1"/>
          <p:nvPr/>
        </p:nvSpPr>
        <p:spPr>
          <a:xfrm>
            <a:off x="1774825" y="4149726"/>
            <a:ext cx="8642350" cy="2308225"/>
          </a:xfrm>
          <a:prstGeom prst="rect">
            <a:avLst/>
          </a:prstGeom>
          <a:solidFill>
            <a:schemeClr val="accent2">
              <a:lumMod val="40000"/>
              <a:lumOff val="60000"/>
            </a:schemeClr>
          </a:solidFill>
        </p:spPr>
        <p:txBody>
          <a:bodyPr>
            <a:spAutoFit/>
          </a:bodyPr>
          <a:lstStyle/>
          <a:p>
            <a:pPr>
              <a:defRPr/>
            </a:pPr>
            <a:r>
              <a:rPr lang="en-GB" sz="2400" b="1" i="1" kern="0" dirty="0">
                <a:solidFill>
                  <a:sysClr val="windowText" lastClr="000000"/>
                </a:solidFill>
                <a:latin typeface="Comic Sans MS" pitchFamily="66" charset="0"/>
                <a:cs typeface="Arial" charset="0"/>
              </a:rPr>
              <a:t>Mass Number </a:t>
            </a:r>
            <a:r>
              <a:rPr lang="en-GB" sz="2400" kern="0" dirty="0">
                <a:solidFill>
                  <a:sysClr val="windowText" lastClr="000000"/>
                </a:solidFill>
                <a:latin typeface="Comic Sans MS" pitchFamily="66" charset="0"/>
                <a:cs typeface="Arial" charset="0"/>
              </a:rPr>
              <a:t>– the total number of protons and neutrons in an atom.</a:t>
            </a:r>
          </a:p>
          <a:p>
            <a:pPr>
              <a:defRPr/>
            </a:pPr>
            <a:endParaRPr lang="en-GB" sz="2400" kern="0" dirty="0">
              <a:solidFill>
                <a:sysClr val="windowText" lastClr="000000"/>
              </a:solidFill>
              <a:latin typeface="Comic Sans MS" pitchFamily="66" charset="0"/>
              <a:cs typeface="Arial" charset="0"/>
            </a:endParaRPr>
          </a:p>
          <a:p>
            <a:pPr>
              <a:defRPr/>
            </a:pPr>
            <a:endParaRPr lang="en-GB" sz="2400" kern="0" dirty="0">
              <a:solidFill>
                <a:sysClr val="windowText" lastClr="000000"/>
              </a:solidFill>
              <a:latin typeface="Comic Sans MS" pitchFamily="66" charset="0"/>
              <a:cs typeface="Arial" charset="0"/>
            </a:endParaRPr>
          </a:p>
          <a:p>
            <a:pPr>
              <a:defRPr/>
            </a:pPr>
            <a:r>
              <a:rPr lang="en-GB" sz="2400" b="1" i="1" kern="0" dirty="0">
                <a:solidFill>
                  <a:sysClr val="windowText" lastClr="000000"/>
                </a:solidFill>
                <a:latin typeface="Comic Sans MS" pitchFamily="66" charset="0"/>
                <a:cs typeface="Arial" charset="0"/>
              </a:rPr>
              <a:t>Atomic (proton) Number </a:t>
            </a:r>
            <a:r>
              <a:rPr lang="en-GB" sz="2400" kern="0" dirty="0">
                <a:solidFill>
                  <a:sysClr val="windowText" lastClr="000000"/>
                </a:solidFill>
                <a:latin typeface="Comic Sans MS" pitchFamily="66" charset="0"/>
                <a:cs typeface="Arial" charset="0"/>
              </a:rPr>
              <a:t>– the number of protons in an atom.</a:t>
            </a:r>
          </a:p>
        </p:txBody>
      </p:sp>
    </p:spTree>
    <p:extLst>
      <p:ext uri="{BB962C8B-B14F-4D97-AF65-F5344CB8AC3E}">
        <p14:creationId xmlns:p14="http://schemas.microsoft.com/office/powerpoint/2010/main" val="423362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2223" y="2636912"/>
            <a:ext cx="8229600" cy="648072"/>
          </a:xfrm>
        </p:spPr>
        <p:txBody>
          <a:bodyPr>
            <a:normAutofit fontScale="92500"/>
          </a:bodyPr>
          <a:lstStyle/>
          <a:p>
            <a:pPr marL="0" indent="0">
              <a:buNone/>
            </a:pPr>
            <a:r>
              <a:rPr lang="en-GB" dirty="0">
                <a:solidFill>
                  <a:srgbClr val="FF0000"/>
                </a:solidFill>
              </a:rPr>
              <a:t>WHAT IS: ‘THE LAW OF CONSERVATION OF MASS’?</a:t>
            </a:r>
          </a:p>
          <a:p>
            <a:pPr marL="0" indent="0">
              <a:buNone/>
            </a:pPr>
            <a:endParaRPr lang="en-GB"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711" t="26438" r="34937" b="61369"/>
          <a:stretch/>
        </p:blipFill>
        <p:spPr bwMode="auto">
          <a:xfrm>
            <a:off x="1957372" y="188640"/>
            <a:ext cx="4728824"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535" t="46522" r="34696" b="41396"/>
          <a:stretch/>
        </p:blipFill>
        <p:spPr bwMode="auto">
          <a:xfrm>
            <a:off x="5231905" y="4293096"/>
            <a:ext cx="5027807"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4285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919288" y="5157788"/>
          <a:ext cx="8520112" cy="1462624"/>
        </p:xfrm>
        <a:graphic>
          <a:graphicData uri="http://schemas.openxmlformats.org/drawingml/2006/table">
            <a:tbl>
              <a:tblPr firstRow="1" bandRow="1">
                <a:tableStyleId>{5C22544A-7EE6-4342-B048-85BDC9FD1C3A}</a:tableStyleId>
              </a:tblPr>
              <a:tblGrid>
                <a:gridCol w="2840037">
                  <a:extLst>
                    <a:ext uri="{9D8B030D-6E8A-4147-A177-3AD203B41FA5}">
                      <a16:colId xmlns:a16="http://schemas.microsoft.com/office/drawing/2014/main" val="20000"/>
                    </a:ext>
                  </a:extLst>
                </a:gridCol>
                <a:gridCol w="3456486">
                  <a:extLst>
                    <a:ext uri="{9D8B030D-6E8A-4147-A177-3AD203B41FA5}">
                      <a16:colId xmlns:a16="http://schemas.microsoft.com/office/drawing/2014/main" val="20001"/>
                    </a:ext>
                  </a:extLst>
                </a:gridCol>
                <a:gridCol w="2223589">
                  <a:extLst>
                    <a:ext uri="{9D8B030D-6E8A-4147-A177-3AD203B41FA5}">
                      <a16:colId xmlns:a16="http://schemas.microsoft.com/office/drawing/2014/main" val="20002"/>
                    </a:ext>
                  </a:extLst>
                </a:gridCol>
              </a:tblGrid>
              <a:tr h="365522">
                <a:tc>
                  <a:txBody>
                    <a:bodyPr/>
                    <a:lstStyle/>
                    <a:p>
                      <a:r>
                        <a:rPr lang="en-GB" sz="1800" dirty="0">
                          <a:solidFill>
                            <a:schemeClr val="tx1"/>
                          </a:solidFill>
                          <a:latin typeface="Comic Sans MS" pitchFamily="66" charset="0"/>
                        </a:rPr>
                        <a:t>Particle</a:t>
                      </a:r>
                    </a:p>
                  </a:txBody>
                  <a:tcPr marL="91435" marR="91435" marT="45668" marB="45668"/>
                </a:tc>
                <a:tc>
                  <a:txBody>
                    <a:bodyPr/>
                    <a:lstStyle/>
                    <a:p>
                      <a:r>
                        <a:rPr lang="en-GB" sz="1800" dirty="0">
                          <a:solidFill>
                            <a:schemeClr val="tx1"/>
                          </a:solidFill>
                          <a:latin typeface="Comic Sans MS" pitchFamily="66" charset="0"/>
                        </a:rPr>
                        <a:t>Mass</a:t>
                      </a:r>
                    </a:p>
                  </a:txBody>
                  <a:tcPr marL="91435" marR="91435" marT="45668" marB="45668"/>
                </a:tc>
                <a:tc>
                  <a:txBody>
                    <a:bodyPr/>
                    <a:lstStyle/>
                    <a:p>
                      <a:r>
                        <a:rPr lang="en-GB" sz="1800" dirty="0">
                          <a:solidFill>
                            <a:schemeClr val="tx1"/>
                          </a:solidFill>
                          <a:latin typeface="Comic Sans MS" pitchFamily="66" charset="0"/>
                        </a:rPr>
                        <a:t>Charge</a:t>
                      </a:r>
                    </a:p>
                  </a:txBody>
                  <a:tcPr marL="91435" marR="91435" marT="45668" marB="45668"/>
                </a:tc>
                <a:extLst>
                  <a:ext uri="{0D108BD9-81ED-4DB2-BD59-A6C34878D82A}">
                    <a16:rowId xmlns:a16="http://schemas.microsoft.com/office/drawing/2014/main" val="10000"/>
                  </a:ext>
                </a:extLst>
              </a:tr>
              <a:tr h="365522">
                <a:tc>
                  <a:txBody>
                    <a:bodyPr/>
                    <a:lstStyle/>
                    <a:p>
                      <a:r>
                        <a:rPr lang="en-GB" sz="1800" dirty="0">
                          <a:solidFill>
                            <a:schemeClr val="tx1"/>
                          </a:solidFill>
                          <a:latin typeface="Comic Sans MS" pitchFamily="66" charset="0"/>
                        </a:rPr>
                        <a:t>Proton</a:t>
                      </a:r>
                    </a:p>
                  </a:txBody>
                  <a:tcPr marL="91435" marR="91435" marT="45668" marB="45668"/>
                </a:tc>
                <a:tc>
                  <a:txBody>
                    <a:bodyPr/>
                    <a:lstStyle/>
                    <a:p>
                      <a:r>
                        <a:rPr lang="en-GB" sz="1800" dirty="0">
                          <a:solidFill>
                            <a:schemeClr val="tx1"/>
                          </a:solidFill>
                          <a:latin typeface="Comic Sans MS" pitchFamily="66" charset="0"/>
                        </a:rPr>
                        <a:t>1</a:t>
                      </a:r>
                    </a:p>
                  </a:txBody>
                  <a:tcPr marL="91435" marR="91435" marT="45668" marB="45668"/>
                </a:tc>
                <a:tc>
                  <a:txBody>
                    <a:bodyPr/>
                    <a:lstStyle/>
                    <a:p>
                      <a:r>
                        <a:rPr lang="en-GB" sz="1800" dirty="0">
                          <a:solidFill>
                            <a:schemeClr val="tx1"/>
                          </a:solidFill>
                          <a:latin typeface="Comic Sans MS" pitchFamily="66" charset="0"/>
                        </a:rPr>
                        <a:t>+1</a:t>
                      </a:r>
                    </a:p>
                  </a:txBody>
                  <a:tcPr marL="91435" marR="91435" marT="45668" marB="45668"/>
                </a:tc>
                <a:extLst>
                  <a:ext uri="{0D108BD9-81ED-4DB2-BD59-A6C34878D82A}">
                    <a16:rowId xmlns:a16="http://schemas.microsoft.com/office/drawing/2014/main" val="10001"/>
                  </a:ext>
                </a:extLst>
              </a:tr>
              <a:tr h="365522">
                <a:tc>
                  <a:txBody>
                    <a:bodyPr/>
                    <a:lstStyle/>
                    <a:p>
                      <a:r>
                        <a:rPr lang="en-GB" sz="1800" dirty="0">
                          <a:solidFill>
                            <a:schemeClr val="tx1"/>
                          </a:solidFill>
                          <a:latin typeface="Comic Sans MS" pitchFamily="66" charset="0"/>
                        </a:rPr>
                        <a:t>Neutron</a:t>
                      </a:r>
                    </a:p>
                  </a:txBody>
                  <a:tcPr marL="91435" marR="91435" marT="45668" marB="45668"/>
                </a:tc>
                <a:tc>
                  <a:txBody>
                    <a:bodyPr/>
                    <a:lstStyle/>
                    <a:p>
                      <a:r>
                        <a:rPr lang="en-GB" sz="1800" dirty="0">
                          <a:solidFill>
                            <a:schemeClr val="tx1"/>
                          </a:solidFill>
                          <a:latin typeface="Comic Sans MS" pitchFamily="66" charset="0"/>
                        </a:rPr>
                        <a:t>1</a:t>
                      </a:r>
                    </a:p>
                  </a:txBody>
                  <a:tcPr marL="91435" marR="91435" marT="45668" marB="45668"/>
                </a:tc>
                <a:tc>
                  <a:txBody>
                    <a:bodyPr/>
                    <a:lstStyle/>
                    <a:p>
                      <a:r>
                        <a:rPr lang="en-GB" sz="1800" dirty="0">
                          <a:solidFill>
                            <a:schemeClr val="tx1"/>
                          </a:solidFill>
                          <a:latin typeface="Comic Sans MS" pitchFamily="66" charset="0"/>
                        </a:rPr>
                        <a:t>0</a:t>
                      </a:r>
                    </a:p>
                  </a:txBody>
                  <a:tcPr marL="91435" marR="91435" marT="45668" marB="45668"/>
                </a:tc>
                <a:extLst>
                  <a:ext uri="{0D108BD9-81ED-4DB2-BD59-A6C34878D82A}">
                    <a16:rowId xmlns:a16="http://schemas.microsoft.com/office/drawing/2014/main" val="10002"/>
                  </a:ext>
                </a:extLst>
              </a:tr>
              <a:tr h="365522">
                <a:tc>
                  <a:txBody>
                    <a:bodyPr/>
                    <a:lstStyle/>
                    <a:p>
                      <a:r>
                        <a:rPr lang="en-GB" sz="1800" dirty="0">
                          <a:solidFill>
                            <a:schemeClr val="tx1"/>
                          </a:solidFill>
                          <a:latin typeface="Comic Sans MS" pitchFamily="66" charset="0"/>
                        </a:rPr>
                        <a:t>Electron</a:t>
                      </a:r>
                    </a:p>
                  </a:txBody>
                  <a:tcPr marL="91435" marR="91435" marT="45668" marB="45668"/>
                </a:tc>
                <a:tc>
                  <a:txBody>
                    <a:bodyPr/>
                    <a:lstStyle/>
                    <a:p>
                      <a:r>
                        <a:rPr lang="en-GB" sz="1800" dirty="0">
                          <a:solidFill>
                            <a:schemeClr val="tx1"/>
                          </a:solidFill>
                          <a:latin typeface="Comic Sans MS" pitchFamily="66" charset="0"/>
                        </a:rPr>
                        <a:t>0</a:t>
                      </a:r>
                    </a:p>
                  </a:txBody>
                  <a:tcPr marL="91435" marR="91435" marT="45668" marB="45668"/>
                </a:tc>
                <a:tc>
                  <a:txBody>
                    <a:bodyPr/>
                    <a:lstStyle/>
                    <a:p>
                      <a:r>
                        <a:rPr lang="en-GB" sz="1800" dirty="0">
                          <a:solidFill>
                            <a:schemeClr val="tx1"/>
                          </a:solidFill>
                          <a:latin typeface="Comic Sans MS" pitchFamily="66" charset="0"/>
                        </a:rPr>
                        <a:t>- 1</a:t>
                      </a:r>
                    </a:p>
                  </a:txBody>
                  <a:tcPr marL="91435" marR="91435" marT="45668" marB="45668"/>
                </a:tc>
                <a:extLst>
                  <a:ext uri="{0D108BD9-81ED-4DB2-BD59-A6C34878D82A}">
                    <a16:rowId xmlns:a16="http://schemas.microsoft.com/office/drawing/2014/main" val="10003"/>
                  </a:ext>
                </a:extLst>
              </a:tr>
            </a:tbl>
          </a:graphicData>
        </a:graphic>
      </p:graphicFrame>
      <p:sp>
        <p:nvSpPr>
          <p:cNvPr id="5" name="Oval 4"/>
          <p:cNvSpPr/>
          <p:nvPr/>
        </p:nvSpPr>
        <p:spPr>
          <a:xfrm>
            <a:off x="1919289" y="333376"/>
            <a:ext cx="3240087" cy="3095625"/>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kern="0">
              <a:solidFill>
                <a:sysClr val="windowText" lastClr="000000"/>
              </a:solidFill>
              <a:latin typeface="Calibri"/>
            </a:endParaRPr>
          </a:p>
        </p:txBody>
      </p:sp>
      <p:sp>
        <p:nvSpPr>
          <p:cNvPr id="17433" name="TextBox 5"/>
          <p:cNvSpPr txBox="1">
            <a:spLocks noChangeArrowheads="1"/>
          </p:cNvSpPr>
          <p:nvPr/>
        </p:nvSpPr>
        <p:spPr bwMode="auto">
          <a:xfrm>
            <a:off x="3575051" y="1125538"/>
            <a:ext cx="5048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None/>
              <a:defRPr/>
            </a:pPr>
            <a:r>
              <a:rPr lang="en-GB" altLang="en-US" sz="8800" kern="0">
                <a:solidFill>
                  <a:prstClr val="black"/>
                </a:solidFill>
                <a:latin typeface="Comic Sans MS" pitchFamily="66" charset="0"/>
              </a:rPr>
              <a:t>O</a:t>
            </a:r>
          </a:p>
        </p:txBody>
      </p:sp>
      <p:sp>
        <p:nvSpPr>
          <p:cNvPr id="17434" name="TextBox 6"/>
          <p:cNvSpPr txBox="1">
            <a:spLocks noChangeArrowheads="1"/>
          </p:cNvSpPr>
          <p:nvPr/>
        </p:nvSpPr>
        <p:spPr bwMode="auto">
          <a:xfrm>
            <a:off x="3071814" y="765176"/>
            <a:ext cx="936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None/>
              <a:defRPr/>
            </a:pPr>
            <a:r>
              <a:rPr lang="en-GB" altLang="en-US" sz="4800" kern="0">
                <a:solidFill>
                  <a:prstClr val="black"/>
                </a:solidFill>
                <a:latin typeface="Comic Sans MS" pitchFamily="66" charset="0"/>
              </a:rPr>
              <a:t>16</a:t>
            </a:r>
          </a:p>
        </p:txBody>
      </p:sp>
      <p:sp>
        <p:nvSpPr>
          <p:cNvPr id="17435" name="TextBox 7"/>
          <p:cNvSpPr txBox="1">
            <a:spLocks noChangeArrowheads="1"/>
          </p:cNvSpPr>
          <p:nvPr/>
        </p:nvSpPr>
        <p:spPr bwMode="auto">
          <a:xfrm>
            <a:off x="3216275" y="2276475"/>
            <a:ext cx="9350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None/>
              <a:defRPr/>
            </a:pPr>
            <a:r>
              <a:rPr lang="en-GB" altLang="en-US" sz="4800" kern="0">
                <a:solidFill>
                  <a:prstClr val="black"/>
                </a:solidFill>
                <a:latin typeface="Comic Sans MS" pitchFamily="66" charset="0"/>
              </a:rPr>
              <a:t>8</a:t>
            </a:r>
          </a:p>
        </p:txBody>
      </p:sp>
      <p:cxnSp>
        <p:nvCxnSpPr>
          <p:cNvPr id="9" name="Straight Arrow Connector 8"/>
          <p:cNvCxnSpPr/>
          <p:nvPr/>
        </p:nvCxnSpPr>
        <p:spPr>
          <a:xfrm rot="10800000">
            <a:off x="4224339" y="1052514"/>
            <a:ext cx="3527425" cy="1587"/>
          </a:xfrm>
          <a:prstGeom prst="straightConnector1">
            <a:avLst/>
          </a:prstGeom>
          <a:ln w="666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4224339" y="2708275"/>
            <a:ext cx="3527425" cy="1588"/>
          </a:xfrm>
          <a:prstGeom prst="straightConnector1">
            <a:avLst/>
          </a:prstGeom>
          <a:ln w="666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438" name="TextBox 10"/>
          <p:cNvSpPr txBox="1">
            <a:spLocks noChangeArrowheads="1"/>
          </p:cNvSpPr>
          <p:nvPr/>
        </p:nvSpPr>
        <p:spPr bwMode="auto">
          <a:xfrm>
            <a:off x="8040689" y="620713"/>
            <a:ext cx="22320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None/>
              <a:defRPr/>
            </a:pPr>
            <a:r>
              <a:rPr lang="en-GB" altLang="en-US" kern="0">
                <a:solidFill>
                  <a:prstClr val="black"/>
                </a:solidFill>
                <a:latin typeface="Comic Sans MS" pitchFamily="66" charset="0"/>
              </a:rPr>
              <a:t>Mass Number</a:t>
            </a:r>
          </a:p>
        </p:txBody>
      </p:sp>
      <p:sp>
        <p:nvSpPr>
          <p:cNvPr id="17439" name="TextBox 11"/>
          <p:cNvSpPr txBox="1">
            <a:spLocks noChangeArrowheads="1"/>
          </p:cNvSpPr>
          <p:nvPr/>
        </p:nvSpPr>
        <p:spPr bwMode="auto">
          <a:xfrm>
            <a:off x="8112126" y="2133600"/>
            <a:ext cx="2232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None/>
              <a:defRPr/>
            </a:pPr>
            <a:r>
              <a:rPr lang="en-GB" altLang="en-US" kern="0">
                <a:solidFill>
                  <a:prstClr val="black"/>
                </a:solidFill>
                <a:latin typeface="Comic Sans MS" pitchFamily="66" charset="0"/>
              </a:rPr>
              <a:t>Atomic (proton number)</a:t>
            </a:r>
          </a:p>
        </p:txBody>
      </p:sp>
    </p:spTree>
    <p:extLst>
      <p:ext uri="{BB962C8B-B14F-4D97-AF65-F5344CB8AC3E}">
        <p14:creationId xmlns:p14="http://schemas.microsoft.com/office/powerpoint/2010/main" val="3108543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is the electronic structure of Lithium?</a:t>
            </a:r>
          </a:p>
        </p:txBody>
      </p:sp>
      <p:pic>
        <p:nvPicPr>
          <p:cNvPr id="4" name="Picture 3"/>
          <p:cNvPicPr>
            <a:picLocks noChangeAspect="1"/>
          </p:cNvPicPr>
          <p:nvPr/>
        </p:nvPicPr>
        <p:blipFill>
          <a:blip r:embed="rId2"/>
          <a:stretch>
            <a:fillRect/>
          </a:stretch>
        </p:blipFill>
        <p:spPr>
          <a:xfrm>
            <a:off x="90682" y="2368968"/>
            <a:ext cx="9948668" cy="2555237"/>
          </a:xfrm>
          <a:prstGeom prst="rect">
            <a:avLst/>
          </a:prstGeom>
        </p:spPr>
      </p:pic>
    </p:spTree>
    <p:extLst>
      <p:ext uri="{BB962C8B-B14F-4D97-AF65-F5344CB8AC3E}">
        <p14:creationId xmlns:p14="http://schemas.microsoft.com/office/powerpoint/2010/main" val="2086958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992314" y="476251"/>
            <a:ext cx="8135937"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3200" b="1">
                <a:solidFill>
                  <a:srgbClr val="000000"/>
                </a:solidFill>
                <a:latin typeface="Arial"/>
              </a:rPr>
              <a:t>Atomic Mass Units</a:t>
            </a:r>
          </a:p>
          <a:p>
            <a:pPr fontAlgn="base">
              <a:spcBef>
                <a:spcPct val="50000"/>
              </a:spcBef>
              <a:spcAft>
                <a:spcPct val="0"/>
              </a:spcAft>
            </a:pPr>
            <a:r>
              <a:rPr lang="en-GB" altLang="en-US" sz="2800">
                <a:solidFill>
                  <a:srgbClr val="000000"/>
                </a:solidFill>
                <a:latin typeface="Arial"/>
              </a:rPr>
              <a:t>The actual mass of a hydrogen atom is 1.7x10</a:t>
            </a:r>
            <a:r>
              <a:rPr lang="en-GB" altLang="en-US" sz="2800" baseline="30000">
                <a:solidFill>
                  <a:srgbClr val="000000"/>
                </a:solidFill>
                <a:latin typeface="Arial"/>
              </a:rPr>
              <a:t>-24</a:t>
            </a:r>
            <a:r>
              <a:rPr lang="en-GB" altLang="en-US" sz="2800">
                <a:solidFill>
                  <a:srgbClr val="000000"/>
                </a:solidFill>
                <a:latin typeface="Arial"/>
              </a:rPr>
              <a:t>g (that’s 0.0000000000000000000000017g!)</a:t>
            </a:r>
          </a:p>
          <a:p>
            <a:pPr fontAlgn="base">
              <a:spcBef>
                <a:spcPct val="50000"/>
              </a:spcBef>
              <a:spcAft>
                <a:spcPct val="0"/>
              </a:spcAft>
            </a:pPr>
            <a:r>
              <a:rPr lang="en-GB" altLang="en-US" sz="2800">
                <a:solidFill>
                  <a:srgbClr val="000000"/>
                </a:solidFill>
                <a:latin typeface="Arial"/>
              </a:rPr>
              <a:t>Far too small a number to easily get your head around…</a:t>
            </a:r>
          </a:p>
          <a:p>
            <a:pPr fontAlgn="base">
              <a:spcBef>
                <a:spcPct val="50000"/>
              </a:spcBef>
              <a:spcAft>
                <a:spcPct val="0"/>
              </a:spcAft>
            </a:pPr>
            <a:r>
              <a:rPr lang="en-GB" altLang="en-US" sz="2800">
                <a:solidFill>
                  <a:srgbClr val="000000"/>
                </a:solidFill>
                <a:latin typeface="Arial"/>
              </a:rPr>
              <a:t>So – we use </a:t>
            </a:r>
            <a:r>
              <a:rPr lang="en-GB" altLang="en-US" sz="2800" b="1">
                <a:solidFill>
                  <a:srgbClr val="000000"/>
                </a:solidFill>
                <a:latin typeface="Arial"/>
              </a:rPr>
              <a:t>Relative Atomic Masses</a:t>
            </a:r>
            <a:r>
              <a:rPr lang="en-GB" altLang="en-US" sz="2800">
                <a:solidFill>
                  <a:srgbClr val="000000"/>
                </a:solidFill>
                <a:latin typeface="Arial"/>
              </a:rPr>
              <a:t>.</a:t>
            </a:r>
          </a:p>
        </p:txBody>
      </p:sp>
      <p:pic>
        <p:nvPicPr>
          <p:cNvPr id="5125" name="Picture 5" descr="at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1051" y="4797425"/>
            <a:ext cx="2049463" cy="184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097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a:t>Atomic Masses</a:t>
            </a:r>
          </a:p>
        </p:txBody>
      </p:sp>
      <p:sp>
        <p:nvSpPr>
          <p:cNvPr id="3" name="Content Placeholder 2"/>
          <p:cNvSpPr>
            <a:spLocks noGrp="1"/>
          </p:cNvSpPr>
          <p:nvPr>
            <p:ph idx="1"/>
          </p:nvPr>
        </p:nvSpPr>
        <p:spPr>
          <a:xfrm>
            <a:off x="1981200" y="1600200"/>
            <a:ext cx="8229600" cy="5069160"/>
          </a:xfrm>
        </p:spPr>
        <p:txBody>
          <a:bodyPr>
            <a:normAutofit/>
          </a:bodyPr>
          <a:lstStyle/>
          <a:p>
            <a:pPr>
              <a:buNone/>
            </a:pPr>
            <a:r>
              <a:rPr lang="en-GB" dirty="0"/>
              <a:t>What is the relative atomic mass of an atom?</a:t>
            </a:r>
          </a:p>
          <a:p>
            <a:pPr>
              <a:buNone/>
            </a:pPr>
            <a:r>
              <a:rPr lang="en-GB" b="1" dirty="0">
                <a:solidFill>
                  <a:srgbClr val="FF0000"/>
                </a:solidFill>
              </a:rPr>
              <a:t>RAM of an atom = mass of an atom compared</a:t>
            </a:r>
          </a:p>
          <a:p>
            <a:pPr>
              <a:buNone/>
            </a:pPr>
            <a:r>
              <a:rPr lang="en-GB" b="1" dirty="0">
                <a:solidFill>
                  <a:srgbClr val="FF0000"/>
                </a:solidFill>
              </a:rPr>
              <a:t>to the mass of an atom of C</a:t>
            </a:r>
          </a:p>
          <a:p>
            <a:pPr>
              <a:buNone/>
            </a:pPr>
            <a:endParaRPr lang="en-GB" dirty="0"/>
          </a:p>
          <a:p>
            <a:pPr>
              <a:buNone/>
            </a:pPr>
            <a:r>
              <a:rPr lang="en-GB" dirty="0"/>
              <a:t>Where do we  find them?</a:t>
            </a:r>
            <a:endParaRPr lang="en-GB" b="1" dirty="0"/>
          </a:p>
          <a:p>
            <a:pPr>
              <a:buNone/>
            </a:pPr>
            <a:r>
              <a:rPr lang="en-GB" b="1" dirty="0"/>
              <a:t>The Periodic Table is used to obtain the relative</a:t>
            </a:r>
          </a:p>
          <a:p>
            <a:pPr>
              <a:buNone/>
            </a:pPr>
            <a:r>
              <a:rPr lang="en-GB" b="1" dirty="0"/>
              <a:t>atomic masses of elements</a:t>
            </a:r>
          </a:p>
          <a:p>
            <a:pPr>
              <a:buNone/>
            </a:pPr>
            <a:endParaRPr lang="en-GB" dirty="0"/>
          </a:p>
        </p:txBody>
      </p:sp>
    </p:spTree>
    <p:extLst>
      <p:ext uri="{BB962C8B-B14F-4D97-AF65-F5344CB8AC3E}">
        <p14:creationId xmlns:p14="http://schemas.microsoft.com/office/powerpoint/2010/main" val="179935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GB" dirty="0"/>
              <a:t>Comparing Atoms</a:t>
            </a:r>
            <a:br>
              <a:rPr lang="en-GB" dirty="0"/>
            </a:br>
            <a:r>
              <a:rPr lang="en-GB" dirty="0"/>
              <a:t>Relative Atomic Mass (RAM)</a:t>
            </a:r>
          </a:p>
        </p:txBody>
      </p:sp>
      <p:sp>
        <p:nvSpPr>
          <p:cNvPr id="3" name="Content Placeholder 2"/>
          <p:cNvSpPr>
            <a:spLocks noGrp="1"/>
          </p:cNvSpPr>
          <p:nvPr>
            <p:ph idx="1"/>
          </p:nvPr>
        </p:nvSpPr>
        <p:spPr/>
        <p:txBody>
          <a:bodyPr/>
          <a:lstStyle/>
          <a:p>
            <a:pPr>
              <a:buNone/>
            </a:pPr>
            <a:r>
              <a:rPr lang="en-GB" sz="2400" dirty="0"/>
              <a:t>In the Periodic table each element has atoms with a particular</a:t>
            </a:r>
          </a:p>
          <a:p>
            <a:pPr>
              <a:buNone/>
            </a:pPr>
            <a:r>
              <a:rPr lang="en-GB" sz="2400" dirty="0"/>
              <a:t>mass called </a:t>
            </a:r>
            <a:r>
              <a:rPr lang="en-GB" sz="2400" b="1" dirty="0"/>
              <a:t>relative atomic mass (RAM) </a:t>
            </a:r>
          </a:p>
          <a:p>
            <a:pPr>
              <a:buNone/>
            </a:pPr>
            <a:endParaRPr lang="en-GB" sz="2400" dirty="0"/>
          </a:p>
          <a:p>
            <a:pPr>
              <a:buNone/>
            </a:pPr>
            <a:r>
              <a:rPr lang="en-GB" sz="2400" b="1" dirty="0"/>
              <a:t>RAM compares the mass of one atom with another </a:t>
            </a:r>
            <a:r>
              <a:rPr lang="en-GB" sz="2400" dirty="0"/>
              <a:t>– the</a:t>
            </a:r>
          </a:p>
          <a:p>
            <a:pPr>
              <a:buNone/>
            </a:pPr>
            <a:r>
              <a:rPr lang="en-GB" sz="2400" dirty="0"/>
              <a:t>standard used is carbon (RAM = 12)</a:t>
            </a:r>
            <a:r>
              <a:rPr lang="en-GB" dirty="0"/>
              <a:t>. </a:t>
            </a:r>
            <a:r>
              <a:rPr lang="en-GB" sz="2400" dirty="0"/>
              <a:t>Mg atoms have twice the</a:t>
            </a:r>
          </a:p>
          <a:p>
            <a:pPr>
              <a:buNone/>
            </a:pPr>
            <a:r>
              <a:rPr lang="en-GB" sz="2400" dirty="0"/>
              <a:t>mass of C atoms so its RAM  = ? </a:t>
            </a:r>
          </a:p>
          <a:p>
            <a:pPr>
              <a:buNone/>
            </a:pPr>
            <a:endParaRPr lang="en-GB" sz="2400" b="1" dirty="0"/>
          </a:p>
        </p:txBody>
      </p:sp>
      <p:pic>
        <p:nvPicPr>
          <p:cNvPr id="4" name="Picture 2"/>
          <p:cNvPicPr>
            <a:picLocks noChangeAspect="1" noChangeArrowheads="1"/>
          </p:cNvPicPr>
          <p:nvPr/>
        </p:nvPicPr>
        <p:blipFill>
          <a:blip r:embed="rId2" cstate="print"/>
          <a:srcRect l="3323" t="7443" r="4876" b="13357"/>
          <a:stretch>
            <a:fillRect/>
          </a:stretch>
        </p:blipFill>
        <p:spPr bwMode="auto">
          <a:xfrm>
            <a:off x="7006085" y="4018458"/>
            <a:ext cx="4761677" cy="2564904"/>
          </a:xfrm>
          <a:prstGeom prst="rect">
            <a:avLst/>
          </a:prstGeom>
          <a:noFill/>
          <a:ln w="9525">
            <a:noFill/>
            <a:miter lim="800000"/>
            <a:headEnd/>
            <a:tailEnd/>
          </a:ln>
        </p:spPr>
      </p:pic>
    </p:spTree>
    <p:extLst>
      <p:ext uri="{BB962C8B-B14F-4D97-AF65-F5344CB8AC3E}">
        <p14:creationId xmlns:p14="http://schemas.microsoft.com/office/powerpoint/2010/main" val="4152646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a:t>Relative Formula Mass </a:t>
            </a:r>
            <a:r>
              <a:rPr lang="en-GB"/>
              <a:t>(RFM</a:t>
            </a:r>
            <a:r>
              <a:rPr lang="en-GB" dirty="0"/>
              <a:t>)</a:t>
            </a:r>
          </a:p>
        </p:txBody>
      </p:sp>
      <p:sp>
        <p:nvSpPr>
          <p:cNvPr id="3" name="Content Placeholder 2"/>
          <p:cNvSpPr>
            <a:spLocks noGrp="1"/>
          </p:cNvSpPr>
          <p:nvPr>
            <p:ph idx="1"/>
          </p:nvPr>
        </p:nvSpPr>
        <p:spPr>
          <a:xfrm>
            <a:off x="1981200" y="1600200"/>
            <a:ext cx="8229600" cy="5257800"/>
          </a:xfrm>
        </p:spPr>
        <p:txBody>
          <a:bodyPr>
            <a:normAutofit/>
          </a:bodyPr>
          <a:lstStyle/>
          <a:p>
            <a:pPr marL="0">
              <a:buNone/>
            </a:pPr>
            <a:r>
              <a:rPr lang="en-GB" sz="2400" dirty="0"/>
              <a:t>For compounds &amp; molecules of elements, we can compare the mass of a molecule (or ‘formula unit’ if it an ionic compound) to carbon-12. </a:t>
            </a:r>
          </a:p>
          <a:p>
            <a:pPr marL="0">
              <a:buNone/>
            </a:pPr>
            <a:endParaRPr lang="en-GB" sz="2400" dirty="0"/>
          </a:p>
          <a:p>
            <a:pPr marL="0">
              <a:buNone/>
            </a:pPr>
            <a:r>
              <a:rPr lang="en-GB" sz="2400" dirty="0"/>
              <a:t>A </a:t>
            </a:r>
            <a:r>
              <a:rPr lang="en-GB" sz="2400" b="1" dirty="0"/>
              <a:t>relative formula mass (RFM) </a:t>
            </a:r>
            <a:r>
              <a:rPr lang="en-GB" sz="2400" dirty="0"/>
              <a:t>can be calculated by </a:t>
            </a:r>
            <a:r>
              <a:rPr lang="en-GB" sz="2400" b="1" dirty="0"/>
              <a:t>adding up the RAMs</a:t>
            </a:r>
            <a:r>
              <a:rPr lang="en-GB" sz="2400" dirty="0"/>
              <a:t> of the atoms in the formula e.g. </a:t>
            </a:r>
          </a:p>
          <a:p>
            <a:pPr marL="0">
              <a:buNone/>
            </a:pPr>
            <a:r>
              <a:rPr lang="en-GB" sz="2400" dirty="0"/>
              <a:t>CO₂  =  </a:t>
            </a:r>
            <a:r>
              <a:rPr lang="en-GB" sz="2400" b="1" dirty="0">
                <a:solidFill>
                  <a:schemeClr val="tx2"/>
                </a:solidFill>
              </a:rPr>
              <a:t>RAM C</a:t>
            </a:r>
            <a:r>
              <a:rPr lang="en-GB" sz="2400" dirty="0"/>
              <a:t> + </a:t>
            </a:r>
            <a:r>
              <a:rPr lang="en-GB" sz="2400" b="1" dirty="0">
                <a:solidFill>
                  <a:srgbClr val="FF0000"/>
                </a:solidFill>
              </a:rPr>
              <a:t>(2 x RAM O) </a:t>
            </a:r>
            <a:r>
              <a:rPr lang="en-GB" sz="2400" dirty="0"/>
              <a:t>= </a:t>
            </a:r>
            <a:r>
              <a:rPr lang="en-GB" sz="2400" b="1" dirty="0">
                <a:solidFill>
                  <a:schemeClr val="tx2"/>
                </a:solidFill>
              </a:rPr>
              <a:t>12</a:t>
            </a:r>
            <a:r>
              <a:rPr lang="en-GB" sz="2400" dirty="0"/>
              <a:t> + </a:t>
            </a:r>
            <a:r>
              <a:rPr lang="en-GB" sz="2400" b="1" dirty="0">
                <a:solidFill>
                  <a:srgbClr val="FF0000"/>
                </a:solidFill>
              </a:rPr>
              <a:t>(2x16) </a:t>
            </a:r>
            <a:r>
              <a:rPr lang="en-GB" sz="2400" dirty="0"/>
              <a:t>= RFM CO₂ =  </a:t>
            </a:r>
            <a:r>
              <a:rPr lang="en-GB" sz="2400" b="1" dirty="0"/>
              <a:t>44</a:t>
            </a:r>
          </a:p>
          <a:p>
            <a:pPr marL="0">
              <a:buNone/>
            </a:pPr>
            <a:endParaRPr lang="en-GB" sz="2400" b="1" dirty="0"/>
          </a:p>
          <a:p>
            <a:pPr marL="0">
              <a:buNone/>
            </a:pPr>
            <a:r>
              <a:rPr lang="en-GB" sz="2400" b="1" dirty="0"/>
              <a:t>What is the RFM of H</a:t>
            </a:r>
            <a:r>
              <a:rPr lang="en-GB" sz="2400" b="1" baseline="-25000" dirty="0"/>
              <a:t>2</a:t>
            </a:r>
            <a:r>
              <a:rPr lang="en-GB" sz="2400" b="1" dirty="0"/>
              <a:t>O?</a:t>
            </a:r>
          </a:p>
          <a:p>
            <a:pPr marL="0">
              <a:buNone/>
            </a:pPr>
            <a:r>
              <a:rPr lang="en-GB" sz="2400" dirty="0"/>
              <a:t>H</a:t>
            </a:r>
            <a:r>
              <a:rPr lang="en-GB" sz="2400" baseline="-25000" dirty="0"/>
              <a:t>2</a:t>
            </a:r>
            <a:r>
              <a:rPr lang="en-GB" sz="2400" dirty="0"/>
              <a:t>O  =  </a:t>
            </a:r>
            <a:r>
              <a:rPr lang="en-GB" sz="2400" b="1" dirty="0">
                <a:solidFill>
                  <a:schemeClr val="tx2"/>
                </a:solidFill>
              </a:rPr>
              <a:t>(2 x</a:t>
            </a:r>
            <a:r>
              <a:rPr lang="en-GB" sz="2400" dirty="0"/>
              <a:t> </a:t>
            </a:r>
            <a:r>
              <a:rPr lang="en-GB" sz="2400" b="1" dirty="0">
                <a:solidFill>
                  <a:schemeClr val="tx2"/>
                </a:solidFill>
              </a:rPr>
              <a:t>RAM H)</a:t>
            </a:r>
            <a:r>
              <a:rPr lang="en-GB" sz="2400" dirty="0"/>
              <a:t> + </a:t>
            </a:r>
            <a:r>
              <a:rPr lang="en-GB" sz="2400" b="1" dirty="0">
                <a:solidFill>
                  <a:srgbClr val="FF0000"/>
                </a:solidFill>
              </a:rPr>
              <a:t>RAM O </a:t>
            </a:r>
            <a:r>
              <a:rPr lang="en-GB" sz="2400" dirty="0"/>
              <a:t>= </a:t>
            </a:r>
            <a:r>
              <a:rPr lang="en-GB" sz="2400" b="1" dirty="0">
                <a:solidFill>
                  <a:schemeClr val="tx2"/>
                </a:solidFill>
              </a:rPr>
              <a:t>(2 x 1)</a:t>
            </a:r>
            <a:r>
              <a:rPr lang="en-GB" sz="2400" dirty="0"/>
              <a:t> + </a:t>
            </a:r>
            <a:r>
              <a:rPr lang="en-GB" sz="2400" b="1" dirty="0">
                <a:solidFill>
                  <a:srgbClr val="FF0000"/>
                </a:solidFill>
              </a:rPr>
              <a:t>16 </a:t>
            </a:r>
            <a:r>
              <a:rPr lang="en-GB" sz="2400" dirty="0"/>
              <a:t>= RFM H</a:t>
            </a:r>
            <a:r>
              <a:rPr lang="en-GB" sz="2400" baseline="-25000" dirty="0"/>
              <a:t>2</a:t>
            </a:r>
            <a:r>
              <a:rPr lang="en-GB" sz="2400" dirty="0"/>
              <a:t>O =  </a:t>
            </a:r>
            <a:r>
              <a:rPr lang="en-GB" sz="2400" b="1" dirty="0"/>
              <a:t>18</a:t>
            </a:r>
          </a:p>
          <a:p>
            <a:pPr marL="0">
              <a:buNone/>
            </a:pPr>
            <a:endParaRPr lang="en-GB" sz="2400" b="1" dirty="0"/>
          </a:p>
          <a:p>
            <a:pPr marL="0">
              <a:buNone/>
            </a:pPr>
            <a:r>
              <a:rPr lang="en-GB" sz="2400" b="1" dirty="0">
                <a:solidFill>
                  <a:srgbClr val="FF0000"/>
                </a:solidFill>
              </a:rPr>
              <a:t>RAM &amp; RFM HAVE NO UNITS</a:t>
            </a:r>
          </a:p>
          <a:p>
            <a:pPr marL="0">
              <a:buNone/>
            </a:pPr>
            <a:endParaRPr lang="en-GB" sz="2400" b="1" dirty="0"/>
          </a:p>
        </p:txBody>
      </p:sp>
    </p:spTree>
    <p:extLst>
      <p:ext uri="{BB962C8B-B14F-4D97-AF65-F5344CB8AC3E}">
        <p14:creationId xmlns:p14="http://schemas.microsoft.com/office/powerpoint/2010/main" val="22763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a:t>Gram Formula Mass (GFM)</a:t>
            </a:r>
          </a:p>
        </p:txBody>
      </p:sp>
      <p:sp>
        <p:nvSpPr>
          <p:cNvPr id="3" name="Content Placeholder 2"/>
          <p:cNvSpPr>
            <a:spLocks noGrp="1"/>
          </p:cNvSpPr>
          <p:nvPr>
            <p:ph idx="1"/>
          </p:nvPr>
        </p:nvSpPr>
        <p:spPr>
          <a:xfrm>
            <a:off x="1981200" y="1412776"/>
            <a:ext cx="8229600" cy="5616624"/>
          </a:xfrm>
        </p:spPr>
        <p:txBody>
          <a:bodyPr>
            <a:noAutofit/>
          </a:bodyPr>
          <a:lstStyle/>
          <a:p>
            <a:pPr marL="0">
              <a:buNone/>
            </a:pPr>
            <a:r>
              <a:rPr lang="en-GB" sz="2400" dirty="0"/>
              <a:t>We can measure out  the number of grams of an element or compound represented by its RAM or RFM. This is called the gram formula mass</a:t>
            </a:r>
          </a:p>
          <a:p>
            <a:pPr marL="0">
              <a:buNone/>
            </a:pPr>
            <a:endParaRPr lang="en-GB" sz="2400" dirty="0"/>
          </a:p>
          <a:p>
            <a:pPr marL="0">
              <a:buNone/>
            </a:pPr>
            <a:r>
              <a:rPr lang="en-GB" sz="2400" b="1" dirty="0">
                <a:solidFill>
                  <a:srgbClr val="FF0000"/>
                </a:solidFill>
              </a:rPr>
              <a:t>Gram formula mass  = relative formula mass (RFM)  expressed in grams</a:t>
            </a:r>
          </a:p>
          <a:p>
            <a:pPr marL="0">
              <a:buNone/>
            </a:pPr>
            <a:endParaRPr lang="en-GB" sz="2400" dirty="0"/>
          </a:p>
          <a:p>
            <a:pPr marL="0">
              <a:buNone/>
            </a:pPr>
            <a:r>
              <a:rPr lang="en-GB" sz="2400" dirty="0"/>
              <a:t>e.g. CO₂  = 12 + (2x16) = RFM =</a:t>
            </a:r>
            <a:r>
              <a:rPr lang="en-GB" sz="2400" b="1" dirty="0"/>
              <a:t> 44   </a:t>
            </a:r>
            <a:r>
              <a:rPr lang="en-GB" sz="2400" dirty="0"/>
              <a:t>GFM =</a:t>
            </a:r>
            <a:r>
              <a:rPr lang="en-GB" sz="2400" b="1" dirty="0"/>
              <a:t> </a:t>
            </a:r>
            <a:r>
              <a:rPr lang="en-GB" sz="2400" dirty="0"/>
              <a:t>44</a:t>
            </a:r>
            <a:r>
              <a:rPr lang="en-GB" sz="2400" b="1" dirty="0"/>
              <a:t>g</a:t>
            </a:r>
            <a:endParaRPr lang="en-GB" sz="2400" dirty="0"/>
          </a:p>
          <a:p>
            <a:pPr marL="0">
              <a:buNone/>
            </a:pPr>
            <a:r>
              <a:rPr lang="en-GB" sz="2400" dirty="0"/>
              <a:t>Only difference between the two is that RFM has no units but GFM has units of </a:t>
            </a:r>
            <a:r>
              <a:rPr lang="en-GB" sz="2400" b="1" dirty="0"/>
              <a:t>g.</a:t>
            </a:r>
          </a:p>
          <a:p>
            <a:pPr marL="0">
              <a:buNone/>
            </a:pPr>
            <a:endParaRPr lang="en-GB" sz="2400" b="1" dirty="0"/>
          </a:p>
          <a:p>
            <a:pPr marL="0">
              <a:buNone/>
            </a:pPr>
            <a:r>
              <a:rPr lang="en-GB" sz="2400" b="1" dirty="0"/>
              <a:t>If asked to give GFM make sure you put in the units </a:t>
            </a:r>
          </a:p>
          <a:p>
            <a:pPr marL="0">
              <a:buNone/>
            </a:pPr>
            <a:r>
              <a:rPr lang="en-GB" sz="2400" b="1" dirty="0"/>
              <a:t>for GFM  = g.</a:t>
            </a:r>
            <a:r>
              <a:rPr lang="en-GB" sz="2400" dirty="0"/>
              <a:t> </a:t>
            </a:r>
          </a:p>
          <a:p>
            <a:pPr marL="0">
              <a:buNone/>
            </a:pPr>
            <a:endParaRPr lang="en-GB" sz="2400" dirty="0"/>
          </a:p>
        </p:txBody>
      </p:sp>
    </p:spTree>
    <p:extLst>
      <p:ext uri="{BB962C8B-B14F-4D97-AF65-F5344CB8AC3E}">
        <p14:creationId xmlns:p14="http://schemas.microsoft.com/office/powerpoint/2010/main" val="1207214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a:t>Gram Formula Mass (GFM)</a:t>
            </a:r>
          </a:p>
        </p:txBody>
      </p:sp>
      <p:sp>
        <p:nvSpPr>
          <p:cNvPr id="3" name="Content Placeholder 2"/>
          <p:cNvSpPr>
            <a:spLocks noGrp="1"/>
          </p:cNvSpPr>
          <p:nvPr>
            <p:ph idx="1"/>
          </p:nvPr>
        </p:nvSpPr>
        <p:spPr>
          <a:xfrm>
            <a:off x="1981200" y="1600200"/>
            <a:ext cx="8229600" cy="5141168"/>
          </a:xfrm>
        </p:spPr>
        <p:txBody>
          <a:bodyPr>
            <a:normAutofit/>
          </a:bodyPr>
          <a:lstStyle/>
          <a:p>
            <a:pPr marL="0">
              <a:buNone/>
            </a:pPr>
            <a:r>
              <a:rPr lang="en-GB" sz="2400" b="1" dirty="0"/>
              <a:t>Example</a:t>
            </a:r>
          </a:p>
          <a:p>
            <a:pPr marL="0">
              <a:buNone/>
            </a:pPr>
            <a:r>
              <a:rPr lang="en-GB" sz="2400" dirty="0"/>
              <a:t>What is the gram formula mass of sodium hydroxide, </a:t>
            </a:r>
            <a:r>
              <a:rPr lang="en-GB" sz="2400" dirty="0" err="1"/>
              <a:t>NaOH</a:t>
            </a:r>
            <a:r>
              <a:rPr lang="en-GB" sz="2400" dirty="0"/>
              <a:t>?</a:t>
            </a:r>
          </a:p>
          <a:p>
            <a:pPr marL="0">
              <a:buNone/>
            </a:pPr>
            <a:r>
              <a:rPr lang="en-GB" sz="2400" dirty="0"/>
              <a:t>What mass of sodium is there in it?</a:t>
            </a:r>
          </a:p>
          <a:p>
            <a:pPr marL="0">
              <a:buNone/>
            </a:pPr>
            <a:r>
              <a:rPr lang="en-GB" sz="2400" dirty="0"/>
              <a:t>(RAM: Na = 23, O = 16, H = 1)</a:t>
            </a:r>
          </a:p>
          <a:p>
            <a:pPr marL="0">
              <a:buNone/>
            </a:pPr>
            <a:endParaRPr lang="en-GB" sz="2400" dirty="0"/>
          </a:p>
          <a:p>
            <a:pPr marL="0">
              <a:buNone/>
            </a:pPr>
            <a:r>
              <a:rPr lang="en-GB" sz="2400" dirty="0"/>
              <a:t>RFM </a:t>
            </a:r>
            <a:r>
              <a:rPr lang="en-GB" sz="2400" dirty="0" err="1"/>
              <a:t>NaOH</a:t>
            </a:r>
            <a:r>
              <a:rPr lang="en-GB" sz="2400" dirty="0"/>
              <a:t> = 23 +16 + 1 = 40 so GFM </a:t>
            </a:r>
            <a:r>
              <a:rPr lang="en-GB" sz="2400" dirty="0" err="1"/>
              <a:t>NaOH</a:t>
            </a:r>
            <a:r>
              <a:rPr lang="en-GB" sz="2400" dirty="0"/>
              <a:t> = 40</a:t>
            </a:r>
            <a:r>
              <a:rPr lang="en-GB" sz="2400" b="1" dirty="0"/>
              <a:t>g, </a:t>
            </a:r>
            <a:r>
              <a:rPr lang="en-GB" sz="2400" dirty="0"/>
              <a:t>of which 23g is Na</a:t>
            </a:r>
          </a:p>
          <a:p>
            <a:pPr marL="0">
              <a:buNone/>
            </a:pPr>
            <a:endParaRPr lang="en-GB" sz="2400" dirty="0"/>
          </a:p>
        </p:txBody>
      </p:sp>
    </p:spTree>
    <p:extLst>
      <p:ext uri="{BB962C8B-B14F-4D97-AF65-F5344CB8AC3E}">
        <p14:creationId xmlns:p14="http://schemas.microsoft.com/office/powerpoint/2010/main" val="119536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RFM and balanced equations</a:t>
            </a:r>
          </a:p>
        </p:txBody>
      </p:sp>
      <p:sp>
        <p:nvSpPr>
          <p:cNvPr id="3" name="Content Placeholder 2"/>
          <p:cNvSpPr>
            <a:spLocks noGrp="1"/>
          </p:cNvSpPr>
          <p:nvPr>
            <p:ph idx="1"/>
          </p:nvPr>
        </p:nvSpPr>
        <p:spPr/>
        <p:txBody>
          <a:bodyPr/>
          <a:lstStyle/>
          <a:p>
            <a:pPr marL="0" indent="0">
              <a:buNone/>
            </a:pPr>
            <a:r>
              <a:rPr lang="en-GB" dirty="0"/>
              <a:t>In a </a:t>
            </a:r>
            <a:r>
              <a:rPr lang="en-GB" dirty="0">
                <a:solidFill>
                  <a:srgbClr val="FF0000"/>
                </a:solidFill>
              </a:rPr>
              <a:t>balanced chemical equation</a:t>
            </a:r>
            <a:r>
              <a:rPr lang="en-GB" dirty="0"/>
              <a:t>, the </a:t>
            </a:r>
            <a:r>
              <a:rPr lang="en-GB" dirty="0">
                <a:solidFill>
                  <a:srgbClr val="FF0000"/>
                </a:solidFill>
              </a:rPr>
              <a:t>sum of the relative formula masses</a:t>
            </a:r>
            <a:r>
              <a:rPr lang="en-GB" dirty="0"/>
              <a:t> of the reactants in the quantities shown </a:t>
            </a:r>
            <a:r>
              <a:rPr lang="en-GB" dirty="0">
                <a:solidFill>
                  <a:srgbClr val="FF0000"/>
                </a:solidFill>
              </a:rPr>
              <a:t>equals the sum of the relative formula masses of the products</a:t>
            </a:r>
            <a:r>
              <a:rPr lang="en-GB" dirty="0"/>
              <a:t> in the quantities shown</a:t>
            </a:r>
          </a:p>
        </p:txBody>
      </p:sp>
    </p:spTree>
    <p:extLst>
      <p:ext uri="{BB962C8B-B14F-4D97-AF65-F5344CB8AC3E}">
        <p14:creationId xmlns:p14="http://schemas.microsoft.com/office/powerpoint/2010/main" val="284752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524000" y="18938"/>
          <a:ext cx="9144000" cy="6384609"/>
        </p:xfrm>
        <a:graphic>
          <a:graphicData uri="http://schemas.openxmlformats.org/drawingml/2006/table">
            <a:tbl>
              <a:tblPr firstRow="1" firstCol="1" bandRow="1">
                <a:tableStyleId>{5C22544A-7EE6-4342-B048-85BDC9FD1C3A}</a:tableStyleId>
              </a:tblPr>
              <a:tblGrid>
                <a:gridCol w="53955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4355976">
                  <a:extLst>
                    <a:ext uri="{9D8B030D-6E8A-4147-A177-3AD203B41FA5}">
                      <a16:colId xmlns:a16="http://schemas.microsoft.com/office/drawing/2014/main" val="20004"/>
                    </a:ext>
                  </a:extLst>
                </a:gridCol>
              </a:tblGrid>
              <a:tr h="249601">
                <a:tc>
                  <a:txBody>
                    <a:bodyPr/>
                    <a:lstStyle/>
                    <a:p>
                      <a:pPr algn="ctr">
                        <a:lnSpc>
                          <a:spcPct val="115000"/>
                        </a:lnSpc>
                        <a:spcAft>
                          <a:spcPts val="0"/>
                        </a:spcAft>
                      </a:pPr>
                      <a:r>
                        <a:rPr lang="en-GB" sz="1800" dirty="0">
                          <a:effectLst/>
                        </a:rPr>
                        <a:t> </a:t>
                      </a:r>
                      <a:endParaRPr lang="en-GB" sz="1100" dirty="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1100">
                          <a:effectLst/>
                        </a:rPr>
                        <a:t>Straightforward</a:t>
                      </a:r>
                      <a:endParaRPr lang="en-GB" sz="11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1100">
                          <a:effectLst/>
                        </a:rPr>
                        <a:t>Ahhh…I’d better think about this one…</a:t>
                      </a:r>
                      <a:endParaRPr lang="en-GB" sz="11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1100">
                          <a:effectLst/>
                        </a:rPr>
                        <a:t>Ssssshhhhh…I’m thinking…</a:t>
                      </a:r>
                      <a:endParaRPr lang="en-GB" sz="11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1050">
                          <a:effectLst/>
                        </a:rPr>
                        <a:t>Seriously???</a:t>
                      </a:r>
                      <a:endParaRPr lang="en-GB" sz="1050">
                        <a:effectLst/>
                        <a:latin typeface="Calibri"/>
                        <a:ea typeface="Calibri"/>
                        <a:cs typeface="Times New Roman"/>
                      </a:endParaRPr>
                    </a:p>
                  </a:txBody>
                  <a:tcPr marL="32318" marR="32318" marT="0" marB="0"/>
                </a:tc>
                <a:extLst>
                  <a:ext uri="{0D108BD9-81ED-4DB2-BD59-A6C34878D82A}">
                    <a16:rowId xmlns:a16="http://schemas.microsoft.com/office/drawing/2014/main" val="10000"/>
                  </a:ext>
                </a:extLst>
              </a:tr>
              <a:tr h="274561">
                <a:tc>
                  <a:txBody>
                    <a:bodyPr/>
                    <a:lstStyle/>
                    <a:p>
                      <a:pPr algn="ctr">
                        <a:lnSpc>
                          <a:spcPct val="115000"/>
                        </a:lnSpc>
                        <a:spcAft>
                          <a:spcPts val="0"/>
                        </a:spcAft>
                      </a:pPr>
                      <a:r>
                        <a:rPr lang="en-GB" sz="2000">
                          <a:effectLst/>
                        </a:rPr>
                        <a:t>1</a:t>
                      </a:r>
                      <a:endParaRPr lang="en-GB" sz="11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MgO</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CCl</a:t>
                      </a:r>
                      <a:r>
                        <a:rPr lang="en-GB" sz="2800" baseline="-25000">
                          <a:effectLst/>
                        </a:rPr>
                        <a:t>4</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BaSO</a:t>
                      </a:r>
                      <a:r>
                        <a:rPr lang="en-GB" sz="2800" baseline="-25000">
                          <a:effectLst/>
                        </a:rPr>
                        <a:t>4</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400">
                          <a:effectLst/>
                        </a:rPr>
                        <a:t>(NH</a:t>
                      </a:r>
                      <a:r>
                        <a:rPr lang="en-GB" sz="2400" baseline="-25000">
                          <a:effectLst/>
                        </a:rPr>
                        <a:t>4</a:t>
                      </a:r>
                      <a:r>
                        <a:rPr lang="en-GB" sz="2400">
                          <a:effectLst/>
                        </a:rPr>
                        <a:t>)</a:t>
                      </a:r>
                      <a:r>
                        <a:rPr lang="en-GB" sz="2400" baseline="-25000">
                          <a:effectLst/>
                        </a:rPr>
                        <a:t>2</a:t>
                      </a:r>
                      <a:r>
                        <a:rPr lang="en-GB" sz="2400">
                          <a:effectLst/>
                        </a:rPr>
                        <a:t>SO</a:t>
                      </a:r>
                      <a:r>
                        <a:rPr lang="en-GB" sz="2400" baseline="-25000">
                          <a:effectLst/>
                        </a:rPr>
                        <a:t>4</a:t>
                      </a:r>
                      <a:endParaRPr lang="en-GB" sz="1200">
                        <a:effectLst/>
                        <a:latin typeface="Calibri"/>
                        <a:ea typeface="Calibri"/>
                        <a:cs typeface="Times New Roman"/>
                      </a:endParaRPr>
                    </a:p>
                  </a:txBody>
                  <a:tcPr marL="32318" marR="32318" marT="0" marB="0"/>
                </a:tc>
                <a:extLst>
                  <a:ext uri="{0D108BD9-81ED-4DB2-BD59-A6C34878D82A}">
                    <a16:rowId xmlns:a16="http://schemas.microsoft.com/office/drawing/2014/main" val="10001"/>
                  </a:ext>
                </a:extLst>
              </a:tr>
              <a:tr h="549122">
                <a:tc>
                  <a:txBody>
                    <a:bodyPr/>
                    <a:lstStyle/>
                    <a:p>
                      <a:pPr algn="ctr">
                        <a:lnSpc>
                          <a:spcPct val="115000"/>
                        </a:lnSpc>
                        <a:spcAft>
                          <a:spcPts val="0"/>
                        </a:spcAft>
                      </a:pPr>
                      <a:r>
                        <a:rPr lang="en-GB" sz="2000">
                          <a:effectLst/>
                        </a:rPr>
                        <a:t>2</a:t>
                      </a:r>
                      <a:endParaRPr lang="en-GB" sz="11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H</a:t>
                      </a:r>
                      <a:r>
                        <a:rPr lang="en-GB" sz="2800" baseline="-25000">
                          <a:effectLst/>
                        </a:rPr>
                        <a:t>2</a:t>
                      </a:r>
                      <a:r>
                        <a:rPr lang="en-GB" sz="2800">
                          <a:effectLst/>
                        </a:rPr>
                        <a:t>O</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NH</a:t>
                      </a:r>
                      <a:r>
                        <a:rPr lang="en-GB" sz="2800" baseline="-25000">
                          <a:effectLst/>
                        </a:rPr>
                        <a:t>3</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Ca(OH)</a:t>
                      </a:r>
                      <a:r>
                        <a:rPr lang="en-GB" sz="2800" baseline="-25000">
                          <a:effectLst/>
                        </a:rPr>
                        <a:t>2</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400">
                          <a:effectLst/>
                        </a:rPr>
                        <a:t>CuSO</a:t>
                      </a:r>
                      <a:r>
                        <a:rPr lang="en-GB" sz="2400" baseline="-25000">
                          <a:effectLst/>
                        </a:rPr>
                        <a:t>4</a:t>
                      </a:r>
                      <a:r>
                        <a:rPr lang="en-GB" sz="2400">
                          <a:effectLst/>
                        </a:rPr>
                        <a:t>.10H</a:t>
                      </a:r>
                      <a:r>
                        <a:rPr lang="en-GB" sz="2400" baseline="-25000">
                          <a:effectLst/>
                        </a:rPr>
                        <a:t>2</a:t>
                      </a:r>
                      <a:r>
                        <a:rPr lang="en-GB" sz="2400">
                          <a:effectLst/>
                        </a:rPr>
                        <a:t>O</a:t>
                      </a:r>
                      <a:endParaRPr lang="en-GB" sz="1200">
                        <a:effectLst/>
                        <a:latin typeface="Calibri"/>
                        <a:ea typeface="Calibri"/>
                        <a:cs typeface="Times New Roman"/>
                      </a:endParaRPr>
                    </a:p>
                  </a:txBody>
                  <a:tcPr marL="32318" marR="32318" marT="0" marB="0"/>
                </a:tc>
                <a:extLst>
                  <a:ext uri="{0D108BD9-81ED-4DB2-BD59-A6C34878D82A}">
                    <a16:rowId xmlns:a16="http://schemas.microsoft.com/office/drawing/2014/main" val="10002"/>
                  </a:ext>
                </a:extLst>
              </a:tr>
              <a:tr h="549122">
                <a:tc>
                  <a:txBody>
                    <a:bodyPr/>
                    <a:lstStyle/>
                    <a:p>
                      <a:pPr algn="ctr">
                        <a:lnSpc>
                          <a:spcPct val="115000"/>
                        </a:lnSpc>
                        <a:spcAft>
                          <a:spcPts val="0"/>
                        </a:spcAft>
                      </a:pPr>
                      <a:r>
                        <a:rPr lang="en-GB" sz="2000">
                          <a:effectLst/>
                        </a:rPr>
                        <a:t>3</a:t>
                      </a:r>
                      <a:endParaRPr lang="en-GB" sz="11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O</a:t>
                      </a:r>
                      <a:r>
                        <a:rPr lang="en-GB" sz="2800" baseline="-25000">
                          <a:effectLst/>
                        </a:rPr>
                        <a:t>2</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NaCl</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H</a:t>
                      </a:r>
                      <a:r>
                        <a:rPr lang="en-GB" sz="2800" baseline="-25000">
                          <a:effectLst/>
                        </a:rPr>
                        <a:t>2</a:t>
                      </a:r>
                      <a:r>
                        <a:rPr lang="en-GB" sz="2800">
                          <a:effectLst/>
                        </a:rPr>
                        <a:t>SO</a:t>
                      </a:r>
                      <a:r>
                        <a:rPr lang="en-GB" sz="2800" baseline="-25000">
                          <a:effectLst/>
                        </a:rPr>
                        <a:t>4</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400">
                          <a:effectLst/>
                        </a:rPr>
                        <a:t>C</a:t>
                      </a:r>
                      <a:r>
                        <a:rPr lang="en-GB" sz="2400" baseline="-25000">
                          <a:effectLst/>
                        </a:rPr>
                        <a:t>8</a:t>
                      </a:r>
                      <a:r>
                        <a:rPr lang="en-GB" sz="2400">
                          <a:effectLst/>
                        </a:rPr>
                        <a:t>H</a:t>
                      </a:r>
                      <a:r>
                        <a:rPr lang="en-GB" sz="2400" baseline="-25000">
                          <a:effectLst/>
                        </a:rPr>
                        <a:t>10</a:t>
                      </a:r>
                      <a:r>
                        <a:rPr lang="en-GB" sz="2400">
                          <a:effectLst/>
                        </a:rPr>
                        <a:t>N</a:t>
                      </a:r>
                      <a:r>
                        <a:rPr lang="en-GB" sz="2400" baseline="-25000">
                          <a:effectLst/>
                        </a:rPr>
                        <a:t>4</a:t>
                      </a:r>
                      <a:r>
                        <a:rPr lang="en-GB" sz="2400">
                          <a:effectLst/>
                        </a:rPr>
                        <a:t>O</a:t>
                      </a:r>
                      <a:r>
                        <a:rPr lang="en-GB" sz="2400" baseline="-25000">
                          <a:effectLst/>
                        </a:rPr>
                        <a:t>2</a:t>
                      </a:r>
                      <a:r>
                        <a:rPr lang="en-GB" sz="2400">
                          <a:effectLst/>
                        </a:rPr>
                        <a:t> (caffeine)</a:t>
                      </a:r>
                      <a:endParaRPr lang="en-GB" sz="1200">
                        <a:effectLst/>
                        <a:latin typeface="Calibri"/>
                        <a:ea typeface="Calibri"/>
                        <a:cs typeface="Times New Roman"/>
                      </a:endParaRPr>
                    </a:p>
                  </a:txBody>
                  <a:tcPr marL="32318" marR="32318" marT="0" marB="0"/>
                </a:tc>
                <a:extLst>
                  <a:ext uri="{0D108BD9-81ED-4DB2-BD59-A6C34878D82A}">
                    <a16:rowId xmlns:a16="http://schemas.microsoft.com/office/drawing/2014/main" val="10003"/>
                  </a:ext>
                </a:extLst>
              </a:tr>
              <a:tr h="549122">
                <a:tc>
                  <a:txBody>
                    <a:bodyPr/>
                    <a:lstStyle/>
                    <a:p>
                      <a:pPr algn="ctr">
                        <a:lnSpc>
                          <a:spcPct val="115000"/>
                        </a:lnSpc>
                        <a:spcAft>
                          <a:spcPts val="0"/>
                        </a:spcAft>
                      </a:pPr>
                      <a:r>
                        <a:rPr lang="en-GB" sz="2000">
                          <a:effectLst/>
                        </a:rPr>
                        <a:t>4</a:t>
                      </a:r>
                      <a:endParaRPr lang="en-GB" sz="11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Cl</a:t>
                      </a:r>
                      <a:r>
                        <a:rPr lang="en-GB" sz="2800" baseline="-25000">
                          <a:effectLst/>
                        </a:rPr>
                        <a:t>2</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Rb</a:t>
                      </a:r>
                      <a:r>
                        <a:rPr lang="en-GB" sz="2800" baseline="-25000">
                          <a:effectLst/>
                        </a:rPr>
                        <a:t>2</a:t>
                      </a:r>
                      <a:r>
                        <a:rPr lang="en-GB" sz="2800">
                          <a:effectLst/>
                        </a:rPr>
                        <a:t>O</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Al</a:t>
                      </a:r>
                      <a:r>
                        <a:rPr lang="en-GB" sz="2800" baseline="-25000">
                          <a:effectLst/>
                        </a:rPr>
                        <a:t>2</a:t>
                      </a:r>
                      <a:r>
                        <a:rPr lang="en-GB" sz="2800">
                          <a:effectLst/>
                        </a:rPr>
                        <a:t>O</a:t>
                      </a:r>
                      <a:r>
                        <a:rPr lang="en-GB" sz="2800" baseline="-25000">
                          <a:effectLst/>
                        </a:rPr>
                        <a:t>3</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400">
                          <a:effectLst/>
                        </a:rPr>
                        <a:t>C</a:t>
                      </a:r>
                      <a:r>
                        <a:rPr lang="en-GB" sz="2400" baseline="-25000">
                          <a:effectLst/>
                        </a:rPr>
                        <a:t>17</a:t>
                      </a:r>
                      <a:r>
                        <a:rPr lang="en-GB" sz="2400">
                          <a:effectLst/>
                        </a:rPr>
                        <a:t>H</a:t>
                      </a:r>
                      <a:r>
                        <a:rPr lang="en-GB" sz="2400" baseline="-25000">
                          <a:effectLst/>
                        </a:rPr>
                        <a:t>21</a:t>
                      </a:r>
                      <a:r>
                        <a:rPr lang="en-GB" sz="2400">
                          <a:effectLst/>
                        </a:rPr>
                        <a:t>NO</a:t>
                      </a:r>
                      <a:r>
                        <a:rPr lang="en-GB" sz="2400" baseline="-25000">
                          <a:effectLst/>
                        </a:rPr>
                        <a:t>4</a:t>
                      </a:r>
                      <a:r>
                        <a:rPr lang="en-GB" sz="2400">
                          <a:effectLst/>
                        </a:rPr>
                        <a:t> (cocaine)</a:t>
                      </a:r>
                      <a:endParaRPr lang="en-GB" sz="1200">
                        <a:effectLst/>
                        <a:latin typeface="Calibri"/>
                        <a:ea typeface="Calibri"/>
                        <a:cs typeface="Times New Roman"/>
                      </a:endParaRPr>
                    </a:p>
                  </a:txBody>
                  <a:tcPr marL="32318" marR="32318" marT="0" marB="0"/>
                </a:tc>
                <a:extLst>
                  <a:ext uri="{0D108BD9-81ED-4DB2-BD59-A6C34878D82A}">
                    <a16:rowId xmlns:a16="http://schemas.microsoft.com/office/drawing/2014/main" val="10004"/>
                  </a:ext>
                </a:extLst>
              </a:tr>
              <a:tr h="274561">
                <a:tc>
                  <a:txBody>
                    <a:bodyPr/>
                    <a:lstStyle/>
                    <a:p>
                      <a:pPr algn="ctr">
                        <a:lnSpc>
                          <a:spcPct val="115000"/>
                        </a:lnSpc>
                        <a:spcAft>
                          <a:spcPts val="0"/>
                        </a:spcAft>
                      </a:pPr>
                      <a:r>
                        <a:rPr lang="en-GB" sz="2000">
                          <a:effectLst/>
                        </a:rPr>
                        <a:t>5</a:t>
                      </a:r>
                      <a:endParaRPr lang="en-GB" sz="11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P</a:t>
                      </a:r>
                      <a:r>
                        <a:rPr lang="en-GB" sz="2800" baseline="-25000">
                          <a:effectLst/>
                        </a:rPr>
                        <a:t>4</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NH</a:t>
                      </a:r>
                      <a:r>
                        <a:rPr lang="en-GB" sz="2800" baseline="-25000">
                          <a:effectLst/>
                        </a:rPr>
                        <a:t>4</a:t>
                      </a:r>
                      <a:r>
                        <a:rPr lang="en-GB" sz="2800">
                          <a:effectLst/>
                        </a:rPr>
                        <a:t>Cl</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Pb(NO</a:t>
                      </a:r>
                      <a:r>
                        <a:rPr lang="en-GB" sz="2800" baseline="-25000">
                          <a:effectLst/>
                        </a:rPr>
                        <a:t>3</a:t>
                      </a:r>
                      <a:r>
                        <a:rPr lang="en-GB" sz="2800">
                          <a:effectLst/>
                        </a:rPr>
                        <a:t>)</a:t>
                      </a:r>
                      <a:r>
                        <a:rPr lang="en-GB" sz="2800" baseline="-25000">
                          <a:effectLst/>
                        </a:rPr>
                        <a:t>2</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400">
                          <a:effectLst/>
                        </a:rPr>
                        <a:t>Pb(NO</a:t>
                      </a:r>
                      <a:r>
                        <a:rPr lang="en-GB" sz="2400" baseline="-25000">
                          <a:effectLst/>
                        </a:rPr>
                        <a:t>3</a:t>
                      </a:r>
                      <a:r>
                        <a:rPr lang="en-GB" sz="2400">
                          <a:effectLst/>
                        </a:rPr>
                        <a:t>)</a:t>
                      </a:r>
                      <a:r>
                        <a:rPr lang="en-GB" sz="2400" baseline="-25000">
                          <a:effectLst/>
                        </a:rPr>
                        <a:t>4</a:t>
                      </a:r>
                      <a:endParaRPr lang="en-GB" sz="1200">
                        <a:effectLst/>
                        <a:latin typeface="Calibri"/>
                        <a:ea typeface="Calibri"/>
                        <a:cs typeface="Times New Roman"/>
                      </a:endParaRPr>
                    </a:p>
                  </a:txBody>
                  <a:tcPr marL="32318" marR="32318" marT="0" marB="0"/>
                </a:tc>
                <a:extLst>
                  <a:ext uri="{0D108BD9-81ED-4DB2-BD59-A6C34878D82A}">
                    <a16:rowId xmlns:a16="http://schemas.microsoft.com/office/drawing/2014/main" val="10005"/>
                  </a:ext>
                </a:extLst>
              </a:tr>
              <a:tr h="549122">
                <a:tc>
                  <a:txBody>
                    <a:bodyPr/>
                    <a:lstStyle/>
                    <a:p>
                      <a:pPr algn="ctr">
                        <a:lnSpc>
                          <a:spcPct val="115000"/>
                        </a:lnSpc>
                        <a:spcAft>
                          <a:spcPts val="0"/>
                        </a:spcAft>
                      </a:pPr>
                      <a:r>
                        <a:rPr lang="en-GB" sz="2000">
                          <a:effectLst/>
                        </a:rPr>
                        <a:t>6</a:t>
                      </a:r>
                      <a:endParaRPr lang="en-GB" sz="11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CO</a:t>
                      </a:r>
                      <a:r>
                        <a:rPr lang="en-GB" sz="2800" baseline="-25000">
                          <a:effectLst/>
                        </a:rPr>
                        <a:t>2</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PCl</a:t>
                      </a:r>
                      <a:r>
                        <a:rPr lang="en-GB" sz="2800" baseline="-25000">
                          <a:effectLst/>
                        </a:rPr>
                        <a:t>3</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AlCl</a:t>
                      </a:r>
                      <a:r>
                        <a:rPr lang="en-GB" sz="2800" baseline="-25000">
                          <a:effectLst/>
                        </a:rPr>
                        <a:t>3</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400">
                          <a:effectLst/>
                        </a:rPr>
                        <a:t>Pt(NH</a:t>
                      </a:r>
                      <a:r>
                        <a:rPr lang="en-GB" sz="2400" baseline="-25000">
                          <a:effectLst/>
                        </a:rPr>
                        <a:t>3</a:t>
                      </a:r>
                      <a:r>
                        <a:rPr lang="en-GB" sz="2400">
                          <a:effectLst/>
                        </a:rPr>
                        <a:t>)</a:t>
                      </a:r>
                      <a:r>
                        <a:rPr lang="en-GB" sz="2400" baseline="-25000">
                          <a:effectLst/>
                        </a:rPr>
                        <a:t>4</a:t>
                      </a:r>
                      <a:r>
                        <a:rPr lang="en-GB" sz="2400">
                          <a:effectLst/>
                        </a:rPr>
                        <a:t>PtCl</a:t>
                      </a:r>
                      <a:r>
                        <a:rPr lang="en-GB" sz="2400" baseline="-25000">
                          <a:effectLst/>
                        </a:rPr>
                        <a:t>4</a:t>
                      </a:r>
                      <a:endParaRPr lang="en-GB" sz="1200">
                        <a:effectLst/>
                        <a:latin typeface="Calibri"/>
                        <a:ea typeface="Calibri"/>
                        <a:cs typeface="Times New Roman"/>
                      </a:endParaRPr>
                    </a:p>
                  </a:txBody>
                  <a:tcPr marL="32318" marR="32318" marT="0" marB="0"/>
                </a:tc>
                <a:extLst>
                  <a:ext uri="{0D108BD9-81ED-4DB2-BD59-A6C34878D82A}">
                    <a16:rowId xmlns:a16="http://schemas.microsoft.com/office/drawing/2014/main" val="10006"/>
                  </a:ext>
                </a:extLst>
              </a:tr>
              <a:tr h="549122">
                <a:tc>
                  <a:txBody>
                    <a:bodyPr/>
                    <a:lstStyle/>
                    <a:p>
                      <a:pPr algn="ctr">
                        <a:lnSpc>
                          <a:spcPct val="115000"/>
                        </a:lnSpc>
                        <a:spcAft>
                          <a:spcPts val="0"/>
                        </a:spcAft>
                      </a:pPr>
                      <a:r>
                        <a:rPr lang="en-GB" sz="2000">
                          <a:effectLst/>
                        </a:rPr>
                        <a:t>7</a:t>
                      </a:r>
                      <a:endParaRPr lang="en-GB" sz="11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Ni</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BCl</a:t>
                      </a:r>
                      <a:r>
                        <a:rPr lang="en-GB" sz="2800" baseline="-25000">
                          <a:effectLst/>
                        </a:rPr>
                        <a:t>3</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Mg(OH)</a:t>
                      </a:r>
                      <a:r>
                        <a:rPr lang="en-GB" sz="2800" baseline="-25000">
                          <a:effectLst/>
                        </a:rPr>
                        <a:t>2</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400">
                          <a:effectLst/>
                        </a:rPr>
                        <a:t>C</a:t>
                      </a:r>
                      <a:r>
                        <a:rPr lang="en-GB" sz="2400" baseline="-25000">
                          <a:effectLst/>
                        </a:rPr>
                        <a:t>7</a:t>
                      </a:r>
                      <a:r>
                        <a:rPr lang="en-GB" sz="2400">
                          <a:effectLst/>
                        </a:rPr>
                        <a:t>H</a:t>
                      </a:r>
                      <a:r>
                        <a:rPr lang="en-GB" sz="2400" baseline="-25000">
                          <a:effectLst/>
                        </a:rPr>
                        <a:t>5</a:t>
                      </a:r>
                      <a:r>
                        <a:rPr lang="en-GB" sz="2400">
                          <a:effectLst/>
                        </a:rPr>
                        <a:t>N</a:t>
                      </a:r>
                      <a:r>
                        <a:rPr lang="en-GB" sz="2400" baseline="-25000">
                          <a:effectLst/>
                        </a:rPr>
                        <a:t>3</a:t>
                      </a:r>
                      <a:r>
                        <a:rPr lang="en-GB" sz="2400">
                          <a:effectLst/>
                        </a:rPr>
                        <a:t>O</a:t>
                      </a:r>
                      <a:r>
                        <a:rPr lang="en-GB" sz="2400" baseline="-25000">
                          <a:effectLst/>
                        </a:rPr>
                        <a:t>6</a:t>
                      </a:r>
                      <a:r>
                        <a:rPr lang="en-GB" sz="2400">
                          <a:effectLst/>
                        </a:rPr>
                        <a:t> (TNT)</a:t>
                      </a:r>
                      <a:endParaRPr lang="en-GB" sz="1200">
                        <a:effectLst/>
                        <a:latin typeface="Calibri"/>
                        <a:ea typeface="Calibri"/>
                        <a:cs typeface="Times New Roman"/>
                      </a:endParaRPr>
                    </a:p>
                  </a:txBody>
                  <a:tcPr marL="32318" marR="32318" marT="0" marB="0"/>
                </a:tc>
                <a:extLst>
                  <a:ext uri="{0D108BD9-81ED-4DB2-BD59-A6C34878D82A}">
                    <a16:rowId xmlns:a16="http://schemas.microsoft.com/office/drawing/2014/main" val="10007"/>
                  </a:ext>
                </a:extLst>
              </a:tr>
              <a:tr h="881601">
                <a:tc>
                  <a:txBody>
                    <a:bodyPr/>
                    <a:lstStyle/>
                    <a:p>
                      <a:pPr algn="ctr">
                        <a:lnSpc>
                          <a:spcPct val="115000"/>
                        </a:lnSpc>
                        <a:spcAft>
                          <a:spcPts val="0"/>
                        </a:spcAft>
                      </a:pPr>
                      <a:r>
                        <a:rPr lang="en-GB" sz="2000">
                          <a:effectLst/>
                        </a:rPr>
                        <a:t>8</a:t>
                      </a:r>
                      <a:endParaRPr lang="en-GB" sz="11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I</a:t>
                      </a:r>
                      <a:r>
                        <a:rPr lang="en-GB" sz="2800" baseline="-25000">
                          <a:effectLst/>
                        </a:rPr>
                        <a:t>2</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TiO</a:t>
                      </a:r>
                      <a:r>
                        <a:rPr lang="en-GB" sz="2800" baseline="-25000">
                          <a:effectLst/>
                        </a:rPr>
                        <a:t>2</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H</a:t>
                      </a:r>
                      <a:r>
                        <a:rPr lang="en-GB" sz="2800" baseline="-25000">
                          <a:effectLst/>
                        </a:rPr>
                        <a:t>3</a:t>
                      </a:r>
                      <a:r>
                        <a:rPr lang="en-GB" sz="2800">
                          <a:effectLst/>
                        </a:rPr>
                        <a:t>PO</a:t>
                      </a:r>
                      <a:r>
                        <a:rPr lang="en-GB" sz="2800" baseline="-25000">
                          <a:effectLst/>
                        </a:rPr>
                        <a:t>4</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400">
                          <a:effectLst/>
                        </a:rPr>
                        <a:t>C</a:t>
                      </a:r>
                      <a:r>
                        <a:rPr lang="en-GB" sz="2400" baseline="-25000">
                          <a:effectLst/>
                        </a:rPr>
                        <a:t>2952</a:t>
                      </a:r>
                      <a:r>
                        <a:rPr lang="en-GB" sz="2400">
                          <a:effectLst/>
                        </a:rPr>
                        <a:t> H</a:t>
                      </a:r>
                      <a:r>
                        <a:rPr lang="en-GB" sz="2400" baseline="-25000">
                          <a:effectLst/>
                        </a:rPr>
                        <a:t>4664</a:t>
                      </a:r>
                      <a:r>
                        <a:rPr lang="en-GB" sz="2400">
                          <a:effectLst/>
                        </a:rPr>
                        <a:t> O</a:t>
                      </a:r>
                      <a:r>
                        <a:rPr lang="en-GB" sz="2400" baseline="-25000">
                          <a:effectLst/>
                        </a:rPr>
                        <a:t>832</a:t>
                      </a:r>
                      <a:r>
                        <a:rPr lang="en-GB" sz="2400">
                          <a:effectLst/>
                        </a:rPr>
                        <a:t> N</a:t>
                      </a:r>
                      <a:r>
                        <a:rPr lang="en-GB" sz="2400" baseline="-25000">
                          <a:effectLst/>
                        </a:rPr>
                        <a:t>812</a:t>
                      </a:r>
                      <a:r>
                        <a:rPr lang="en-GB" sz="2400">
                          <a:effectLst/>
                        </a:rPr>
                        <a:t> S</a:t>
                      </a:r>
                      <a:r>
                        <a:rPr lang="en-GB" sz="2400" baseline="-25000">
                          <a:effectLst/>
                        </a:rPr>
                        <a:t>8</a:t>
                      </a:r>
                      <a:r>
                        <a:rPr lang="en-GB" sz="2400">
                          <a:effectLst/>
                        </a:rPr>
                        <a:t> Fe</a:t>
                      </a:r>
                      <a:r>
                        <a:rPr lang="en-GB" sz="2400" baseline="-25000">
                          <a:effectLst/>
                        </a:rPr>
                        <a:t>4</a:t>
                      </a:r>
                      <a:r>
                        <a:rPr lang="en-GB" sz="2400">
                          <a:effectLst/>
                        </a:rPr>
                        <a:t> (Haemoglobin)</a:t>
                      </a:r>
                      <a:endParaRPr lang="en-GB" sz="1200">
                        <a:effectLst/>
                        <a:latin typeface="Calibri"/>
                        <a:ea typeface="Calibri"/>
                        <a:cs typeface="Times New Roman"/>
                      </a:endParaRPr>
                    </a:p>
                  </a:txBody>
                  <a:tcPr marL="32318" marR="32318" marT="0" marB="0"/>
                </a:tc>
                <a:extLst>
                  <a:ext uri="{0D108BD9-81ED-4DB2-BD59-A6C34878D82A}">
                    <a16:rowId xmlns:a16="http://schemas.microsoft.com/office/drawing/2014/main" val="10008"/>
                  </a:ext>
                </a:extLst>
              </a:tr>
              <a:tr h="792088">
                <a:tc>
                  <a:txBody>
                    <a:bodyPr/>
                    <a:lstStyle/>
                    <a:p>
                      <a:pPr algn="ctr">
                        <a:lnSpc>
                          <a:spcPct val="115000"/>
                        </a:lnSpc>
                        <a:spcAft>
                          <a:spcPts val="0"/>
                        </a:spcAft>
                      </a:pPr>
                      <a:r>
                        <a:rPr lang="en-GB" sz="2000">
                          <a:effectLst/>
                        </a:rPr>
                        <a:t>9</a:t>
                      </a:r>
                      <a:endParaRPr lang="en-GB" sz="11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CO</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PtCl</a:t>
                      </a:r>
                      <a:r>
                        <a:rPr lang="en-GB" sz="2800" baseline="-25000">
                          <a:effectLst/>
                        </a:rPr>
                        <a:t>4</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HNO</a:t>
                      </a:r>
                      <a:r>
                        <a:rPr lang="en-GB" sz="2800" baseline="-25000">
                          <a:effectLst/>
                        </a:rPr>
                        <a:t>3</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400">
                          <a:effectLst/>
                        </a:rPr>
                        <a:t>(Ca)</a:t>
                      </a:r>
                      <a:r>
                        <a:rPr lang="en-GB" sz="2400" baseline="-25000">
                          <a:effectLst/>
                        </a:rPr>
                        <a:t>8</a:t>
                      </a:r>
                      <a:r>
                        <a:rPr lang="en-GB" sz="2400">
                          <a:effectLst/>
                        </a:rPr>
                        <a:t>Al</a:t>
                      </a:r>
                      <a:r>
                        <a:rPr lang="en-GB" sz="2400" baseline="-25000">
                          <a:effectLst/>
                        </a:rPr>
                        <a:t>6</a:t>
                      </a:r>
                      <a:r>
                        <a:rPr lang="en-GB" sz="2400">
                          <a:effectLst/>
                        </a:rPr>
                        <a:t>Si</a:t>
                      </a:r>
                      <a:r>
                        <a:rPr lang="en-GB" sz="2400" baseline="-25000">
                          <a:effectLst/>
                        </a:rPr>
                        <a:t>6</a:t>
                      </a:r>
                      <a:r>
                        <a:rPr lang="en-GB" sz="2400">
                          <a:effectLst/>
                        </a:rPr>
                        <a:t>O</a:t>
                      </a:r>
                      <a:r>
                        <a:rPr lang="en-GB" sz="2400" baseline="-25000">
                          <a:effectLst/>
                        </a:rPr>
                        <a:t>24</a:t>
                      </a:r>
                      <a:r>
                        <a:rPr lang="en-GB" sz="2400">
                          <a:effectLst/>
                        </a:rPr>
                        <a:t>(SO)</a:t>
                      </a:r>
                      <a:r>
                        <a:rPr lang="en-GB" sz="2400" baseline="-25000">
                          <a:effectLst/>
                        </a:rPr>
                        <a:t>4</a:t>
                      </a:r>
                      <a:r>
                        <a:rPr lang="en-GB" sz="2400">
                          <a:effectLst/>
                        </a:rPr>
                        <a:t> (Gemstone – Lapiz Lazuli)</a:t>
                      </a:r>
                      <a:endParaRPr lang="en-GB" sz="1200">
                        <a:effectLst/>
                        <a:latin typeface="Calibri"/>
                        <a:ea typeface="Calibri"/>
                        <a:cs typeface="Times New Roman"/>
                      </a:endParaRPr>
                    </a:p>
                  </a:txBody>
                  <a:tcPr marL="32318" marR="32318" marT="0" marB="0"/>
                </a:tc>
                <a:extLst>
                  <a:ext uri="{0D108BD9-81ED-4DB2-BD59-A6C34878D82A}">
                    <a16:rowId xmlns:a16="http://schemas.microsoft.com/office/drawing/2014/main" val="10009"/>
                  </a:ext>
                </a:extLst>
              </a:tr>
              <a:tr h="549122">
                <a:tc>
                  <a:txBody>
                    <a:bodyPr/>
                    <a:lstStyle/>
                    <a:p>
                      <a:pPr algn="ctr">
                        <a:lnSpc>
                          <a:spcPct val="115000"/>
                        </a:lnSpc>
                        <a:spcAft>
                          <a:spcPts val="0"/>
                        </a:spcAft>
                      </a:pPr>
                      <a:r>
                        <a:rPr lang="en-GB" sz="2000">
                          <a:effectLst/>
                        </a:rPr>
                        <a:t>10</a:t>
                      </a:r>
                      <a:endParaRPr lang="en-GB" sz="11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TiO</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PCl</a:t>
                      </a:r>
                      <a:r>
                        <a:rPr lang="en-GB" sz="2800" baseline="-25000">
                          <a:effectLst/>
                        </a:rPr>
                        <a:t>5</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800">
                          <a:effectLst/>
                        </a:rPr>
                        <a:t>UF</a:t>
                      </a:r>
                      <a:r>
                        <a:rPr lang="en-GB" sz="2800" baseline="-25000">
                          <a:effectLst/>
                        </a:rPr>
                        <a:t>6</a:t>
                      </a:r>
                      <a:endParaRPr lang="en-GB" sz="1400">
                        <a:effectLst/>
                        <a:latin typeface="Calibri"/>
                        <a:ea typeface="Calibri"/>
                        <a:cs typeface="Times New Roman"/>
                      </a:endParaRPr>
                    </a:p>
                  </a:txBody>
                  <a:tcPr marL="32318" marR="32318" marT="0" marB="0"/>
                </a:tc>
                <a:tc>
                  <a:txBody>
                    <a:bodyPr/>
                    <a:lstStyle/>
                    <a:p>
                      <a:pPr algn="ctr">
                        <a:lnSpc>
                          <a:spcPct val="115000"/>
                        </a:lnSpc>
                        <a:spcAft>
                          <a:spcPts val="0"/>
                        </a:spcAft>
                      </a:pPr>
                      <a:r>
                        <a:rPr lang="en-GB" sz="2400" dirty="0">
                          <a:effectLst/>
                        </a:rPr>
                        <a:t>Be</a:t>
                      </a:r>
                      <a:r>
                        <a:rPr lang="en-GB" sz="2400" baseline="-25000" dirty="0">
                          <a:effectLst/>
                        </a:rPr>
                        <a:t>3</a:t>
                      </a:r>
                      <a:r>
                        <a:rPr lang="en-GB" sz="2400" dirty="0">
                          <a:effectLst/>
                        </a:rPr>
                        <a:t>Al</a:t>
                      </a:r>
                      <a:r>
                        <a:rPr lang="en-GB" sz="2400" baseline="-25000" dirty="0">
                          <a:effectLst/>
                        </a:rPr>
                        <a:t>2</a:t>
                      </a:r>
                      <a:r>
                        <a:rPr lang="en-GB" sz="2400" dirty="0">
                          <a:effectLst/>
                        </a:rPr>
                        <a:t>SiO</a:t>
                      </a:r>
                      <a:r>
                        <a:rPr lang="en-GB" sz="2400" baseline="-25000" dirty="0">
                          <a:effectLst/>
                        </a:rPr>
                        <a:t>6</a:t>
                      </a:r>
                      <a:r>
                        <a:rPr lang="en-GB" sz="2400" dirty="0">
                          <a:effectLst/>
                        </a:rPr>
                        <a:t> (Emerald)</a:t>
                      </a:r>
                      <a:endParaRPr lang="en-GB" sz="1200" dirty="0">
                        <a:effectLst/>
                        <a:latin typeface="Calibri"/>
                        <a:ea typeface="Calibri"/>
                        <a:cs typeface="Times New Roman"/>
                      </a:endParaRPr>
                    </a:p>
                  </a:txBody>
                  <a:tcPr marL="32318" marR="32318"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26170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64" t="15768" r="17819" b="40069"/>
          <a:stretch/>
        </p:blipFill>
        <p:spPr bwMode="auto">
          <a:xfrm>
            <a:off x="1703513" y="212119"/>
            <a:ext cx="8822983"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4767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631504" y="0"/>
          <a:ext cx="9036496" cy="6870192"/>
        </p:xfrm>
        <a:graphic>
          <a:graphicData uri="http://schemas.openxmlformats.org/drawingml/2006/table">
            <a:tbl>
              <a:tblPr firstRow="1" firstCol="1" bandRow="1">
                <a:tableStyleId>{5C22544A-7EE6-4342-B048-85BDC9FD1C3A}</a:tableStyleId>
              </a:tblPr>
              <a:tblGrid>
                <a:gridCol w="72008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2483768">
                  <a:extLst>
                    <a:ext uri="{9D8B030D-6E8A-4147-A177-3AD203B41FA5}">
                      <a16:colId xmlns:a16="http://schemas.microsoft.com/office/drawing/2014/main" val="20004"/>
                    </a:ext>
                  </a:extLst>
                </a:gridCol>
              </a:tblGrid>
              <a:tr h="423765">
                <a:tc>
                  <a:txBody>
                    <a:bodyPr/>
                    <a:lstStyle/>
                    <a:p>
                      <a:pPr algn="ctr">
                        <a:lnSpc>
                          <a:spcPct val="115000"/>
                        </a:lnSpc>
                        <a:spcAft>
                          <a:spcPts val="0"/>
                        </a:spcAft>
                      </a:pPr>
                      <a:r>
                        <a:rPr lang="en-GB" sz="3200" dirty="0">
                          <a:solidFill>
                            <a:schemeClr val="tx1"/>
                          </a:solidFill>
                          <a:effectLst/>
                        </a:rPr>
                        <a:t> </a:t>
                      </a:r>
                      <a:endParaRPr lang="en-GB" sz="1400" dirty="0">
                        <a:solidFill>
                          <a:schemeClr val="tx1"/>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1200">
                          <a:solidFill>
                            <a:schemeClr val="tx1"/>
                          </a:solidFill>
                          <a:effectLst/>
                        </a:rPr>
                        <a:t>Straightforward</a:t>
                      </a:r>
                      <a:endParaRPr lang="en-GB" sz="1400">
                        <a:solidFill>
                          <a:schemeClr val="tx1"/>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1200">
                          <a:solidFill>
                            <a:schemeClr val="tx1"/>
                          </a:solidFill>
                          <a:effectLst/>
                        </a:rPr>
                        <a:t>Ahhh…I’d better think about this one..</a:t>
                      </a:r>
                      <a:endParaRPr lang="en-GB" sz="1400">
                        <a:solidFill>
                          <a:schemeClr val="tx1"/>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1200">
                          <a:solidFill>
                            <a:schemeClr val="tx1"/>
                          </a:solidFill>
                          <a:effectLst/>
                        </a:rPr>
                        <a:t>Ssssshhhhh…I’m thinking</a:t>
                      </a:r>
                      <a:endParaRPr lang="en-GB" sz="1400">
                        <a:solidFill>
                          <a:schemeClr val="tx1"/>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1200">
                          <a:solidFill>
                            <a:schemeClr val="tx1"/>
                          </a:solidFill>
                          <a:effectLst/>
                        </a:rPr>
                        <a:t>Seriously???</a:t>
                      </a:r>
                      <a:endParaRPr lang="en-GB" sz="1400">
                        <a:solidFill>
                          <a:schemeClr val="tx1"/>
                        </a:solidFill>
                        <a:effectLst/>
                        <a:latin typeface="Calibri"/>
                        <a:ea typeface="Calibri"/>
                        <a:cs typeface="Times New Roman"/>
                      </a:endParaRPr>
                    </a:p>
                  </a:txBody>
                  <a:tcPr marL="62706" marR="62706" marT="0" marB="0"/>
                </a:tc>
                <a:extLst>
                  <a:ext uri="{0D108BD9-81ED-4DB2-BD59-A6C34878D82A}">
                    <a16:rowId xmlns:a16="http://schemas.microsoft.com/office/drawing/2014/main" val="10000"/>
                  </a:ext>
                </a:extLst>
              </a:tr>
              <a:tr h="466142">
                <a:tc>
                  <a:txBody>
                    <a:bodyPr/>
                    <a:lstStyle/>
                    <a:p>
                      <a:pPr algn="ctr">
                        <a:lnSpc>
                          <a:spcPct val="115000"/>
                        </a:lnSpc>
                        <a:spcAft>
                          <a:spcPts val="0"/>
                        </a:spcAft>
                      </a:pPr>
                      <a:r>
                        <a:rPr lang="en-GB" sz="3600">
                          <a:solidFill>
                            <a:schemeClr val="tx1"/>
                          </a:solidFill>
                          <a:effectLst/>
                        </a:rPr>
                        <a:t>1</a:t>
                      </a:r>
                      <a:endParaRPr lang="en-GB" sz="1400">
                        <a:solidFill>
                          <a:schemeClr val="tx1"/>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dirty="0">
                          <a:solidFill>
                            <a:srgbClr val="FF0000"/>
                          </a:solidFill>
                          <a:effectLst/>
                        </a:rPr>
                        <a:t>40</a:t>
                      </a:r>
                      <a:endParaRPr lang="en-GB" sz="1400" dirty="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154</a:t>
                      </a:r>
                      <a:endParaRPr lang="en-GB" sz="140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217</a:t>
                      </a:r>
                      <a:endParaRPr lang="en-GB" sz="140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132</a:t>
                      </a:r>
                      <a:endParaRPr lang="en-GB" sz="1400">
                        <a:solidFill>
                          <a:srgbClr val="FF0000"/>
                        </a:solidFill>
                        <a:effectLst/>
                        <a:latin typeface="Calibri"/>
                        <a:ea typeface="Calibri"/>
                        <a:cs typeface="Times New Roman"/>
                      </a:endParaRPr>
                    </a:p>
                  </a:txBody>
                  <a:tcPr marL="62706" marR="62706" marT="0" marB="0"/>
                </a:tc>
                <a:extLst>
                  <a:ext uri="{0D108BD9-81ED-4DB2-BD59-A6C34878D82A}">
                    <a16:rowId xmlns:a16="http://schemas.microsoft.com/office/drawing/2014/main" val="10001"/>
                  </a:ext>
                </a:extLst>
              </a:tr>
              <a:tr h="466142">
                <a:tc>
                  <a:txBody>
                    <a:bodyPr/>
                    <a:lstStyle/>
                    <a:p>
                      <a:pPr algn="ctr">
                        <a:lnSpc>
                          <a:spcPct val="115000"/>
                        </a:lnSpc>
                        <a:spcAft>
                          <a:spcPts val="0"/>
                        </a:spcAft>
                      </a:pPr>
                      <a:r>
                        <a:rPr lang="en-GB" sz="3600">
                          <a:solidFill>
                            <a:schemeClr val="tx1"/>
                          </a:solidFill>
                          <a:effectLst/>
                        </a:rPr>
                        <a:t>2</a:t>
                      </a:r>
                      <a:endParaRPr lang="en-GB" sz="1400">
                        <a:solidFill>
                          <a:schemeClr val="tx1"/>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dirty="0">
                          <a:solidFill>
                            <a:srgbClr val="FF0000"/>
                          </a:solidFill>
                          <a:effectLst/>
                        </a:rPr>
                        <a:t>18</a:t>
                      </a:r>
                      <a:endParaRPr lang="en-GB" sz="1400" dirty="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dirty="0">
                          <a:solidFill>
                            <a:srgbClr val="FF0000"/>
                          </a:solidFill>
                          <a:effectLst/>
                        </a:rPr>
                        <a:t>17</a:t>
                      </a:r>
                      <a:endParaRPr lang="en-GB" sz="1400" dirty="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74</a:t>
                      </a:r>
                      <a:endParaRPr lang="en-GB" sz="140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340</a:t>
                      </a:r>
                      <a:endParaRPr lang="en-GB" sz="1400">
                        <a:solidFill>
                          <a:srgbClr val="FF0000"/>
                        </a:solidFill>
                        <a:effectLst/>
                        <a:latin typeface="Calibri"/>
                        <a:ea typeface="Calibri"/>
                        <a:cs typeface="Times New Roman"/>
                      </a:endParaRPr>
                    </a:p>
                  </a:txBody>
                  <a:tcPr marL="62706" marR="62706" marT="0" marB="0"/>
                </a:tc>
                <a:extLst>
                  <a:ext uri="{0D108BD9-81ED-4DB2-BD59-A6C34878D82A}">
                    <a16:rowId xmlns:a16="http://schemas.microsoft.com/office/drawing/2014/main" val="10002"/>
                  </a:ext>
                </a:extLst>
              </a:tr>
              <a:tr h="466142">
                <a:tc>
                  <a:txBody>
                    <a:bodyPr/>
                    <a:lstStyle/>
                    <a:p>
                      <a:pPr algn="ctr">
                        <a:lnSpc>
                          <a:spcPct val="115000"/>
                        </a:lnSpc>
                        <a:spcAft>
                          <a:spcPts val="0"/>
                        </a:spcAft>
                      </a:pPr>
                      <a:r>
                        <a:rPr lang="en-GB" sz="3600">
                          <a:solidFill>
                            <a:schemeClr val="tx1"/>
                          </a:solidFill>
                          <a:effectLst/>
                        </a:rPr>
                        <a:t>3</a:t>
                      </a:r>
                      <a:endParaRPr lang="en-GB" sz="1400">
                        <a:solidFill>
                          <a:schemeClr val="tx1"/>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32</a:t>
                      </a:r>
                      <a:endParaRPr lang="en-GB" sz="140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dirty="0">
                          <a:solidFill>
                            <a:srgbClr val="FF0000"/>
                          </a:solidFill>
                          <a:effectLst/>
                        </a:rPr>
                        <a:t>58.5</a:t>
                      </a:r>
                      <a:endParaRPr lang="en-GB" sz="1400" dirty="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98</a:t>
                      </a:r>
                      <a:endParaRPr lang="en-GB" sz="140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194</a:t>
                      </a:r>
                      <a:endParaRPr lang="en-GB" sz="1400">
                        <a:solidFill>
                          <a:srgbClr val="FF0000"/>
                        </a:solidFill>
                        <a:effectLst/>
                        <a:latin typeface="Calibri"/>
                        <a:ea typeface="Calibri"/>
                        <a:cs typeface="Times New Roman"/>
                      </a:endParaRPr>
                    </a:p>
                  </a:txBody>
                  <a:tcPr marL="62706" marR="62706" marT="0" marB="0"/>
                </a:tc>
                <a:extLst>
                  <a:ext uri="{0D108BD9-81ED-4DB2-BD59-A6C34878D82A}">
                    <a16:rowId xmlns:a16="http://schemas.microsoft.com/office/drawing/2014/main" val="10003"/>
                  </a:ext>
                </a:extLst>
              </a:tr>
              <a:tr h="466142">
                <a:tc>
                  <a:txBody>
                    <a:bodyPr/>
                    <a:lstStyle/>
                    <a:p>
                      <a:pPr algn="ctr">
                        <a:lnSpc>
                          <a:spcPct val="115000"/>
                        </a:lnSpc>
                        <a:spcAft>
                          <a:spcPts val="0"/>
                        </a:spcAft>
                      </a:pPr>
                      <a:r>
                        <a:rPr lang="en-GB" sz="3600">
                          <a:solidFill>
                            <a:schemeClr val="tx1"/>
                          </a:solidFill>
                          <a:effectLst/>
                        </a:rPr>
                        <a:t>4</a:t>
                      </a:r>
                      <a:endParaRPr lang="en-GB" sz="1400">
                        <a:solidFill>
                          <a:schemeClr val="tx1"/>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dirty="0">
                          <a:solidFill>
                            <a:srgbClr val="FF0000"/>
                          </a:solidFill>
                          <a:effectLst/>
                        </a:rPr>
                        <a:t>71</a:t>
                      </a:r>
                      <a:endParaRPr lang="en-GB" sz="1400" dirty="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dirty="0">
                          <a:solidFill>
                            <a:srgbClr val="FF0000"/>
                          </a:solidFill>
                          <a:effectLst/>
                        </a:rPr>
                        <a:t>187</a:t>
                      </a:r>
                      <a:endParaRPr lang="en-GB" sz="1400" dirty="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102</a:t>
                      </a:r>
                      <a:endParaRPr lang="en-GB" sz="140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303</a:t>
                      </a:r>
                      <a:endParaRPr lang="en-GB" sz="1400">
                        <a:solidFill>
                          <a:srgbClr val="FF0000"/>
                        </a:solidFill>
                        <a:effectLst/>
                        <a:latin typeface="Calibri"/>
                        <a:ea typeface="Calibri"/>
                        <a:cs typeface="Times New Roman"/>
                      </a:endParaRPr>
                    </a:p>
                  </a:txBody>
                  <a:tcPr marL="62706" marR="62706" marT="0" marB="0"/>
                </a:tc>
                <a:extLst>
                  <a:ext uri="{0D108BD9-81ED-4DB2-BD59-A6C34878D82A}">
                    <a16:rowId xmlns:a16="http://schemas.microsoft.com/office/drawing/2014/main" val="10004"/>
                  </a:ext>
                </a:extLst>
              </a:tr>
              <a:tr h="466142">
                <a:tc>
                  <a:txBody>
                    <a:bodyPr/>
                    <a:lstStyle/>
                    <a:p>
                      <a:pPr algn="ctr">
                        <a:lnSpc>
                          <a:spcPct val="115000"/>
                        </a:lnSpc>
                        <a:spcAft>
                          <a:spcPts val="0"/>
                        </a:spcAft>
                      </a:pPr>
                      <a:r>
                        <a:rPr lang="en-GB" sz="3600">
                          <a:solidFill>
                            <a:schemeClr val="tx1"/>
                          </a:solidFill>
                          <a:effectLst/>
                        </a:rPr>
                        <a:t>5</a:t>
                      </a:r>
                      <a:endParaRPr lang="en-GB" sz="1400">
                        <a:solidFill>
                          <a:schemeClr val="tx1"/>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124</a:t>
                      </a:r>
                      <a:endParaRPr lang="en-GB" sz="140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dirty="0">
                          <a:solidFill>
                            <a:srgbClr val="FF0000"/>
                          </a:solidFill>
                          <a:effectLst/>
                        </a:rPr>
                        <a:t>53.5</a:t>
                      </a:r>
                      <a:endParaRPr lang="en-GB" sz="1400" dirty="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dirty="0">
                          <a:solidFill>
                            <a:srgbClr val="FF0000"/>
                          </a:solidFill>
                          <a:effectLst/>
                        </a:rPr>
                        <a:t>331</a:t>
                      </a:r>
                      <a:endParaRPr lang="en-GB" sz="1400" dirty="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455</a:t>
                      </a:r>
                      <a:endParaRPr lang="en-GB" sz="1400">
                        <a:solidFill>
                          <a:srgbClr val="FF0000"/>
                        </a:solidFill>
                        <a:effectLst/>
                        <a:latin typeface="Calibri"/>
                        <a:ea typeface="Calibri"/>
                        <a:cs typeface="Times New Roman"/>
                      </a:endParaRPr>
                    </a:p>
                  </a:txBody>
                  <a:tcPr marL="62706" marR="62706" marT="0" marB="0"/>
                </a:tc>
                <a:extLst>
                  <a:ext uri="{0D108BD9-81ED-4DB2-BD59-A6C34878D82A}">
                    <a16:rowId xmlns:a16="http://schemas.microsoft.com/office/drawing/2014/main" val="10005"/>
                  </a:ext>
                </a:extLst>
              </a:tr>
              <a:tr h="466142">
                <a:tc>
                  <a:txBody>
                    <a:bodyPr/>
                    <a:lstStyle/>
                    <a:p>
                      <a:pPr algn="ctr">
                        <a:lnSpc>
                          <a:spcPct val="115000"/>
                        </a:lnSpc>
                        <a:spcAft>
                          <a:spcPts val="0"/>
                        </a:spcAft>
                      </a:pPr>
                      <a:r>
                        <a:rPr lang="en-GB" sz="3600">
                          <a:solidFill>
                            <a:schemeClr val="tx1"/>
                          </a:solidFill>
                          <a:effectLst/>
                        </a:rPr>
                        <a:t>6</a:t>
                      </a:r>
                      <a:endParaRPr lang="en-GB" sz="1400">
                        <a:solidFill>
                          <a:schemeClr val="tx1"/>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44</a:t>
                      </a:r>
                      <a:endParaRPr lang="en-GB" sz="140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137</a:t>
                      </a:r>
                      <a:endParaRPr lang="en-GB" sz="140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dirty="0">
                          <a:solidFill>
                            <a:srgbClr val="FF0000"/>
                          </a:solidFill>
                          <a:effectLst/>
                        </a:rPr>
                        <a:t>133</a:t>
                      </a:r>
                      <a:endParaRPr lang="en-GB" sz="1400" dirty="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600</a:t>
                      </a:r>
                      <a:endParaRPr lang="en-GB" sz="1400">
                        <a:solidFill>
                          <a:srgbClr val="FF0000"/>
                        </a:solidFill>
                        <a:effectLst/>
                        <a:latin typeface="Calibri"/>
                        <a:ea typeface="Calibri"/>
                        <a:cs typeface="Times New Roman"/>
                      </a:endParaRPr>
                    </a:p>
                  </a:txBody>
                  <a:tcPr marL="62706" marR="62706" marT="0" marB="0"/>
                </a:tc>
                <a:extLst>
                  <a:ext uri="{0D108BD9-81ED-4DB2-BD59-A6C34878D82A}">
                    <a16:rowId xmlns:a16="http://schemas.microsoft.com/office/drawing/2014/main" val="10006"/>
                  </a:ext>
                </a:extLst>
              </a:tr>
              <a:tr h="466142">
                <a:tc>
                  <a:txBody>
                    <a:bodyPr/>
                    <a:lstStyle/>
                    <a:p>
                      <a:pPr algn="ctr">
                        <a:lnSpc>
                          <a:spcPct val="115000"/>
                        </a:lnSpc>
                        <a:spcAft>
                          <a:spcPts val="0"/>
                        </a:spcAft>
                      </a:pPr>
                      <a:r>
                        <a:rPr lang="en-GB" sz="3600">
                          <a:solidFill>
                            <a:schemeClr val="tx1"/>
                          </a:solidFill>
                          <a:effectLst/>
                        </a:rPr>
                        <a:t>7</a:t>
                      </a:r>
                      <a:endParaRPr lang="en-GB" sz="1400">
                        <a:solidFill>
                          <a:schemeClr val="tx1"/>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59</a:t>
                      </a:r>
                      <a:endParaRPr lang="en-GB" sz="140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117</a:t>
                      </a:r>
                      <a:endParaRPr lang="en-GB" sz="140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dirty="0">
                          <a:solidFill>
                            <a:srgbClr val="FF0000"/>
                          </a:solidFill>
                          <a:effectLst/>
                        </a:rPr>
                        <a:t>58</a:t>
                      </a:r>
                      <a:endParaRPr lang="en-GB" sz="1400" dirty="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227</a:t>
                      </a:r>
                      <a:endParaRPr lang="en-GB" sz="1400">
                        <a:solidFill>
                          <a:srgbClr val="FF0000"/>
                        </a:solidFill>
                        <a:effectLst/>
                        <a:latin typeface="Calibri"/>
                        <a:ea typeface="Calibri"/>
                        <a:cs typeface="Times New Roman"/>
                      </a:endParaRPr>
                    </a:p>
                  </a:txBody>
                  <a:tcPr marL="62706" marR="62706" marT="0" marB="0"/>
                </a:tc>
                <a:extLst>
                  <a:ext uri="{0D108BD9-81ED-4DB2-BD59-A6C34878D82A}">
                    <a16:rowId xmlns:a16="http://schemas.microsoft.com/office/drawing/2014/main" val="10007"/>
                  </a:ext>
                </a:extLst>
              </a:tr>
              <a:tr h="466142">
                <a:tc>
                  <a:txBody>
                    <a:bodyPr/>
                    <a:lstStyle/>
                    <a:p>
                      <a:pPr algn="ctr">
                        <a:lnSpc>
                          <a:spcPct val="115000"/>
                        </a:lnSpc>
                        <a:spcAft>
                          <a:spcPts val="0"/>
                        </a:spcAft>
                      </a:pPr>
                      <a:r>
                        <a:rPr lang="en-GB" sz="3600">
                          <a:solidFill>
                            <a:schemeClr val="tx1"/>
                          </a:solidFill>
                          <a:effectLst/>
                        </a:rPr>
                        <a:t>8</a:t>
                      </a:r>
                      <a:endParaRPr lang="en-GB" sz="1400">
                        <a:solidFill>
                          <a:schemeClr val="tx1"/>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254</a:t>
                      </a:r>
                      <a:endParaRPr lang="en-GB" sz="140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80</a:t>
                      </a:r>
                      <a:endParaRPr lang="en-GB" sz="140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dirty="0">
                          <a:solidFill>
                            <a:srgbClr val="FF0000"/>
                          </a:solidFill>
                          <a:effectLst/>
                        </a:rPr>
                        <a:t>98</a:t>
                      </a:r>
                      <a:endParaRPr lang="en-GB" sz="1400" dirty="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dirty="0">
                          <a:solidFill>
                            <a:srgbClr val="FF0000"/>
                          </a:solidFill>
                          <a:effectLst/>
                        </a:rPr>
                        <a:t>65321</a:t>
                      </a:r>
                      <a:endParaRPr lang="en-GB" sz="1400" dirty="0">
                        <a:solidFill>
                          <a:srgbClr val="FF0000"/>
                        </a:solidFill>
                        <a:effectLst/>
                        <a:latin typeface="Calibri"/>
                        <a:ea typeface="Calibri"/>
                        <a:cs typeface="Times New Roman"/>
                      </a:endParaRPr>
                    </a:p>
                  </a:txBody>
                  <a:tcPr marL="62706" marR="62706" marT="0" marB="0"/>
                </a:tc>
                <a:extLst>
                  <a:ext uri="{0D108BD9-81ED-4DB2-BD59-A6C34878D82A}">
                    <a16:rowId xmlns:a16="http://schemas.microsoft.com/office/drawing/2014/main" val="10008"/>
                  </a:ext>
                </a:extLst>
              </a:tr>
              <a:tr h="466142">
                <a:tc>
                  <a:txBody>
                    <a:bodyPr/>
                    <a:lstStyle/>
                    <a:p>
                      <a:pPr algn="ctr">
                        <a:lnSpc>
                          <a:spcPct val="115000"/>
                        </a:lnSpc>
                        <a:spcAft>
                          <a:spcPts val="0"/>
                        </a:spcAft>
                      </a:pPr>
                      <a:r>
                        <a:rPr lang="en-GB" sz="3600">
                          <a:solidFill>
                            <a:schemeClr val="tx1"/>
                          </a:solidFill>
                          <a:effectLst/>
                        </a:rPr>
                        <a:t>9</a:t>
                      </a:r>
                      <a:endParaRPr lang="en-GB" sz="1400">
                        <a:solidFill>
                          <a:schemeClr val="tx1"/>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29</a:t>
                      </a:r>
                      <a:endParaRPr lang="en-GB" sz="140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37</a:t>
                      </a:r>
                      <a:endParaRPr lang="en-GB" sz="140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63</a:t>
                      </a:r>
                      <a:endParaRPr lang="en-GB" sz="140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dirty="0">
                          <a:solidFill>
                            <a:srgbClr val="FF0000"/>
                          </a:solidFill>
                          <a:effectLst/>
                        </a:rPr>
                        <a:t>1227</a:t>
                      </a:r>
                      <a:endParaRPr lang="en-GB" sz="1400" dirty="0">
                        <a:solidFill>
                          <a:srgbClr val="FF0000"/>
                        </a:solidFill>
                        <a:effectLst/>
                        <a:latin typeface="Calibri"/>
                        <a:ea typeface="Calibri"/>
                        <a:cs typeface="Times New Roman"/>
                      </a:endParaRPr>
                    </a:p>
                  </a:txBody>
                  <a:tcPr marL="62706" marR="62706" marT="0" marB="0"/>
                </a:tc>
                <a:extLst>
                  <a:ext uri="{0D108BD9-81ED-4DB2-BD59-A6C34878D82A}">
                    <a16:rowId xmlns:a16="http://schemas.microsoft.com/office/drawing/2014/main" val="10009"/>
                  </a:ext>
                </a:extLst>
              </a:tr>
              <a:tr h="466142">
                <a:tc>
                  <a:txBody>
                    <a:bodyPr/>
                    <a:lstStyle/>
                    <a:p>
                      <a:pPr algn="ctr">
                        <a:lnSpc>
                          <a:spcPct val="115000"/>
                        </a:lnSpc>
                        <a:spcAft>
                          <a:spcPts val="0"/>
                        </a:spcAft>
                      </a:pPr>
                      <a:r>
                        <a:rPr lang="en-GB" sz="3600">
                          <a:solidFill>
                            <a:schemeClr val="tx1"/>
                          </a:solidFill>
                          <a:effectLst/>
                        </a:rPr>
                        <a:t>10</a:t>
                      </a:r>
                      <a:endParaRPr lang="en-GB" sz="1400">
                        <a:solidFill>
                          <a:schemeClr val="tx1"/>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64</a:t>
                      </a:r>
                      <a:endParaRPr lang="en-GB" sz="140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208</a:t>
                      </a:r>
                      <a:endParaRPr lang="en-GB" sz="140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a:solidFill>
                            <a:srgbClr val="FF0000"/>
                          </a:solidFill>
                          <a:effectLst/>
                        </a:rPr>
                        <a:t>352</a:t>
                      </a:r>
                      <a:endParaRPr lang="en-GB" sz="1400">
                        <a:solidFill>
                          <a:srgbClr val="FF0000"/>
                        </a:solidFill>
                        <a:effectLst/>
                        <a:latin typeface="Calibri"/>
                        <a:ea typeface="Calibri"/>
                        <a:cs typeface="Times New Roman"/>
                      </a:endParaRPr>
                    </a:p>
                  </a:txBody>
                  <a:tcPr marL="62706" marR="62706" marT="0" marB="0"/>
                </a:tc>
                <a:tc>
                  <a:txBody>
                    <a:bodyPr/>
                    <a:lstStyle/>
                    <a:p>
                      <a:pPr algn="ctr">
                        <a:lnSpc>
                          <a:spcPct val="115000"/>
                        </a:lnSpc>
                        <a:spcAft>
                          <a:spcPts val="0"/>
                        </a:spcAft>
                      </a:pPr>
                      <a:r>
                        <a:rPr lang="en-GB" sz="3600" dirty="0">
                          <a:solidFill>
                            <a:srgbClr val="FF0000"/>
                          </a:solidFill>
                          <a:effectLst/>
                        </a:rPr>
                        <a:t>205</a:t>
                      </a:r>
                      <a:endParaRPr lang="en-GB" sz="1400" dirty="0">
                        <a:solidFill>
                          <a:srgbClr val="FF0000"/>
                        </a:solidFill>
                        <a:effectLst/>
                        <a:latin typeface="Calibri"/>
                        <a:ea typeface="Calibri"/>
                        <a:cs typeface="Times New Roman"/>
                      </a:endParaRPr>
                    </a:p>
                  </a:txBody>
                  <a:tcPr marL="62706" marR="62706"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73518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520" y="548681"/>
            <a:ext cx="8229600" cy="4525963"/>
          </a:xfrm>
        </p:spPr>
        <p:txBody>
          <a:bodyPr>
            <a:normAutofit lnSpcReduction="10000"/>
          </a:bodyPr>
          <a:lstStyle/>
          <a:p>
            <a:pPr marL="0" indent="0">
              <a:buNone/>
            </a:pPr>
            <a:r>
              <a:rPr lang="en-GB" b="1" dirty="0">
                <a:latin typeface="Comic Sans MS" panose="030F0702030302020204" pitchFamily="66" charset="0"/>
              </a:rPr>
              <a:t>Particles of a substance can be packed close together as in copper metal, diamond or ice, or they can be moving rapidly and randomly about as in water vapour or oxygen gas.</a:t>
            </a:r>
          </a:p>
          <a:p>
            <a:pPr marL="0" indent="0">
              <a:buNone/>
            </a:pPr>
            <a:endParaRPr lang="en-GB" b="1" dirty="0">
              <a:latin typeface="Comic Sans MS" panose="030F0702030302020204" pitchFamily="66" charset="0"/>
            </a:endParaRPr>
          </a:p>
          <a:p>
            <a:pPr marL="0" indent="0">
              <a:buNone/>
            </a:pPr>
            <a:r>
              <a:rPr lang="en-GB" b="1" dirty="0">
                <a:latin typeface="Comic Sans MS" panose="030F0702030302020204" pitchFamily="66" charset="0"/>
              </a:rPr>
              <a:t>What is the </a:t>
            </a:r>
            <a:r>
              <a:rPr lang="en-GB" b="1" i="1" u="sng" dirty="0">
                <a:latin typeface="Comic Sans MS" panose="030F0702030302020204" pitchFamily="66" charset="0"/>
              </a:rPr>
              <a:t>one measurement </a:t>
            </a:r>
            <a:r>
              <a:rPr lang="en-GB" b="1" dirty="0">
                <a:latin typeface="Comic Sans MS" panose="030F0702030302020204" pitchFamily="66" charset="0"/>
              </a:rPr>
              <a:t>which allows us to compare the amount of substance in each chemical?</a:t>
            </a:r>
            <a:endParaRPr lang="en-GB" dirty="0">
              <a:latin typeface="Comic Sans MS" panose="030F0702030302020204" pitchFamily="66"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399"/>
          <a:stretch/>
        </p:blipFill>
        <p:spPr bwMode="auto">
          <a:xfrm>
            <a:off x="4866008" y="4725144"/>
            <a:ext cx="5731942" cy="2069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7846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08" t="35164" r="18795" b="4363"/>
          <a:stretch/>
        </p:blipFill>
        <p:spPr bwMode="auto">
          <a:xfrm>
            <a:off x="2999656" y="173647"/>
            <a:ext cx="7200800" cy="657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930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494" t="44161" r="19953" b="31837"/>
          <a:stretch/>
        </p:blipFill>
        <p:spPr bwMode="auto">
          <a:xfrm>
            <a:off x="365758" y="261256"/>
            <a:ext cx="11433400" cy="4258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711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188640"/>
            <a:ext cx="2808312" cy="364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184" y="4005064"/>
            <a:ext cx="2726804" cy="2726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181" t="38264" r="30559" b="53603"/>
          <a:stretch/>
        </p:blipFill>
        <p:spPr bwMode="auto">
          <a:xfrm rot="20516490">
            <a:off x="1749181" y="3496546"/>
            <a:ext cx="7820697" cy="1176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367808" y="1484784"/>
            <a:ext cx="6211316" cy="923330"/>
          </a:xfrm>
          <a:prstGeom prst="rect">
            <a:avLst/>
          </a:prstGeom>
          <a:noFill/>
        </p:spPr>
        <p:txBody>
          <a:bodyPr wrap="none" lIns="91440" tIns="45720" rIns="91440" bIns="45720">
            <a:spAutoFit/>
          </a:bodyPr>
          <a:lstStyle/>
          <a:p>
            <a:pPr algn="ctr"/>
            <a:r>
              <a:rPr lang="en-US" sz="54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latin typeface="Calibri"/>
              </a:rPr>
              <a:t>Avogadro constant</a:t>
            </a:r>
          </a:p>
        </p:txBody>
      </p:sp>
    </p:spTree>
    <p:extLst>
      <p:ext uri="{BB962C8B-B14F-4D97-AF65-F5344CB8AC3E}">
        <p14:creationId xmlns:p14="http://schemas.microsoft.com/office/powerpoint/2010/main" val="3728297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Aft>
                <a:spcPts val="0"/>
              </a:spcAft>
              <a:defRPr/>
            </a:pPr>
            <a:r>
              <a:rPr lang="en-GB"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To start...</a:t>
            </a:r>
          </a:p>
        </p:txBody>
      </p:sp>
      <p:sp>
        <p:nvSpPr>
          <p:cNvPr id="3075" name="Content Placeholder 2"/>
          <p:cNvSpPr>
            <a:spLocks noGrp="1"/>
          </p:cNvSpPr>
          <p:nvPr>
            <p:ph idx="1"/>
          </p:nvPr>
        </p:nvSpPr>
        <p:spPr>
          <a:xfrm>
            <a:off x="1952625" y="1214438"/>
            <a:ext cx="8229600" cy="4525962"/>
          </a:xfrm>
        </p:spPr>
        <p:txBody>
          <a:bodyPr/>
          <a:lstStyle/>
          <a:p>
            <a:r>
              <a:rPr lang="en-GB" altLang="en-US"/>
              <a:t>What is a mole (description)?</a:t>
            </a:r>
          </a:p>
          <a:p>
            <a:r>
              <a:rPr lang="en-GB" altLang="en-US"/>
              <a:t>What is the value for a mole?</a:t>
            </a:r>
          </a:p>
          <a:p>
            <a:r>
              <a:rPr lang="en-GB" altLang="en-US"/>
              <a:t>If we had a mole of bananas, how many bananas would we have?</a:t>
            </a:r>
          </a:p>
          <a:p>
            <a:r>
              <a:rPr lang="en-GB" altLang="en-US"/>
              <a:t>If we had a mole of carbon atoms, how many atoms would we have?</a:t>
            </a:r>
          </a:p>
          <a:p>
            <a:r>
              <a:rPr lang="en-GB" altLang="en-US"/>
              <a:t>What is the mass of a mole of carbon atoms? </a:t>
            </a:r>
          </a:p>
          <a:p>
            <a:endParaRPr lang="en-GB" altLang="en-US"/>
          </a:p>
        </p:txBody>
      </p:sp>
      <p:pic>
        <p:nvPicPr>
          <p:cNvPr id="3076" name="Picture 2" descr="C:\Users\Liz\AppData\Local\Microsoft\Windows\Temporary Internet Files\Content.IE5\3FMTW2F5\MCj0140581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7625" y="855663"/>
            <a:ext cx="1987550"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3" descr="C:\Users\Liz\AppData\Local\Microsoft\Windows\Temporary Internet Files\Content.IE5\MUBTGCR6\MCj0436895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625" y="2428875"/>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4" descr="C:\Users\Liz\AppData\Local\Microsoft\Windows\Temporary Internet Files\Content.IE5\V7ZM5TL5\MCj0226512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8688" y="5000625"/>
            <a:ext cx="2286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601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lnSpcReduction="10000"/>
          </a:bodyPr>
          <a:lstStyle/>
          <a:p>
            <a:pPr fontAlgn="auto">
              <a:spcAft>
                <a:spcPts val="0"/>
              </a:spcAft>
              <a:buNone/>
              <a:defRPr/>
            </a:pPr>
            <a:r>
              <a:rPr lang="en-GB" dirty="0"/>
              <a:t>To calculate the number of moles we need to know the mass and the M</a:t>
            </a:r>
            <a:r>
              <a:rPr lang="en-GB" baseline="-25000" dirty="0"/>
              <a:t>r</a:t>
            </a:r>
            <a:r>
              <a:rPr lang="en-GB" dirty="0"/>
              <a:t> (RAM):</a:t>
            </a:r>
          </a:p>
          <a:p>
            <a:pPr algn="ctr" fontAlgn="auto">
              <a:spcAft>
                <a:spcPts val="0"/>
              </a:spcAft>
              <a:buNone/>
              <a:defRPr/>
            </a:pPr>
            <a:r>
              <a:rPr lang="en-GB" dirty="0"/>
              <a:t>Moles = </a:t>
            </a:r>
            <a:r>
              <a:rPr lang="en-GB" u="sng" dirty="0"/>
              <a:t>Mass </a:t>
            </a:r>
          </a:p>
          <a:p>
            <a:pPr algn="ctr" fontAlgn="auto">
              <a:spcAft>
                <a:spcPts val="0"/>
              </a:spcAft>
              <a:buNone/>
              <a:defRPr/>
            </a:pPr>
            <a:r>
              <a:rPr lang="en-GB" dirty="0"/>
              <a:t>                M</a:t>
            </a:r>
            <a:r>
              <a:rPr lang="en-GB" baseline="-25000" dirty="0"/>
              <a:t>r</a:t>
            </a:r>
          </a:p>
          <a:p>
            <a:pPr algn="ctr" fontAlgn="auto">
              <a:spcAft>
                <a:spcPts val="0"/>
              </a:spcAft>
              <a:buNone/>
              <a:defRPr/>
            </a:pPr>
            <a:r>
              <a:rPr lang="en-GB" dirty="0"/>
              <a:t>Calculate the number of moles (to 2dp) in...</a:t>
            </a:r>
          </a:p>
          <a:p>
            <a:pPr marL="514350" indent="-514350" algn="ctr" fontAlgn="auto">
              <a:spcAft>
                <a:spcPts val="0"/>
              </a:spcAft>
              <a:buFont typeface="Arial" pitchFamily="34" charset="0"/>
              <a:buAutoNum type="alphaLcPeriod"/>
              <a:defRPr/>
            </a:pPr>
            <a:r>
              <a:rPr lang="en-GB" dirty="0"/>
              <a:t>13g of Na</a:t>
            </a:r>
            <a:endParaRPr lang="en-GB" dirty="0">
              <a:solidFill>
                <a:srgbClr val="FF0000"/>
              </a:solidFill>
            </a:endParaRPr>
          </a:p>
          <a:p>
            <a:pPr marL="514350" indent="-514350" algn="ctr" fontAlgn="auto">
              <a:spcAft>
                <a:spcPts val="0"/>
              </a:spcAft>
              <a:buFont typeface="Arial" pitchFamily="34" charset="0"/>
              <a:buAutoNum type="alphaLcPeriod"/>
              <a:defRPr/>
            </a:pPr>
            <a:r>
              <a:rPr lang="en-GB" dirty="0"/>
              <a:t> 26g of Mg</a:t>
            </a:r>
            <a:endParaRPr lang="en-GB" dirty="0">
              <a:solidFill>
                <a:srgbClr val="FF0000"/>
              </a:solidFill>
            </a:endParaRPr>
          </a:p>
          <a:p>
            <a:pPr marL="514350" indent="-514350" algn="ctr" fontAlgn="auto">
              <a:spcAft>
                <a:spcPts val="0"/>
              </a:spcAft>
              <a:buFont typeface="Arial" pitchFamily="34" charset="0"/>
              <a:buAutoNum type="alphaLcPeriod"/>
              <a:defRPr/>
            </a:pPr>
            <a:r>
              <a:rPr lang="en-GB" dirty="0"/>
              <a:t>46g of Ca</a:t>
            </a:r>
            <a:endParaRPr lang="en-GB" dirty="0">
              <a:solidFill>
                <a:srgbClr val="FF0000"/>
              </a:solidFill>
            </a:endParaRPr>
          </a:p>
        </p:txBody>
      </p:sp>
      <p:sp>
        <p:nvSpPr>
          <p:cNvPr id="4" name="Rectangle 3"/>
          <p:cNvSpPr/>
          <p:nvPr/>
        </p:nvSpPr>
        <p:spPr>
          <a:xfrm>
            <a:off x="2095472" y="500042"/>
            <a:ext cx="7964040"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GB" sz="54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Mass, Moles and RAM (M</a:t>
            </a:r>
            <a:r>
              <a:rPr lang="en-GB" sz="5400" b="1" baseline="-25000"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r</a:t>
            </a:r>
            <a:r>
              <a:rPr lang="en-GB" sz="54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a:t>
            </a:r>
          </a:p>
        </p:txBody>
      </p:sp>
      <p:sp>
        <p:nvSpPr>
          <p:cNvPr id="6" name="TextBox 5"/>
          <p:cNvSpPr txBox="1">
            <a:spLocks noChangeArrowheads="1"/>
          </p:cNvSpPr>
          <p:nvPr/>
        </p:nvSpPr>
        <p:spPr bwMode="auto">
          <a:xfrm>
            <a:off x="7239000" y="4143376"/>
            <a:ext cx="3214688"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3400">
                <a:solidFill>
                  <a:srgbClr val="00B0F0"/>
                </a:solidFill>
              </a:rPr>
              <a:t>0.57 moles</a:t>
            </a:r>
          </a:p>
          <a:p>
            <a:pPr fontAlgn="base">
              <a:spcBef>
                <a:spcPct val="0"/>
              </a:spcBef>
              <a:spcAft>
                <a:spcPct val="0"/>
              </a:spcAft>
            </a:pPr>
            <a:r>
              <a:rPr lang="en-GB" altLang="en-US" sz="3400">
                <a:solidFill>
                  <a:srgbClr val="00B0F0"/>
                </a:solidFill>
              </a:rPr>
              <a:t>1.08 moles</a:t>
            </a:r>
          </a:p>
          <a:p>
            <a:pPr fontAlgn="base">
              <a:spcBef>
                <a:spcPct val="0"/>
              </a:spcBef>
              <a:spcAft>
                <a:spcPct val="0"/>
              </a:spcAft>
            </a:pPr>
            <a:r>
              <a:rPr lang="en-GB" altLang="en-US" sz="3400">
                <a:solidFill>
                  <a:srgbClr val="00B0F0"/>
                </a:solidFill>
              </a:rPr>
              <a:t>2.3 moles</a:t>
            </a:r>
          </a:p>
        </p:txBody>
      </p:sp>
    </p:spTree>
    <p:extLst>
      <p:ext uri="{BB962C8B-B14F-4D97-AF65-F5344CB8AC3E}">
        <p14:creationId xmlns:p14="http://schemas.microsoft.com/office/powerpoint/2010/main" val="1740692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fontAlgn="auto">
              <a:spcAft>
                <a:spcPts val="0"/>
              </a:spcAft>
              <a:buNone/>
              <a:defRPr/>
            </a:pPr>
            <a:r>
              <a:rPr lang="en-GB" dirty="0"/>
              <a:t>To calculate the mass of a substance when we know how many moles there are...</a:t>
            </a:r>
          </a:p>
          <a:p>
            <a:pPr algn="ctr" fontAlgn="auto">
              <a:spcAft>
                <a:spcPts val="0"/>
              </a:spcAft>
              <a:buNone/>
              <a:defRPr/>
            </a:pPr>
            <a:r>
              <a:rPr lang="en-GB" dirty="0"/>
              <a:t>Mass = Moles x M</a:t>
            </a:r>
            <a:r>
              <a:rPr lang="en-GB" baseline="-25000" dirty="0"/>
              <a:t>r</a:t>
            </a:r>
          </a:p>
          <a:p>
            <a:pPr algn="ctr" fontAlgn="auto">
              <a:spcAft>
                <a:spcPts val="0"/>
              </a:spcAft>
              <a:buNone/>
              <a:defRPr/>
            </a:pPr>
            <a:endParaRPr lang="en-GB" baseline="-25000" dirty="0"/>
          </a:p>
          <a:p>
            <a:pPr algn="ctr" fontAlgn="auto">
              <a:spcAft>
                <a:spcPts val="0"/>
              </a:spcAft>
              <a:buNone/>
              <a:defRPr/>
            </a:pPr>
            <a:r>
              <a:rPr lang="en-GB" dirty="0"/>
              <a:t>Calculate the mass of...</a:t>
            </a:r>
          </a:p>
          <a:p>
            <a:pPr marL="514350" indent="-514350" algn="ctr" fontAlgn="auto">
              <a:spcAft>
                <a:spcPts val="0"/>
              </a:spcAft>
              <a:buFont typeface="Arial" pitchFamily="34" charset="0"/>
              <a:buAutoNum type="alphaLcPeriod"/>
              <a:defRPr/>
            </a:pPr>
            <a:r>
              <a:rPr lang="en-GB" dirty="0"/>
              <a:t>2 moles of Li</a:t>
            </a:r>
          </a:p>
          <a:p>
            <a:pPr marL="514350" indent="-514350" algn="ctr" fontAlgn="auto">
              <a:spcAft>
                <a:spcPts val="0"/>
              </a:spcAft>
              <a:buFont typeface="Arial" pitchFamily="34" charset="0"/>
              <a:buAutoNum type="alphaLcPeriod"/>
              <a:defRPr/>
            </a:pPr>
            <a:r>
              <a:rPr lang="en-GB" dirty="0"/>
              <a:t>3.5 moles of C</a:t>
            </a:r>
          </a:p>
          <a:p>
            <a:pPr marL="514350" indent="-514350" algn="ctr" fontAlgn="auto">
              <a:spcAft>
                <a:spcPts val="0"/>
              </a:spcAft>
              <a:buFont typeface="Arial" pitchFamily="34" charset="0"/>
              <a:buAutoNum type="alphaLcPeriod"/>
              <a:defRPr/>
            </a:pPr>
            <a:r>
              <a:rPr lang="en-GB" dirty="0"/>
              <a:t>0.3 moles of S</a:t>
            </a:r>
          </a:p>
        </p:txBody>
      </p:sp>
      <p:sp>
        <p:nvSpPr>
          <p:cNvPr id="4" name="TextBox 3"/>
          <p:cNvSpPr txBox="1">
            <a:spLocks noChangeArrowheads="1"/>
          </p:cNvSpPr>
          <p:nvPr/>
        </p:nvSpPr>
        <p:spPr bwMode="auto">
          <a:xfrm>
            <a:off x="7739064" y="4214814"/>
            <a:ext cx="24288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3600">
                <a:solidFill>
                  <a:srgbClr val="00B0F0"/>
                </a:solidFill>
              </a:rPr>
              <a:t>14g</a:t>
            </a:r>
          </a:p>
          <a:p>
            <a:pPr fontAlgn="base">
              <a:spcBef>
                <a:spcPct val="0"/>
              </a:spcBef>
              <a:spcAft>
                <a:spcPct val="0"/>
              </a:spcAft>
            </a:pPr>
            <a:r>
              <a:rPr lang="en-GB" altLang="en-US" sz="3600">
                <a:solidFill>
                  <a:srgbClr val="00B0F0"/>
                </a:solidFill>
              </a:rPr>
              <a:t>42g</a:t>
            </a:r>
          </a:p>
          <a:p>
            <a:pPr fontAlgn="base">
              <a:spcBef>
                <a:spcPct val="0"/>
              </a:spcBef>
              <a:spcAft>
                <a:spcPct val="0"/>
              </a:spcAft>
            </a:pPr>
            <a:r>
              <a:rPr lang="en-GB" altLang="en-US" sz="3600">
                <a:solidFill>
                  <a:srgbClr val="00B0F0"/>
                </a:solidFill>
              </a:rPr>
              <a:t>9.6g</a:t>
            </a:r>
          </a:p>
        </p:txBody>
      </p:sp>
      <p:sp>
        <p:nvSpPr>
          <p:cNvPr id="5" name="Rectangle 4"/>
          <p:cNvSpPr/>
          <p:nvPr/>
        </p:nvSpPr>
        <p:spPr>
          <a:xfrm>
            <a:off x="2166910" y="500042"/>
            <a:ext cx="7964040"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GB" sz="54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Mass, Moles and RAM (M</a:t>
            </a:r>
            <a:r>
              <a:rPr lang="en-GB" sz="5400" b="1" baseline="-25000"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r</a:t>
            </a:r>
            <a:r>
              <a:rPr lang="en-GB" sz="54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a:t>
            </a:r>
          </a:p>
        </p:txBody>
      </p:sp>
    </p:spTree>
    <p:extLst>
      <p:ext uri="{BB962C8B-B14F-4D97-AF65-F5344CB8AC3E}">
        <p14:creationId xmlns:p14="http://schemas.microsoft.com/office/powerpoint/2010/main" val="3571616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fade">
                                      <p:cBhvr>
                                        <p:cTn id="39" dur="2000"/>
                                        <p:tgtEl>
                                          <p:spTgt spid="4">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2000"/>
                                        <p:tgtEl>
                                          <p:spTgt spid="4">
                                            <p:txEl>
                                              <p:pRg st="1" end="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fade">
                                      <p:cBhvr>
                                        <p:cTn id="4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66910" y="500042"/>
            <a:ext cx="8047396"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GB" sz="54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Mass, Moles and RAM (M</a:t>
            </a:r>
            <a:r>
              <a:rPr lang="en-GB" sz="5400" b="1" baseline="-25000"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r</a:t>
            </a:r>
            <a:r>
              <a:rPr lang="en-GB" sz="54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a:t>
            </a:r>
          </a:p>
        </p:txBody>
      </p:sp>
      <p:sp>
        <p:nvSpPr>
          <p:cNvPr id="5" name="Isosceles Triangle 4"/>
          <p:cNvSpPr/>
          <p:nvPr/>
        </p:nvSpPr>
        <p:spPr>
          <a:xfrm>
            <a:off x="3167063" y="1428750"/>
            <a:ext cx="5929312" cy="4643438"/>
          </a:xfrm>
          <a:prstGeom prst="triangle">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cxnSp>
        <p:nvCxnSpPr>
          <p:cNvPr id="7" name="Straight Connector 6"/>
          <p:cNvCxnSpPr/>
          <p:nvPr/>
        </p:nvCxnSpPr>
        <p:spPr>
          <a:xfrm>
            <a:off x="4524375" y="3929064"/>
            <a:ext cx="3214688" cy="1587"/>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C:\Users\Liz\AppData\Local\Microsoft\Windows\Temporary Internet Files\Content.IE5\MUBTGCR6\MCj023275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857501"/>
            <a:ext cx="23574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a:stCxn id="2050" idx="2"/>
            <a:endCxn id="5" idx="3"/>
          </p:cNvCxnSpPr>
          <p:nvPr/>
        </p:nvCxnSpPr>
        <p:spPr>
          <a:xfrm rot="5400000">
            <a:off x="5068888" y="5010150"/>
            <a:ext cx="2125662" cy="158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2051" name="Picture 3" descr="C:\Users\Liz\AppData\Local\Microsoft\Windows\Temporary Internet Files\Content.IE5\3FMTW2F5\MCj0140581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5689" y="4429125"/>
            <a:ext cx="221138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C:\Users\Liz\AppData\Local\Microsoft\Windows\Temporary Internet Files\Content.IE5\V7ZM5TL5\MCj0417506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1750" y="4429125"/>
            <a:ext cx="1778000"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5667375" y="22860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3200" b="1">
                <a:solidFill>
                  <a:srgbClr val="00B050"/>
                </a:solidFill>
              </a:rPr>
              <a:t>Mass</a:t>
            </a:r>
          </a:p>
        </p:txBody>
      </p:sp>
      <p:sp>
        <p:nvSpPr>
          <p:cNvPr id="15" name="TextBox 14"/>
          <p:cNvSpPr txBox="1">
            <a:spLocks noChangeArrowheads="1"/>
          </p:cNvSpPr>
          <p:nvPr/>
        </p:nvSpPr>
        <p:spPr bwMode="auto">
          <a:xfrm>
            <a:off x="4667251" y="4000500"/>
            <a:ext cx="1357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3200" b="1">
                <a:solidFill>
                  <a:srgbClr val="00B050"/>
                </a:solidFill>
              </a:rPr>
              <a:t>Moles</a:t>
            </a:r>
          </a:p>
        </p:txBody>
      </p:sp>
      <p:sp>
        <p:nvSpPr>
          <p:cNvPr id="16" name="TextBox 15"/>
          <p:cNvSpPr txBox="1">
            <a:spLocks noChangeArrowheads="1"/>
          </p:cNvSpPr>
          <p:nvPr/>
        </p:nvSpPr>
        <p:spPr bwMode="auto">
          <a:xfrm>
            <a:off x="6524626" y="4000500"/>
            <a:ext cx="1357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3200" b="1">
                <a:solidFill>
                  <a:srgbClr val="00B050"/>
                </a:solidFill>
              </a:rPr>
              <a:t>RAM</a:t>
            </a:r>
          </a:p>
        </p:txBody>
      </p:sp>
    </p:spTree>
    <p:extLst>
      <p:ext uri="{BB962C8B-B14F-4D97-AF65-F5344CB8AC3E}">
        <p14:creationId xmlns:p14="http://schemas.microsoft.com/office/powerpoint/2010/main" val="2172205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05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2052"/>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5"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847529" y="44624"/>
            <a:ext cx="8643119"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35560" y="4869161"/>
            <a:ext cx="5904656" cy="576064"/>
          </a:xfrm>
          <a:prstGeom prst="rect">
            <a:avLst/>
          </a:prstGeom>
          <a:solidFill>
            <a:srgbClr val="DBEF1D">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Tree>
    <p:extLst>
      <p:ext uri="{BB962C8B-B14F-4D97-AF65-F5344CB8AC3E}">
        <p14:creationId xmlns:p14="http://schemas.microsoft.com/office/powerpoint/2010/main" val="57438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a:latin typeface="Comic Sans MS" pitchFamily="66" charset="0"/>
              </a:rPr>
              <a:t>Symbol equations</a:t>
            </a:r>
          </a:p>
        </p:txBody>
      </p:sp>
      <p:sp>
        <p:nvSpPr>
          <p:cNvPr id="7171" name="Rectangle 3"/>
          <p:cNvSpPr>
            <a:spLocks noGrp="1" noChangeArrowheads="1"/>
          </p:cNvSpPr>
          <p:nvPr>
            <p:ph type="body" sz="half" idx="1"/>
          </p:nvPr>
        </p:nvSpPr>
        <p:spPr>
          <a:xfrm>
            <a:off x="1981200" y="1719263"/>
            <a:ext cx="7931150" cy="4411662"/>
          </a:xfrm>
        </p:spPr>
        <p:txBody>
          <a:bodyPr/>
          <a:lstStyle/>
          <a:p>
            <a:pPr eaLnBrk="1" hangingPunct="1"/>
            <a:r>
              <a:rPr lang="en-GB" altLang="en-US" sz="2600">
                <a:latin typeface="Comic Sans MS" pitchFamily="66" charset="0"/>
              </a:rPr>
              <a:t>No atoms are created or destroyed in a chemical reaction.</a:t>
            </a:r>
          </a:p>
          <a:p>
            <a:pPr eaLnBrk="1" hangingPunct="1"/>
            <a:r>
              <a:rPr lang="en-GB" altLang="en-US" sz="2600">
                <a:latin typeface="Comic Sans MS" pitchFamily="66" charset="0"/>
              </a:rPr>
              <a:t>There should be the same number of atoms of each type of element each side of the equation.</a:t>
            </a:r>
          </a:p>
          <a:p>
            <a:pPr lvl="1" eaLnBrk="1" hangingPunct="1"/>
            <a:r>
              <a:rPr lang="en-GB" altLang="en-US" sz="2200">
                <a:latin typeface="Comic Sans MS" pitchFamily="66" charset="0"/>
              </a:rPr>
              <a:t>Magnesium + Oxygen		Magnesium oxide</a:t>
            </a:r>
          </a:p>
        </p:txBody>
      </p:sp>
      <p:sp>
        <p:nvSpPr>
          <p:cNvPr id="7172" name="Line 4"/>
          <p:cNvSpPr>
            <a:spLocks noChangeShapeType="1"/>
          </p:cNvSpPr>
          <p:nvPr/>
        </p:nvSpPr>
        <p:spPr bwMode="auto">
          <a:xfrm>
            <a:off x="5664200" y="3716338"/>
            <a:ext cx="8651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Calibri"/>
            </a:endParaRPr>
          </a:p>
        </p:txBody>
      </p:sp>
      <p:pic>
        <p:nvPicPr>
          <p:cNvPr id="7173" name="Picture 6" descr="MMj0285332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32850" y="0"/>
            <a:ext cx="183515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290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847528" y="548681"/>
            <a:ext cx="8280920" cy="4905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38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solidFill>
                  <a:srgbClr val="FF0000"/>
                </a:solidFill>
              </a:rPr>
              <a:t>1. a) 2 </a:t>
            </a:r>
            <a:r>
              <a:rPr lang="en-GB" dirty="0" err="1">
                <a:solidFill>
                  <a:srgbClr val="FF0000"/>
                </a:solidFill>
              </a:rPr>
              <a:t>mol</a:t>
            </a:r>
            <a:r>
              <a:rPr lang="en-GB" dirty="0">
                <a:solidFill>
                  <a:srgbClr val="FF0000"/>
                </a:solidFill>
              </a:rPr>
              <a:t>; b) 0.25 </a:t>
            </a:r>
            <a:r>
              <a:rPr lang="en-GB" dirty="0" err="1">
                <a:solidFill>
                  <a:srgbClr val="FF0000"/>
                </a:solidFill>
              </a:rPr>
              <a:t>mol</a:t>
            </a:r>
            <a:r>
              <a:rPr lang="en-GB" dirty="0">
                <a:solidFill>
                  <a:srgbClr val="FF0000"/>
                </a:solidFill>
              </a:rPr>
              <a:t>; c) 0.1 </a:t>
            </a:r>
            <a:r>
              <a:rPr lang="en-GB" dirty="0" err="1">
                <a:solidFill>
                  <a:srgbClr val="FF0000"/>
                </a:solidFill>
              </a:rPr>
              <a:t>mol</a:t>
            </a:r>
            <a:r>
              <a:rPr lang="en-GB" dirty="0">
                <a:solidFill>
                  <a:srgbClr val="FF0000"/>
                </a:solidFill>
              </a:rPr>
              <a:t>; d) 0.2 </a:t>
            </a:r>
            <a:r>
              <a:rPr lang="en-GB" dirty="0" err="1">
                <a:solidFill>
                  <a:srgbClr val="FF0000"/>
                </a:solidFill>
              </a:rPr>
              <a:t>mol</a:t>
            </a:r>
            <a:r>
              <a:rPr lang="en-GB" dirty="0">
                <a:solidFill>
                  <a:srgbClr val="FF0000"/>
                </a:solidFill>
              </a:rPr>
              <a:t>; e) 10 </a:t>
            </a:r>
            <a:r>
              <a:rPr lang="en-GB" dirty="0" err="1">
                <a:solidFill>
                  <a:srgbClr val="FF0000"/>
                </a:solidFill>
              </a:rPr>
              <a:t>mol</a:t>
            </a:r>
            <a:r>
              <a:rPr lang="en-GB" dirty="0">
                <a:solidFill>
                  <a:srgbClr val="FF0000"/>
                </a:solidFill>
              </a:rPr>
              <a:t>; f) 0.2 </a:t>
            </a:r>
            <a:r>
              <a:rPr lang="en-GB" dirty="0" err="1">
                <a:solidFill>
                  <a:srgbClr val="FF0000"/>
                </a:solidFill>
              </a:rPr>
              <a:t>mol</a:t>
            </a:r>
            <a:r>
              <a:rPr lang="en-GB" dirty="0">
                <a:solidFill>
                  <a:srgbClr val="FF0000"/>
                </a:solidFill>
              </a:rPr>
              <a:t>; g) 2 </a:t>
            </a:r>
            <a:r>
              <a:rPr lang="en-GB" dirty="0" err="1">
                <a:solidFill>
                  <a:srgbClr val="FF0000"/>
                </a:solidFill>
              </a:rPr>
              <a:t>mol</a:t>
            </a:r>
            <a:r>
              <a:rPr lang="en-GB" dirty="0">
                <a:solidFill>
                  <a:srgbClr val="FF0000"/>
                </a:solidFill>
              </a:rPr>
              <a:t>; h) 4 </a:t>
            </a:r>
            <a:r>
              <a:rPr lang="en-GB" dirty="0" err="1">
                <a:solidFill>
                  <a:srgbClr val="FF0000"/>
                </a:solidFill>
              </a:rPr>
              <a:t>mol</a:t>
            </a:r>
            <a:r>
              <a:rPr lang="en-GB" dirty="0">
                <a:solidFill>
                  <a:srgbClr val="FF0000"/>
                </a:solidFill>
              </a:rPr>
              <a:t>; </a:t>
            </a:r>
            <a:r>
              <a:rPr lang="en-GB" dirty="0" err="1">
                <a:solidFill>
                  <a:srgbClr val="FF0000"/>
                </a:solidFill>
              </a:rPr>
              <a:t>i</a:t>
            </a:r>
            <a:r>
              <a:rPr lang="en-GB" dirty="0">
                <a:solidFill>
                  <a:srgbClr val="FF0000"/>
                </a:solidFill>
              </a:rPr>
              <a:t>) 1000 </a:t>
            </a:r>
            <a:r>
              <a:rPr lang="en-GB" dirty="0" err="1">
                <a:solidFill>
                  <a:srgbClr val="FF0000"/>
                </a:solidFill>
              </a:rPr>
              <a:t>mol</a:t>
            </a:r>
            <a:r>
              <a:rPr lang="en-GB" dirty="0">
                <a:solidFill>
                  <a:srgbClr val="FF0000"/>
                </a:solidFill>
              </a:rPr>
              <a:t>; j) 500 </a:t>
            </a:r>
            <a:r>
              <a:rPr lang="en-GB" dirty="0" err="1">
                <a:solidFill>
                  <a:srgbClr val="FF0000"/>
                </a:solidFill>
              </a:rPr>
              <a:t>mol</a:t>
            </a:r>
            <a:r>
              <a:rPr lang="en-GB" dirty="0">
                <a:solidFill>
                  <a:srgbClr val="FF0000"/>
                </a:solidFill>
              </a:rPr>
              <a:t>; </a:t>
            </a:r>
            <a:endParaRPr lang="en-GB" dirty="0" smtClean="0">
              <a:solidFill>
                <a:srgbClr val="FF0000"/>
              </a:solidFill>
            </a:endParaRPr>
          </a:p>
          <a:p>
            <a:r>
              <a:rPr lang="en-GB" dirty="0" smtClean="0">
                <a:solidFill>
                  <a:srgbClr val="FF0000"/>
                </a:solidFill>
              </a:rPr>
              <a:t>2</a:t>
            </a:r>
            <a:r>
              <a:rPr lang="en-GB" dirty="0">
                <a:solidFill>
                  <a:srgbClr val="FF0000"/>
                </a:solidFill>
              </a:rPr>
              <a:t>. a) 80 g; b) 32 g; c) 230 g; d) 10 g; e) 18.5 g; f) 0.98 g; g) 42 g; h) 84 g; </a:t>
            </a:r>
            <a:r>
              <a:rPr lang="en-GB" dirty="0" err="1">
                <a:solidFill>
                  <a:srgbClr val="FF0000"/>
                </a:solidFill>
              </a:rPr>
              <a:t>i</a:t>
            </a:r>
            <a:r>
              <a:rPr lang="en-GB" dirty="0">
                <a:solidFill>
                  <a:srgbClr val="FF0000"/>
                </a:solidFill>
              </a:rPr>
              <a:t>) 35.5 g; j) 2070 g</a:t>
            </a:r>
          </a:p>
        </p:txBody>
      </p:sp>
    </p:spTree>
    <p:extLst>
      <p:ext uri="{BB962C8B-B14F-4D97-AF65-F5344CB8AC3E}">
        <p14:creationId xmlns:p14="http://schemas.microsoft.com/office/powerpoint/2010/main" val="20337676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
          <p:cNvSpPr txBox="1">
            <a:spLocks noChangeArrowheads="1"/>
          </p:cNvSpPr>
          <p:nvPr/>
        </p:nvSpPr>
        <p:spPr bwMode="auto">
          <a:xfrm>
            <a:off x="1555751" y="19050"/>
            <a:ext cx="59801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Comic Sans MS" panose="030F0702030302020204" pitchFamily="66" charset="0"/>
                <a:cs typeface="Arial" panose="020B0604020202020204" pitchFamily="34" charset="0"/>
              </a:defRPr>
            </a:lvl1pPr>
            <a:lvl2pPr marL="742950" indent="-285750">
              <a:defRPr sz="1400">
                <a:solidFill>
                  <a:schemeClr val="tx1"/>
                </a:solidFill>
                <a:latin typeface="Comic Sans MS" panose="030F0702030302020204" pitchFamily="66" charset="0"/>
                <a:cs typeface="Arial" panose="020B0604020202020204" pitchFamily="34" charset="0"/>
              </a:defRPr>
            </a:lvl2pPr>
            <a:lvl3pPr marL="1143000" indent="-228600">
              <a:defRPr sz="1400">
                <a:solidFill>
                  <a:schemeClr val="tx1"/>
                </a:solidFill>
                <a:latin typeface="Comic Sans MS" panose="030F0702030302020204" pitchFamily="66" charset="0"/>
                <a:cs typeface="Arial" panose="020B0604020202020204" pitchFamily="34" charset="0"/>
              </a:defRPr>
            </a:lvl3pPr>
            <a:lvl4pPr marL="1600200" indent="-228600">
              <a:defRPr sz="1400">
                <a:solidFill>
                  <a:schemeClr val="tx1"/>
                </a:solidFill>
                <a:latin typeface="Comic Sans MS" panose="030F0702030302020204" pitchFamily="66" charset="0"/>
                <a:cs typeface="Arial" panose="020B0604020202020204" pitchFamily="34" charset="0"/>
              </a:defRPr>
            </a:lvl4pPr>
            <a:lvl5pPr marL="2057400" indent="-228600">
              <a:defRPr sz="1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Comic Sans MS" panose="030F0702030302020204" pitchFamily="66" charset="0"/>
                <a:cs typeface="Arial" panose="020B0604020202020204" pitchFamily="34" charset="0"/>
              </a:defRPr>
            </a:lvl9pPr>
          </a:lstStyle>
          <a:p>
            <a:pPr defTabSz="457200">
              <a:spcBef>
                <a:spcPct val="50000"/>
              </a:spcBef>
            </a:pPr>
            <a:r>
              <a:rPr lang="en-GB" altLang="en-US" sz="3200" b="1">
                <a:solidFill>
                  <a:srgbClr val="0066FF"/>
                </a:solidFill>
              </a:rPr>
              <a:t>Worked example:</a:t>
            </a:r>
          </a:p>
        </p:txBody>
      </p:sp>
      <p:sp>
        <p:nvSpPr>
          <p:cNvPr id="21507" name="TextBox 2"/>
          <p:cNvSpPr txBox="1">
            <a:spLocks noChangeArrowheads="1"/>
          </p:cNvSpPr>
          <p:nvPr/>
        </p:nvSpPr>
        <p:spPr bwMode="auto">
          <a:xfrm>
            <a:off x="1590676" y="603250"/>
            <a:ext cx="8969375"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omic Sans MS" pitchFamily="66" charset="0"/>
                <a:cs typeface="Arial" charset="0"/>
              </a:defRPr>
            </a:lvl1pPr>
            <a:lvl2pPr marL="742950" indent="-285750">
              <a:defRPr sz="1400">
                <a:solidFill>
                  <a:schemeClr val="tx1"/>
                </a:solidFill>
                <a:latin typeface="Comic Sans MS" pitchFamily="66" charset="0"/>
                <a:cs typeface="Arial" charset="0"/>
              </a:defRPr>
            </a:lvl2pPr>
            <a:lvl3pPr marL="1143000" indent="-228600">
              <a:defRPr sz="1400">
                <a:solidFill>
                  <a:schemeClr val="tx1"/>
                </a:solidFill>
                <a:latin typeface="Comic Sans MS" pitchFamily="66" charset="0"/>
                <a:cs typeface="Arial" charset="0"/>
              </a:defRPr>
            </a:lvl3pPr>
            <a:lvl4pPr marL="1600200" indent="-228600">
              <a:defRPr sz="1400">
                <a:solidFill>
                  <a:schemeClr val="tx1"/>
                </a:solidFill>
                <a:latin typeface="Comic Sans MS" pitchFamily="66" charset="0"/>
                <a:cs typeface="Arial" charset="0"/>
              </a:defRPr>
            </a:lvl4pPr>
            <a:lvl5pPr marL="2057400" indent="-228600">
              <a:defRPr sz="1400">
                <a:solidFill>
                  <a:schemeClr val="tx1"/>
                </a:solidFill>
                <a:latin typeface="Comic Sans MS" pitchFamily="66" charset="0"/>
                <a:cs typeface="Arial" charset="0"/>
              </a:defRPr>
            </a:lvl5pPr>
            <a:lvl6pPr marL="2514600" indent="-228600" eaLnBrk="0" fontAlgn="base" hangingPunct="0">
              <a:spcBef>
                <a:spcPct val="0"/>
              </a:spcBef>
              <a:spcAft>
                <a:spcPct val="0"/>
              </a:spcAft>
              <a:defRPr sz="1400">
                <a:solidFill>
                  <a:schemeClr val="tx1"/>
                </a:solidFill>
                <a:latin typeface="Comic Sans MS" pitchFamily="66" charset="0"/>
                <a:cs typeface="Arial" charset="0"/>
              </a:defRPr>
            </a:lvl6pPr>
            <a:lvl7pPr marL="2971800" indent="-228600" eaLnBrk="0" fontAlgn="base" hangingPunct="0">
              <a:spcBef>
                <a:spcPct val="0"/>
              </a:spcBef>
              <a:spcAft>
                <a:spcPct val="0"/>
              </a:spcAft>
              <a:defRPr sz="1400">
                <a:solidFill>
                  <a:schemeClr val="tx1"/>
                </a:solidFill>
                <a:latin typeface="Comic Sans MS" pitchFamily="66" charset="0"/>
                <a:cs typeface="Arial" charset="0"/>
              </a:defRPr>
            </a:lvl7pPr>
            <a:lvl8pPr marL="3429000" indent="-228600" eaLnBrk="0" fontAlgn="base" hangingPunct="0">
              <a:spcBef>
                <a:spcPct val="0"/>
              </a:spcBef>
              <a:spcAft>
                <a:spcPct val="0"/>
              </a:spcAft>
              <a:defRPr sz="1400">
                <a:solidFill>
                  <a:schemeClr val="tx1"/>
                </a:solidFill>
                <a:latin typeface="Comic Sans MS" pitchFamily="66" charset="0"/>
                <a:cs typeface="Arial" charset="0"/>
              </a:defRPr>
            </a:lvl8pPr>
            <a:lvl9pPr marL="3886200" indent="-228600" eaLnBrk="0" fontAlgn="base" hangingPunct="0">
              <a:spcBef>
                <a:spcPct val="0"/>
              </a:spcBef>
              <a:spcAft>
                <a:spcPct val="0"/>
              </a:spcAft>
              <a:defRPr sz="1400">
                <a:solidFill>
                  <a:schemeClr val="tx1"/>
                </a:solidFill>
                <a:latin typeface="Comic Sans MS" pitchFamily="66" charset="0"/>
                <a:cs typeface="Arial" charset="0"/>
              </a:defRPr>
            </a:lvl9pPr>
          </a:lstStyle>
          <a:p>
            <a:pPr defTabSz="457200">
              <a:defRPr/>
            </a:pPr>
            <a:r>
              <a:rPr lang="en-GB" altLang="en-US" sz="2000" dirty="0">
                <a:solidFill>
                  <a:prstClr val="black"/>
                </a:solidFill>
              </a:rPr>
              <a:t>Balance the following equation given the masses of reactants and products:</a:t>
            </a:r>
          </a:p>
          <a:p>
            <a:pPr defTabSz="457200">
              <a:defRPr/>
            </a:pPr>
            <a:endParaRPr lang="en-GB" altLang="en-US" sz="600" dirty="0">
              <a:solidFill>
                <a:prstClr val="black"/>
              </a:solidFill>
            </a:endParaRPr>
          </a:p>
          <a:p>
            <a:pPr defTabSz="457200">
              <a:defRPr/>
            </a:pPr>
            <a:r>
              <a:rPr lang="en-GB" altLang="en-US" sz="2000" dirty="0">
                <a:solidFill>
                  <a:prstClr val="black"/>
                </a:solidFill>
              </a:rPr>
              <a:t>If </a:t>
            </a:r>
            <a:r>
              <a:rPr lang="en-GB" altLang="en-US" sz="2000" dirty="0">
                <a:solidFill>
                  <a:srgbClr val="FF0000"/>
                </a:solidFill>
              </a:rPr>
              <a:t>2g of hydrogen react with 16g of oxygen to produce 18g of water</a:t>
            </a:r>
            <a:r>
              <a:rPr lang="en-GB" altLang="en-US" sz="2000" dirty="0">
                <a:solidFill>
                  <a:prstClr val="black"/>
                </a:solidFill>
              </a:rPr>
              <a:t>. Use these masses to give the balanced symbol equation for the reaction:</a:t>
            </a:r>
          </a:p>
          <a:p>
            <a:pPr defTabSz="457200">
              <a:defRPr/>
            </a:pPr>
            <a:endParaRPr lang="en-GB" altLang="en-US" sz="700" dirty="0">
              <a:solidFill>
                <a:prstClr val="black"/>
              </a:solidFill>
            </a:endParaRPr>
          </a:p>
          <a:p>
            <a:pPr defTabSz="457200">
              <a:defRPr/>
            </a:pPr>
            <a:r>
              <a:rPr lang="en-GB" altLang="en-US" sz="2000" b="1" u="sng" dirty="0">
                <a:solidFill>
                  <a:srgbClr val="FF0000"/>
                </a:solidFill>
              </a:rPr>
              <a:t>Step 1:</a:t>
            </a:r>
            <a:r>
              <a:rPr lang="en-GB" altLang="en-US" sz="2000" dirty="0">
                <a:solidFill>
                  <a:srgbClr val="FF0000"/>
                </a:solidFill>
              </a:rPr>
              <a:t> Calculate the number of moles of each substance</a:t>
            </a:r>
          </a:p>
          <a:p>
            <a:pPr defTabSz="457200"/>
            <a:endParaRPr lang="en-GB" altLang="en-US" sz="2000" b="1" u="sng" dirty="0">
              <a:solidFill>
                <a:prstClr val="black"/>
              </a:solidFill>
              <a:sym typeface="Wingdings" panose="05000000000000000000" pitchFamily="2" charset="2"/>
            </a:endParaRPr>
          </a:p>
          <a:p>
            <a:pPr algn="ctr" defTabSz="457200"/>
            <a:r>
              <a:rPr lang="en-GB" altLang="en-US" sz="2000" dirty="0">
                <a:solidFill>
                  <a:srgbClr val="FF0000"/>
                </a:solidFill>
                <a:sym typeface="Wingdings" panose="05000000000000000000" pitchFamily="2" charset="2"/>
              </a:rPr>
              <a:t>No. of moles = mass / </a:t>
            </a:r>
            <a:r>
              <a:rPr lang="en-GB" altLang="en-US" sz="2000" dirty="0" err="1">
                <a:solidFill>
                  <a:srgbClr val="FF0000"/>
                </a:solidFill>
                <a:sym typeface="Wingdings" panose="05000000000000000000" pitchFamily="2" charset="2"/>
              </a:rPr>
              <a:t>Ar</a:t>
            </a:r>
            <a:r>
              <a:rPr lang="en-GB" altLang="en-US" sz="2000" dirty="0">
                <a:solidFill>
                  <a:srgbClr val="FF0000"/>
                </a:solidFill>
                <a:sym typeface="Wingdings" panose="05000000000000000000" pitchFamily="2" charset="2"/>
              </a:rPr>
              <a:t> or Mr</a:t>
            </a:r>
            <a:endParaRPr lang="en-GB" altLang="en-US" sz="2000" dirty="0">
              <a:solidFill>
                <a:prstClr val="black"/>
              </a:solidFill>
            </a:endParaRPr>
          </a:p>
          <a:p>
            <a:pPr algn="ctr" defTabSz="457200">
              <a:defRPr/>
            </a:pPr>
            <a:r>
              <a:rPr lang="en-GB" altLang="en-US" sz="2000" dirty="0">
                <a:solidFill>
                  <a:prstClr val="black"/>
                </a:solidFill>
              </a:rPr>
              <a:t>2g Hydrogen = 1 mole of H</a:t>
            </a:r>
            <a:r>
              <a:rPr lang="en-GB" altLang="en-US" sz="2000" baseline="-25000" dirty="0">
                <a:solidFill>
                  <a:prstClr val="black"/>
                </a:solidFill>
              </a:rPr>
              <a:t>2</a:t>
            </a:r>
          </a:p>
          <a:p>
            <a:pPr algn="ctr" defTabSz="457200">
              <a:defRPr/>
            </a:pPr>
            <a:r>
              <a:rPr lang="en-GB" altLang="en-US" sz="2000" dirty="0">
                <a:solidFill>
                  <a:prstClr val="black"/>
                </a:solidFill>
              </a:rPr>
              <a:t>16g Oxygen = 0.5 mole of O</a:t>
            </a:r>
            <a:r>
              <a:rPr lang="en-GB" altLang="en-US" sz="2000" baseline="-25000" dirty="0">
                <a:solidFill>
                  <a:prstClr val="black"/>
                </a:solidFill>
              </a:rPr>
              <a:t>2</a:t>
            </a:r>
          </a:p>
          <a:p>
            <a:pPr algn="ctr" defTabSz="457200">
              <a:defRPr/>
            </a:pPr>
            <a:r>
              <a:rPr lang="en-GB" altLang="en-US" sz="2000" dirty="0">
                <a:solidFill>
                  <a:prstClr val="black"/>
                </a:solidFill>
              </a:rPr>
              <a:t>18g Water = 1 mole H</a:t>
            </a:r>
            <a:r>
              <a:rPr lang="en-GB" altLang="en-US" sz="2000" baseline="-25000" dirty="0">
                <a:solidFill>
                  <a:prstClr val="black"/>
                </a:solidFill>
              </a:rPr>
              <a:t>2</a:t>
            </a:r>
            <a:r>
              <a:rPr lang="en-GB" altLang="en-US" sz="2000" dirty="0">
                <a:solidFill>
                  <a:prstClr val="black"/>
                </a:solidFill>
              </a:rPr>
              <a:t>O</a:t>
            </a:r>
          </a:p>
          <a:p>
            <a:pPr defTabSz="457200">
              <a:defRPr/>
            </a:pPr>
            <a:endParaRPr lang="en-GB" altLang="en-US" sz="1050" b="1" u="sng" dirty="0">
              <a:solidFill>
                <a:prstClr val="black"/>
              </a:solidFill>
            </a:endParaRPr>
          </a:p>
          <a:p>
            <a:pPr defTabSz="457200">
              <a:defRPr/>
            </a:pPr>
            <a:r>
              <a:rPr lang="en-GB" altLang="en-US" sz="2000" b="1" u="sng" dirty="0">
                <a:solidFill>
                  <a:prstClr val="black"/>
                </a:solidFill>
              </a:rPr>
              <a:t>Step 2:</a:t>
            </a:r>
            <a:r>
              <a:rPr lang="en-GB" altLang="en-US" sz="2000" dirty="0">
                <a:solidFill>
                  <a:prstClr val="black"/>
                </a:solidFill>
              </a:rPr>
              <a:t> Give the whole number mole ratio for each substance</a:t>
            </a:r>
          </a:p>
          <a:p>
            <a:pPr defTabSz="457200">
              <a:defRPr/>
            </a:pPr>
            <a:endParaRPr lang="en-GB" altLang="en-US" sz="1050" dirty="0">
              <a:solidFill>
                <a:prstClr val="black"/>
              </a:solidFill>
            </a:endParaRPr>
          </a:p>
          <a:p>
            <a:pPr algn="ctr" defTabSz="457200">
              <a:defRPr/>
            </a:pPr>
            <a:r>
              <a:rPr lang="en-GB" altLang="en-US" sz="2000" b="1" dirty="0">
                <a:solidFill>
                  <a:srgbClr val="FF0000"/>
                </a:solidFill>
              </a:rPr>
              <a:t>1 : 0.5 : 1 </a:t>
            </a:r>
            <a:r>
              <a:rPr lang="en-GB" altLang="en-US" sz="2000" dirty="0">
                <a:solidFill>
                  <a:prstClr val="black"/>
                </a:solidFill>
              </a:rPr>
              <a:t>would become </a:t>
            </a:r>
            <a:r>
              <a:rPr lang="en-GB" altLang="en-US" sz="2000" b="1" dirty="0">
                <a:solidFill>
                  <a:srgbClr val="FF0000"/>
                </a:solidFill>
              </a:rPr>
              <a:t>2 : 1 : 2</a:t>
            </a:r>
          </a:p>
          <a:p>
            <a:pPr defTabSz="457200">
              <a:defRPr/>
            </a:pPr>
            <a:endParaRPr lang="en-GB" altLang="en-US" sz="2000" b="1" u="sng" dirty="0">
              <a:solidFill>
                <a:prstClr val="black"/>
              </a:solidFill>
            </a:endParaRPr>
          </a:p>
          <a:p>
            <a:pPr defTabSz="457200">
              <a:defRPr/>
            </a:pPr>
            <a:r>
              <a:rPr lang="en-GB" altLang="en-US" sz="2000" b="1" u="sng" dirty="0">
                <a:solidFill>
                  <a:prstClr val="black"/>
                </a:solidFill>
              </a:rPr>
              <a:t>Step 3:</a:t>
            </a:r>
            <a:r>
              <a:rPr lang="en-GB" altLang="en-US" sz="2000" dirty="0">
                <a:solidFill>
                  <a:prstClr val="black"/>
                </a:solidFill>
              </a:rPr>
              <a:t> Use the whole number ratio to write the balanced symbol equation</a:t>
            </a:r>
          </a:p>
          <a:p>
            <a:pPr defTabSz="457200">
              <a:defRPr/>
            </a:pPr>
            <a:endParaRPr lang="en-GB" altLang="en-US" sz="1000" dirty="0">
              <a:solidFill>
                <a:prstClr val="black"/>
              </a:solidFill>
            </a:endParaRPr>
          </a:p>
          <a:p>
            <a:pPr algn="ctr" defTabSz="457200">
              <a:defRPr/>
            </a:pPr>
            <a:r>
              <a:rPr lang="en-GB" altLang="en-US" sz="2000" b="1" dirty="0">
                <a:solidFill>
                  <a:srgbClr val="00CC00"/>
                </a:solidFill>
              </a:rPr>
              <a:t>2</a:t>
            </a:r>
            <a:r>
              <a:rPr lang="en-GB" altLang="en-US" sz="2000" dirty="0">
                <a:solidFill>
                  <a:prstClr val="black"/>
                </a:solidFill>
              </a:rPr>
              <a:t>H</a:t>
            </a:r>
            <a:r>
              <a:rPr lang="en-GB" altLang="en-US" sz="2000" baseline="-25000" dirty="0">
                <a:solidFill>
                  <a:prstClr val="black"/>
                </a:solidFill>
              </a:rPr>
              <a:t>2</a:t>
            </a:r>
            <a:r>
              <a:rPr lang="en-GB" altLang="en-US" sz="2000" dirty="0">
                <a:solidFill>
                  <a:prstClr val="black"/>
                </a:solidFill>
              </a:rPr>
              <a:t> + O</a:t>
            </a:r>
            <a:r>
              <a:rPr lang="en-GB" altLang="en-US" sz="2000" baseline="-25000" dirty="0">
                <a:solidFill>
                  <a:prstClr val="black"/>
                </a:solidFill>
              </a:rPr>
              <a:t>2</a:t>
            </a:r>
            <a:r>
              <a:rPr lang="en-GB" altLang="en-US" sz="2000" dirty="0">
                <a:solidFill>
                  <a:prstClr val="black"/>
                </a:solidFill>
              </a:rPr>
              <a:t> </a:t>
            </a:r>
            <a:r>
              <a:rPr lang="en-GB" altLang="en-US" sz="2000" dirty="0">
                <a:solidFill>
                  <a:prstClr val="black"/>
                </a:solidFill>
                <a:sym typeface="Wingdings" panose="05000000000000000000" pitchFamily="2" charset="2"/>
              </a:rPr>
              <a:t> </a:t>
            </a:r>
            <a:r>
              <a:rPr lang="en-GB" altLang="en-US" sz="2000" b="1" dirty="0">
                <a:solidFill>
                  <a:srgbClr val="00CC00"/>
                </a:solidFill>
                <a:sym typeface="Wingdings" panose="05000000000000000000" pitchFamily="2" charset="2"/>
              </a:rPr>
              <a:t>2</a:t>
            </a:r>
            <a:r>
              <a:rPr lang="en-GB" altLang="en-US" sz="2000" dirty="0">
                <a:solidFill>
                  <a:prstClr val="black"/>
                </a:solidFill>
                <a:sym typeface="Wingdings" panose="05000000000000000000" pitchFamily="2" charset="2"/>
              </a:rPr>
              <a:t>H</a:t>
            </a:r>
            <a:r>
              <a:rPr lang="en-GB" altLang="en-US" sz="2000" baseline="-25000" dirty="0">
                <a:solidFill>
                  <a:prstClr val="black"/>
                </a:solidFill>
                <a:sym typeface="Wingdings" panose="05000000000000000000" pitchFamily="2" charset="2"/>
              </a:rPr>
              <a:t>2</a:t>
            </a:r>
            <a:r>
              <a:rPr lang="en-GB" altLang="en-US" sz="2000" dirty="0">
                <a:solidFill>
                  <a:prstClr val="black"/>
                </a:solidFill>
                <a:sym typeface="Wingdings" panose="05000000000000000000" pitchFamily="2" charset="2"/>
              </a:rPr>
              <a:t>O</a:t>
            </a:r>
          </a:p>
          <a:p>
            <a:pPr algn="ctr" defTabSz="457200">
              <a:defRPr/>
            </a:pPr>
            <a:endParaRPr lang="en-GB" altLang="en-US" sz="2000" dirty="0">
              <a:solidFill>
                <a:prstClr val="black"/>
              </a:solidFill>
              <a:sym typeface="Wingdings" panose="05000000000000000000" pitchFamily="2" charset="2"/>
            </a:endParaRPr>
          </a:p>
          <a:p>
            <a:pPr defTabSz="457200">
              <a:defRPr/>
            </a:pPr>
            <a:r>
              <a:rPr lang="en-GB" altLang="en-US" sz="2000" b="1" u="sng" dirty="0">
                <a:solidFill>
                  <a:prstClr val="black"/>
                </a:solidFill>
                <a:sym typeface="Wingdings" panose="05000000000000000000" pitchFamily="2" charset="2"/>
              </a:rPr>
              <a:t>Step 4:</a:t>
            </a:r>
            <a:r>
              <a:rPr lang="en-GB" altLang="en-US" sz="2000" dirty="0">
                <a:solidFill>
                  <a:prstClr val="black"/>
                </a:solidFill>
                <a:sym typeface="Wingdings" panose="05000000000000000000" pitchFamily="2" charset="2"/>
              </a:rPr>
              <a:t> Check the balancing is correct.</a:t>
            </a:r>
            <a:endParaRPr lang="en-GB" altLang="en-US" sz="2000" b="1" u="sng" dirty="0">
              <a:solidFill>
                <a:prstClr val="black"/>
              </a:solidFill>
            </a:endParaRPr>
          </a:p>
        </p:txBody>
      </p:sp>
    </p:spTree>
    <p:extLst>
      <p:ext uri="{BB962C8B-B14F-4D97-AF65-F5344CB8AC3E}">
        <p14:creationId xmlns:p14="http://schemas.microsoft.com/office/powerpoint/2010/main" val="1662529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4" end="4"/>
                                            </p:txEl>
                                          </p:spTgt>
                                        </p:tgtEl>
                                        <p:attrNameLst>
                                          <p:attrName>style.visibility</p:attrName>
                                        </p:attrNameLst>
                                      </p:cBhvr>
                                      <p:to>
                                        <p:strVal val="visible"/>
                                      </p:to>
                                    </p:set>
                                    <p:anim calcmode="lin" valueType="num">
                                      <p:cBhvr additive="base">
                                        <p:cTn id="7"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6" end="6"/>
                                            </p:txEl>
                                          </p:spTgt>
                                        </p:tgtEl>
                                        <p:attrNameLst>
                                          <p:attrName>style.visibility</p:attrName>
                                        </p:attrNameLst>
                                      </p:cBhvr>
                                      <p:to>
                                        <p:strVal val="visible"/>
                                      </p:to>
                                    </p:set>
                                    <p:anim calcmode="lin" valueType="num">
                                      <p:cBhvr additive="base">
                                        <p:cTn id="13"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7" end="7"/>
                                            </p:txEl>
                                          </p:spTgt>
                                        </p:tgtEl>
                                        <p:attrNameLst>
                                          <p:attrName>style.visibility</p:attrName>
                                        </p:attrNameLst>
                                      </p:cBhvr>
                                      <p:to>
                                        <p:strVal val="visible"/>
                                      </p:to>
                                    </p:set>
                                    <p:anim calcmode="lin" valueType="num">
                                      <p:cBhvr additive="base">
                                        <p:cTn id="19" dur="5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507">
                                            <p:txEl>
                                              <p:pRg st="8" end="8"/>
                                            </p:txEl>
                                          </p:spTgt>
                                        </p:tgtEl>
                                        <p:attrNameLst>
                                          <p:attrName>style.visibility</p:attrName>
                                        </p:attrNameLst>
                                      </p:cBhvr>
                                      <p:to>
                                        <p:strVal val="visible"/>
                                      </p:to>
                                    </p:set>
                                    <p:anim calcmode="lin" valueType="num">
                                      <p:cBhvr additive="base">
                                        <p:cTn id="23"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507">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507">
                                            <p:txEl>
                                              <p:pRg st="9" end="9"/>
                                            </p:txEl>
                                          </p:spTgt>
                                        </p:tgtEl>
                                        <p:attrNameLst>
                                          <p:attrName>style.visibility</p:attrName>
                                        </p:attrNameLst>
                                      </p:cBhvr>
                                      <p:to>
                                        <p:strVal val="visible"/>
                                      </p:to>
                                    </p:set>
                                    <p:anim calcmode="lin" valueType="num">
                                      <p:cBhvr additive="base">
                                        <p:cTn id="27" dur="500" fill="hold"/>
                                        <p:tgtEl>
                                          <p:spTgt spid="21507">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50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1507">
                                            <p:txEl>
                                              <p:pRg st="11" end="11"/>
                                            </p:txEl>
                                          </p:spTgt>
                                        </p:tgtEl>
                                        <p:attrNameLst>
                                          <p:attrName>style.visibility</p:attrName>
                                        </p:attrNameLst>
                                      </p:cBhvr>
                                      <p:to>
                                        <p:strVal val="visible"/>
                                      </p:to>
                                    </p:set>
                                    <p:anim calcmode="lin" valueType="num">
                                      <p:cBhvr additive="base">
                                        <p:cTn id="33" dur="500" fill="hold"/>
                                        <p:tgtEl>
                                          <p:spTgt spid="21507">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50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1507">
                                            <p:txEl>
                                              <p:pRg st="13" end="13"/>
                                            </p:txEl>
                                          </p:spTgt>
                                        </p:tgtEl>
                                        <p:attrNameLst>
                                          <p:attrName>style.visibility</p:attrName>
                                        </p:attrNameLst>
                                      </p:cBhvr>
                                      <p:to>
                                        <p:strVal val="visible"/>
                                      </p:to>
                                    </p:set>
                                    <p:anim calcmode="lin" valueType="num">
                                      <p:cBhvr additive="base">
                                        <p:cTn id="39" dur="500" fill="hold"/>
                                        <p:tgtEl>
                                          <p:spTgt spid="21507">
                                            <p:txEl>
                                              <p:pRg st="13" end="1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150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21507">
                                            <p:txEl>
                                              <p:pRg st="15" end="15"/>
                                            </p:txEl>
                                          </p:spTgt>
                                        </p:tgtEl>
                                        <p:attrNameLst>
                                          <p:attrName>style.visibility</p:attrName>
                                        </p:attrNameLst>
                                      </p:cBhvr>
                                      <p:to>
                                        <p:strVal val="visible"/>
                                      </p:to>
                                    </p:set>
                                    <p:anim calcmode="lin" valueType="num">
                                      <p:cBhvr additive="base">
                                        <p:cTn id="45" dur="500" fill="hold"/>
                                        <p:tgtEl>
                                          <p:spTgt spid="21507">
                                            <p:txEl>
                                              <p:pRg st="15" end="1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1507">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1507">
                                            <p:txEl>
                                              <p:pRg st="17" end="17"/>
                                            </p:txEl>
                                          </p:spTgt>
                                        </p:tgtEl>
                                        <p:attrNameLst>
                                          <p:attrName>style.visibility</p:attrName>
                                        </p:attrNameLst>
                                      </p:cBhvr>
                                      <p:to>
                                        <p:strVal val="visible"/>
                                      </p:to>
                                    </p:set>
                                    <p:anim calcmode="lin" valueType="num">
                                      <p:cBhvr additive="base">
                                        <p:cTn id="51" dur="500" fill="hold"/>
                                        <p:tgtEl>
                                          <p:spTgt spid="21507">
                                            <p:txEl>
                                              <p:pRg st="17" end="1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1507">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21507">
                                            <p:txEl>
                                              <p:pRg st="19" end="19"/>
                                            </p:txEl>
                                          </p:spTgt>
                                        </p:tgtEl>
                                        <p:attrNameLst>
                                          <p:attrName>style.visibility</p:attrName>
                                        </p:attrNameLst>
                                      </p:cBhvr>
                                      <p:to>
                                        <p:strVal val="visible"/>
                                      </p:to>
                                    </p:set>
                                    <p:anim calcmode="lin" valueType="num">
                                      <p:cBhvr additive="base">
                                        <p:cTn id="57" dur="500" fill="hold"/>
                                        <p:tgtEl>
                                          <p:spTgt spid="21507">
                                            <p:txEl>
                                              <p:pRg st="19" end="1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1507">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135560" y="3026567"/>
          <a:ext cx="8136904" cy="1343392"/>
        </p:xfrm>
        <a:graphic>
          <a:graphicData uri="http://schemas.openxmlformats.org/drawingml/2006/table">
            <a:tbl>
              <a:tblPr firstRow="1" firstCol="1" bandRow="1">
                <a:tableStyleId>{5C22544A-7EE6-4342-B048-85BDC9FD1C3A}</a:tableStyleId>
              </a:tblPr>
              <a:tblGrid>
                <a:gridCol w="1945563">
                  <a:extLst>
                    <a:ext uri="{9D8B030D-6E8A-4147-A177-3AD203B41FA5}">
                      <a16:colId xmlns:a16="http://schemas.microsoft.com/office/drawing/2014/main" val="20000"/>
                    </a:ext>
                  </a:extLst>
                </a:gridCol>
                <a:gridCol w="506928">
                  <a:extLst>
                    <a:ext uri="{9D8B030D-6E8A-4147-A177-3AD203B41FA5}">
                      <a16:colId xmlns:a16="http://schemas.microsoft.com/office/drawing/2014/main" val="20001"/>
                    </a:ext>
                  </a:extLst>
                </a:gridCol>
                <a:gridCol w="1114040">
                  <a:extLst>
                    <a:ext uri="{9D8B030D-6E8A-4147-A177-3AD203B41FA5}">
                      <a16:colId xmlns:a16="http://schemas.microsoft.com/office/drawing/2014/main" val="20002"/>
                    </a:ext>
                  </a:extLst>
                </a:gridCol>
                <a:gridCol w="450826">
                  <a:extLst>
                    <a:ext uri="{9D8B030D-6E8A-4147-A177-3AD203B41FA5}">
                      <a16:colId xmlns:a16="http://schemas.microsoft.com/office/drawing/2014/main" val="20003"/>
                    </a:ext>
                  </a:extLst>
                </a:gridCol>
                <a:gridCol w="1172148">
                  <a:extLst>
                    <a:ext uri="{9D8B030D-6E8A-4147-A177-3AD203B41FA5}">
                      <a16:colId xmlns:a16="http://schemas.microsoft.com/office/drawing/2014/main" val="20004"/>
                    </a:ext>
                  </a:extLst>
                </a:gridCol>
                <a:gridCol w="450826">
                  <a:extLst>
                    <a:ext uri="{9D8B030D-6E8A-4147-A177-3AD203B41FA5}">
                      <a16:colId xmlns:a16="http://schemas.microsoft.com/office/drawing/2014/main" val="20005"/>
                    </a:ext>
                  </a:extLst>
                </a:gridCol>
                <a:gridCol w="901652">
                  <a:extLst>
                    <a:ext uri="{9D8B030D-6E8A-4147-A177-3AD203B41FA5}">
                      <a16:colId xmlns:a16="http://schemas.microsoft.com/office/drawing/2014/main" val="20006"/>
                    </a:ext>
                  </a:extLst>
                </a:gridCol>
                <a:gridCol w="360660">
                  <a:extLst>
                    <a:ext uri="{9D8B030D-6E8A-4147-A177-3AD203B41FA5}">
                      <a16:colId xmlns:a16="http://schemas.microsoft.com/office/drawing/2014/main" val="20007"/>
                    </a:ext>
                  </a:extLst>
                </a:gridCol>
                <a:gridCol w="1234261">
                  <a:extLst>
                    <a:ext uri="{9D8B030D-6E8A-4147-A177-3AD203B41FA5}">
                      <a16:colId xmlns:a16="http://schemas.microsoft.com/office/drawing/2014/main" val="20008"/>
                    </a:ext>
                  </a:extLst>
                </a:gridCol>
              </a:tblGrid>
              <a:tr h="671696">
                <a:tc>
                  <a:txBody>
                    <a:bodyPr/>
                    <a:lstStyle/>
                    <a:p>
                      <a:pPr algn="ctr">
                        <a:spcBef>
                          <a:spcPts val="300"/>
                        </a:spcBef>
                        <a:spcAft>
                          <a:spcPts val="300"/>
                        </a:spcAft>
                      </a:pPr>
                      <a:r>
                        <a:rPr lang="en-GB" sz="2000" dirty="0">
                          <a:effectLst/>
                        </a:rPr>
                        <a:t>2NaOH</a:t>
                      </a:r>
                      <a:endParaRPr lang="en-GB" sz="2000" dirty="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Cl</a:t>
                      </a:r>
                      <a:r>
                        <a:rPr lang="en-GB" sz="2000" baseline="-25000">
                          <a:effectLst/>
                        </a:rPr>
                        <a:t>2</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sym typeface="Symbol"/>
                        </a:rPr>
                        <a:t></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dirty="0" err="1">
                          <a:effectLst/>
                        </a:rPr>
                        <a:t>NaOCl</a:t>
                      </a:r>
                      <a:endParaRPr lang="en-GB" sz="2000" dirty="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NaCl</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H</a:t>
                      </a:r>
                      <a:r>
                        <a:rPr lang="en-GB" sz="2000" baseline="-25000">
                          <a:effectLst/>
                        </a:rPr>
                        <a:t>2</a:t>
                      </a:r>
                      <a:r>
                        <a:rPr lang="en-GB" sz="2000">
                          <a:effectLst/>
                        </a:rPr>
                        <a:t>O</a:t>
                      </a:r>
                      <a:endParaRPr lang="en-GB" sz="2000">
                        <a:solidFill>
                          <a:srgbClr val="000000"/>
                        </a:solidFill>
                        <a:effectLst/>
                        <a:latin typeface="Arial"/>
                        <a:ea typeface="Times New Roman"/>
                      </a:endParaRPr>
                    </a:p>
                  </a:txBody>
                  <a:tcPr marL="68580" marR="68580" marT="0" marB="0" anchor="ctr"/>
                </a:tc>
                <a:extLst>
                  <a:ext uri="{0D108BD9-81ED-4DB2-BD59-A6C34878D82A}">
                    <a16:rowId xmlns:a16="http://schemas.microsoft.com/office/drawing/2014/main" val="10000"/>
                  </a:ext>
                </a:extLst>
              </a:tr>
              <a:tr h="671696">
                <a:tc>
                  <a:txBody>
                    <a:bodyPr/>
                    <a:lstStyle/>
                    <a:p>
                      <a:pPr algn="ctr">
                        <a:spcBef>
                          <a:spcPts val="300"/>
                        </a:spcBef>
                        <a:spcAft>
                          <a:spcPts val="300"/>
                        </a:spcAft>
                      </a:pPr>
                      <a:r>
                        <a:rPr lang="en-GB" sz="2000">
                          <a:effectLst/>
                        </a:rPr>
                        <a:t>sodium hydroxide</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 </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chlorine</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 </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bleach</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 </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salt</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 </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dirty="0">
                          <a:effectLst/>
                        </a:rPr>
                        <a:t>water</a:t>
                      </a:r>
                      <a:endParaRPr lang="en-GB" sz="2000" dirty="0">
                        <a:solidFill>
                          <a:srgbClr val="000000"/>
                        </a:solidFill>
                        <a:effectLst/>
                        <a:latin typeface="Arial"/>
                        <a:ea typeface="Times New Roman"/>
                      </a:endParaRPr>
                    </a:p>
                  </a:txBody>
                  <a:tcPr marL="68580" marR="68580" marT="0" marB="0" anchor="ctr"/>
                </a:tc>
                <a:extLst>
                  <a:ext uri="{0D108BD9-81ED-4DB2-BD59-A6C34878D82A}">
                    <a16:rowId xmlns:a16="http://schemas.microsoft.com/office/drawing/2014/main" val="10001"/>
                  </a:ext>
                </a:extLst>
              </a:tr>
            </a:tbl>
          </a:graphicData>
        </a:graphic>
      </p:graphicFrame>
      <p:sp>
        <p:nvSpPr>
          <p:cNvPr id="3" name="Rectangle 1"/>
          <p:cNvSpPr>
            <a:spLocks noChangeArrowheads="1"/>
          </p:cNvSpPr>
          <p:nvPr/>
        </p:nvSpPr>
        <p:spPr bwMode="auto">
          <a:xfrm rot="10800000" flipV="1">
            <a:off x="1796413" y="629979"/>
            <a:ext cx="8568952"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1pPr>
            <a:lvl2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2pPr>
            <a:lvl3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3pPr>
            <a:lvl4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4pPr>
            <a:lvl5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5pPr>
            <a:lvl6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6pPr>
            <a:lvl7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7pPr>
            <a:lvl8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8pPr>
            <a:lvl9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6446838" algn="r"/>
              </a:tabLst>
              <a:defRPr/>
            </a:pPr>
            <a:r>
              <a:rPr kumimoji="0" lang="en-GB" altLang="en-US" sz="2800" b="1" i="0" u="none" strike="noStrike" kern="1200" cap="none" spc="0" normalizeH="0" baseline="0" noProof="0" dirty="0">
                <a:ln>
                  <a:noFill/>
                </a:ln>
                <a:solidFill>
                  <a:srgbClr val="D86916"/>
                </a:solidFill>
                <a:effectLst/>
                <a:uLnTx/>
                <a:uFillTx/>
                <a:latin typeface="Arial" pitchFamily="34" charset="0"/>
                <a:ea typeface="Times New Roman" pitchFamily="18" charset="0"/>
                <a:cs typeface="Times New Roman" pitchFamily="18" charset="0"/>
              </a:rPr>
              <a:t>Worked example</a:t>
            </a:r>
            <a:endParaRPr kumimoji="0" lang="en-GB" alt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6446838" algn="r"/>
              </a:tabLst>
              <a:defRPr/>
            </a:pPr>
            <a:r>
              <a:rPr kumimoji="0" lang="en-GB" altLang="en-US" sz="24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Sodium hydroxide reacts with chlorine gas to make bleach. This reaction happens when chlorine gas is bubbled through a solution of sodium hydroxide. The balanced symbol equation for the reaction is:</a:t>
            </a:r>
            <a:endParaRPr kumimoji="0" lang="en-GB" alt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Rectangle 3"/>
          <p:cNvSpPr/>
          <p:nvPr/>
        </p:nvSpPr>
        <p:spPr>
          <a:xfrm>
            <a:off x="2063552" y="4797153"/>
            <a:ext cx="8136904"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6446838" algn="r"/>
              </a:tabLst>
              <a:defRPr/>
            </a:pPr>
            <a:r>
              <a:rPr kumimoji="0" lang="en-GB" altLang="en-US" sz="24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If we have a solution containing 100 g of sodium hydroxide, how much chlorine gas do we need to convert it to bleach?</a:t>
            </a:r>
            <a:endParaRPr kumimoji="0" lang="en-GB" altLang="en-US" sz="4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3100237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3909732" y="2188318"/>
          <a:ext cx="5426703" cy="1924746"/>
        </p:xfrm>
        <a:graphic>
          <a:graphicData uri="http://schemas.openxmlformats.org/drawingml/2006/table">
            <a:tbl>
              <a:tblPr firstRow="1" firstCol="1" bandRow="1">
                <a:tableStyleId>{5C22544A-7EE6-4342-B048-85BDC9FD1C3A}</a:tableStyleId>
              </a:tblPr>
              <a:tblGrid>
                <a:gridCol w="2286328">
                  <a:extLst>
                    <a:ext uri="{9D8B030D-6E8A-4147-A177-3AD203B41FA5}">
                      <a16:colId xmlns:a16="http://schemas.microsoft.com/office/drawing/2014/main" val="20000"/>
                    </a:ext>
                  </a:extLst>
                </a:gridCol>
                <a:gridCol w="1690909">
                  <a:extLst>
                    <a:ext uri="{9D8B030D-6E8A-4147-A177-3AD203B41FA5}">
                      <a16:colId xmlns:a16="http://schemas.microsoft.com/office/drawing/2014/main" val="20002"/>
                    </a:ext>
                  </a:extLst>
                </a:gridCol>
                <a:gridCol w="1449466">
                  <a:extLst>
                    <a:ext uri="{9D8B030D-6E8A-4147-A177-3AD203B41FA5}">
                      <a16:colId xmlns:a16="http://schemas.microsoft.com/office/drawing/2014/main" val="20003"/>
                    </a:ext>
                  </a:extLst>
                </a:gridCol>
              </a:tblGrid>
              <a:tr h="943606">
                <a:tc>
                  <a:txBody>
                    <a:bodyPr/>
                    <a:lstStyle/>
                    <a:p>
                      <a:pPr algn="ctr">
                        <a:spcBef>
                          <a:spcPts val="300"/>
                        </a:spcBef>
                        <a:spcAft>
                          <a:spcPts val="300"/>
                        </a:spcAft>
                      </a:pPr>
                      <a:r>
                        <a:rPr lang="en-GB" sz="2000" dirty="0">
                          <a:effectLst/>
                        </a:rPr>
                        <a:t>(</a:t>
                      </a:r>
                      <a:r>
                        <a:rPr lang="en-GB" sz="2000" dirty="0" err="1">
                          <a:effectLst/>
                        </a:rPr>
                        <a:t>A</a:t>
                      </a:r>
                      <a:r>
                        <a:rPr lang="en-GB" sz="2000" baseline="-25000" dirty="0" err="1">
                          <a:effectLst/>
                        </a:rPr>
                        <a:t>r</a:t>
                      </a:r>
                      <a:r>
                        <a:rPr lang="en-GB" sz="2000" dirty="0">
                          <a:effectLst/>
                        </a:rPr>
                        <a:t> values: H = 1, O = 16, Na = 23 and Cl = 35.5)</a:t>
                      </a:r>
                      <a:endParaRPr lang="en-GB" sz="2000" dirty="0">
                        <a:solidFill>
                          <a:srgbClr val="000000"/>
                        </a:solidFill>
                        <a:effectLst/>
                        <a:latin typeface="Arial"/>
                        <a:ea typeface="Times New Roman"/>
                      </a:endParaRPr>
                    </a:p>
                  </a:txBody>
                  <a:tcPr marL="68580" marR="68580" marT="0" marB="0" anchor="ctr"/>
                </a:tc>
                <a:tc gridSpan="2">
                  <a:txBody>
                    <a:bodyPr/>
                    <a:lstStyle/>
                    <a:p>
                      <a:pPr algn="ctr">
                        <a:spcBef>
                          <a:spcPts val="300"/>
                        </a:spcBef>
                        <a:spcAft>
                          <a:spcPts val="300"/>
                        </a:spcAft>
                      </a:pPr>
                      <a:r>
                        <a:rPr lang="en-GB" sz="2000">
                          <a:effectLst/>
                        </a:rPr>
                        <a:t>Mass of 1 mole of</a:t>
                      </a:r>
                      <a:endParaRPr lang="en-GB" sz="2000">
                        <a:solidFill>
                          <a:srgbClr val="000000"/>
                        </a:solidFill>
                        <a:effectLst/>
                        <a:latin typeface="Arial"/>
                        <a:ea typeface="Times New Roman"/>
                      </a:endParaRPr>
                    </a:p>
                  </a:txBody>
                  <a:tcPr marL="68580" marR="68580" marT="0" marB="0" anchor="ctr"/>
                </a:tc>
                <a:tc hMerge="1">
                  <a:txBody>
                    <a:bodyPr/>
                    <a:lstStyle/>
                    <a:p>
                      <a:endParaRPr lang="en-GB"/>
                    </a:p>
                  </a:txBody>
                  <a:tcPr/>
                </a:tc>
                <a:extLst>
                  <a:ext uri="{0D108BD9-81ED-4DB2-BD59-A6C34878D82A}">
                    <a16:rowId xmlns:a16="http://schemas.microsoft.com/office/drawing/2014/main" val="10000"/>
                  </a:ext>
                </a:extLst>
              </a:tr>
              <a:tr h="371540">
                <a:tc>
                  <a:txBody>
                    <a:bodyPr/>
                    <a:lstStyle/>
                    <a:p>
                      <a:pPr algn="ctr">
                        <a:spcBef>
                          <a:spcPts val="300"/>
                        </a:spcBef>
                        <a:spcAft>
                          <a:spcPts val="300"/>
                        </a:spcAft>
                      </a:pPr>
                      <a:r>
                        <a:rPr lang="en-GB" sz="2000" dirty="0">
                          <a:effectLst/>
                        </a:rPr>
                        <a:t> </a:t>
                      </a:r>
                      <a:endParaRPr lang="en-GB" sz="2000" dirty="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dirty="0" smtClean="0">
                          <a:effectLst/>
                        </a:rPr>
                        <a:t>    </a:t>
                      </a:r>
                      <a:r>
                        <a:rPr lang="en-GB" sz="2000" dirty="0" err="1" smtClean="0">
                          <a:effectLst/>
                        </a:rPr>
                        <a:t>NaOH</a:t>
                      </a:r>
                      <a:endParaRPr lang="en-GB" sz="2000" dirty="0">
                        <a:solidFill>
                          <a:srgbClr val="000000"/>
                        </a:solidFill>
                        <a:effectLst/>
                        <a:latin typeface="Arial"/>
                        <a:ea typeface="Times New Roman"/>
                      </a:endParaRPr>
                    </a:p>
                  </a:txBody>
                  <a:tcPr marL="68580" marR="68580" marT="0" marB="0"/>
                </a:tc>
                <a:tc>
                  <a:txBody>
                    <a:bodyPr/>
                    <a:lstStyle/>
                    <a:p>
                      <a:pPr algn="ctr">
                        <a:spcBef>
                          <a:spcPts val="300"/>
                        </a:spcBef>
                        <a:spcAft>
                          <a:spcPts val="300"/>
                        </a:spcAft>
                      </a:pPr>
                      <a:r>
                        <a:rPr lang="en-GB" sz="2000">
                          <a:effectLst/>
                        </a:rPr>
                        <a:t>Cl</a:t>
                      </a:r>
                      <a:r>
                        <a:rPr lang="en-GB" sz="2000" baseline="-25000">
                          <a:effectLst/>
                        </a:rPr>
                        <a:t>2</a:t>
                      </a:r>
                      <a:endParaRPr lang="en-GB" sz="2000">
                        <a:solidFill>
                          <a:srgbClr val="000000"/>
                        </a:solidFill>
                        <a:effectLst/>
                        <a:latin typeface="Arial"/>
                        <a:ea typeface="Times New Roman"/>
                      </a:endParaRPr>
                    </a:p>
                  </a:txBody>
                  <a:tcPr marL="68580" marR="68580" marT="0" marB="0"/>
                </a:tc>
                <a:extLst>
                  <a:ext uri="{0D108BD9-81ED-4DB2-BD59-A6C34878D82A}">
                    <a16:rowId xmlns:a16="http://schemas.microsoft.com/office/drawing/2014/main" val="10001"/>
                  </a:ext>
                </a:extLst>
              </a:tr>
              <a:tr h="525197">
                <a:tc>
                  <a:txBody>
                    <a:bodyPr/>
                    <a:lstStyle/>
                    <a:p>
                      <a:pPr algn="ctr">
                        <a:spcBef>
                          <a:spcPts val="300"/>
                        </a:spcBef>
                        <a:spcAft>
                          <a:spcPts val="300"/>
                        </a:spcAft>
                      </a:pPr>
                      <a:r>
                        <a:rPr lang="en-GB" sz="2000" dirty="0">
                          <a:effectLst/>
                        </a:rPr>
                        <a:t> </a:t>
                      </a:r>
                      <a:endParaRPr lang="en-GB" sz="2000" dirty="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 23 + 16 + 1 = 40</a:t>
                      </a:r>
                      <a:endParaRPr lang="en-GB" sz="2000">
                        <a:solidFill>
                          <a:srgbClr val="000000"/>
                        </a:solidFill>
                        <a:effectLst/>
                        <a:latin typeface="Arial"/>
                        <a:ea typeface="Times New Roman"/>
                      </a:endParaRPr>
                    </a:p>
                  </a:txBody>
                  <a:tcPr marL="68580" marR="68580" marT="0" marB="0"/>
                </a:tc>
                <a:tc>
                  <a:txBody>
                    <a:bodyPr/>
                    <a:lstStyle/>
                    <a:p>
                      <a:pPr algn="ctr">
                        <a:spcBef>
                          <a:spcPts val="300"/>
                        </a:spcBef>
                        <a:spcAft>
                          <a:spcPts val="300"/>
                        </a:spcAft>
                      </a:pPr>
                      <a:r>
                        <a:rPr lang="en-GB" sz="2000" dirty="0">
                          <a:effectLst/>
                        </a:rPr>
                        <a:t>= 35.5 </a:t>
                      </a:r>
                      <a:r>
                        <a:rPr lang="en-GB" sz="2000" dirty="0">
                          <a:effectLst/>
                          <a:sym typeface="Symbol"/>
                        </a:rPr>
                        <a:t></a:t>
                      </a:r>
                      <a:r>
                        <a:rPr lang="en-GB" sz="2000" dirty="0">
                          <a:effectLst/>
                        </a:rPr>
                        <a:t> 2 = 71</a:t>
                      </a:r>
                      <a:endParaRPr lang="en-GB" sz="2000" dirty="0">
                        <a:solidFill>
                          <a:srgbClr val="000000"/>
                        </a:solidFill>
                        <a:effectLst/>
                        <a:latin typeface="Arial"/>
                        <a:ea typeface="Times New Roman"/>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nvPr>
        </p:nvGraphicFramePr>
        <p:xfrm>
          <a:off x="1775520" y="188640"/>
          <a:ext cx="8136904" cy="1343392"/>
        </p:xfrm>
        <a:graphic>
          <a:graphicData uri="http://schemas.openxmlformats.org/drawingml/2006/table">
            <a:tbl>
              <a:tblPr firstRow="1" firstCol="1" bandRow="1">
                <a:tableStyleId>{5C22544A-7EE6-4342-B048-85BDC9FD1C3A}</a:tableStyleId>
              </a:tblPr>
              <a:tblGrid>
                <a:gridCol w="1945563">
                  <a:extLst>
                    <a:ext uri="{9D8B030D-6E8A-4147-A177-3AD203B41FA5}">
                      <a16:colId xmlns:a16="http://schemas.microsoft.com/office/drawing/2014/main" val="20000"/>
                    </a:ext>
                  </a:extLst>
                </a:gridCol>
                <a:gridCol w="506928">
                  <a:extLst>
                    <a:ext uri="{9D8B030D-6E8A-4147-A177-3AD203B41FA5}">
                      <a16:colId xmlns:a16="http://schemas.microsoft.com/office/drawing/2014/main" val="20001"/>
                    </a:ext>
                  </a:extLst>
                </a:gridCol>
                <a:gridCol w="1114040">
                  <a:extLst>
                    <a:ext uri="{9D8B030D-6E8A-4147-A177-3AD203B41FA5}">
                      <a16:colId xmlns:a16="http://schemas.microsoft.com/office/drawing/2014/main" val="20002"/>
                    </a:ext>
                  </a:extLst>
                </a:gridCol>
                <a:gridCol w="450826">
                  <a:extLst>
                    <a:ext uri="{9D8B030D-6E8A-4147-A177-3AD203B41FA5}">
                      <a16:colId xmlns:a16="http://schemas.microsoft.com/office/drawing/2014/main" val="20003"/>
                    </a:ext>
                  </a:extLst>
                </a:gridCol>
                <a:gridCol w="1172148">
                  <a:extLst>
                    <a:ext uri="{9D8B030D-6E8A-4147-A177-3AD203B41FA5}">
                      <a16:colId xmlns:a16="http://schemas.microsoft.com/office/drawing/2014/main" val="20004"/>
                    </a:ext>
                  </a:extLst>
                </a:gridCol>
                <a:gridCol w="450826">
                  <a:extLst>
                    <a:ext uri="{9D8B030D-6E8A-4147-A177-3AD203B41FA5}">
                      <a16:colId xmlns:a16="http://schemas.microsoft.com/office/drawing/2014/main" val="20005"/>
                    </a:ext>
                  </a:extLst>
                </a:gridCol>
                <a:gridCol w="901652">
                  <a:extLst>
                    <a:ext uri="{9D8B030D-6E8A-4147-A177-3AD203B41FA5}">
                      <a16:colId xmlns:a16="http://schemas.microsoft.com/office/drawing/2014/main" val="20006"/>
                    </a:ext>
                  </a:extLst>
                </a:gridCol>
                <a:gridCol w="360660">
                  <a:extLst>
                    <a:ext uri="{9D8B030D-6E8A-4147-A177-3AD203B41FA5}">
                      <a16:colId xmlns:a16="http://schemas.microsoft.com/office/drawing/2014/main" val="20007"/>
                    </a:ext>
                  </a:extLst>
                </a:gridCol>
                <a:gridCol w="1234261">
                  <a:extLst>
                    <a:ext uri="{9D8B030D-6E8A-4147-A177-3AD203B41FA5}">
                      <a16:colId xmlns:a16="http://schemas.microsoft.com/office/drawing/2014/main" val="20008"/>
                    </a:ext>
                  </a:extLst>
                </a:gridCol>
              </a:tblGrid>
              <a:tr h="671696">
                <a:tc>
                  <a:txBody>
                    <a:bodyPr/>
                    <a:lstStyle/>
                    <a:p>
                      <a:pPr algn="ctr">
                        <a:spcBef>
                          <a:spcPts val="300"/>
                        </a:spcBef>
                        <a:spcAft>
                          <a:spcPts val="300"/>
                        </a:spcAft>
                      </a:pPr>
                      <a:r>
                        <a:rPr lang="en-GB" sz="2000" dirty="0">
                          <a:effectLst/>
                        </a:rPr>
                        <a:t>2NaOH</a:t>
                      </a:r>
                      <a:endParaRPr lang="en-GB" sz="2000" dirty="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Cl</a:t>
                      </a:r>
                      <a:r>
                        <a:rPr lang="en-GB" sz="2000" baseline="-25000">
                          <a:effectLst/>
                        </a:rPr>
                        <a:t>2</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sym typeface="Symbol"/>
                        </a:rPr>
                        <a:t></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dirty="0" err="1">
                          <a:effectLst/>
                        </a:rPr>
                        <a:t>NaOCl</a:t>
                      </a:r>
                      <a:endParaRPr lang="en-GB" sz="2000" dirty="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NaCl</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H</a:t>
                      </a:r>
                      <a:r>
                        <a:rPr lang="en-GB" sz="2000" baseline="-25000">
                          <a:effectLst/>
                        </a:rPr>
                        <a:t>2</a:t>
                      </a:r>
                      <a:r>
                        <a:rPr lang="en-GB" sz="2000">
                          <a:effectLst/>
                        </a:rPr>
                        <a:t>O</a:t>
                      </a:r>
                      <a:endParaRPr lang="en-GB" sz="2000">
                        <a:solidFill>
                          <a:srgbClr val="000000"/>
                        </a:solidFill>
                        <a:effectLst/>
                        <a:latin typeface="Arial"/>
                        <a:ea typeface="Times New Roman"/>
                      </a:endParaRPr>
                    </a:p>
                  </a:txBody>
                  <a:tcPr marL="68580" marR="68580" marT="0" marB="0" anchor="ctr"/>
                </a:tc>
                <a:extLst>
                  <a:ext uri="{0D108BD9-81ED-4DB2-BD59-A6C34878D82A}">
                    <a16:rowId xmlns:a16="http://schemas.microsoft.com/office/drawing/2014/main" val="10000"/>
                  </a:ext>
                </a:extLst>
              </a:tr>
              <a:tr h="671696">
                <a:tc>
                  <a:txBody>
                    <a:bodyPr/>
                    <a:lstStyle/>
                    <a:p>
                      <a:pPr algn="ctr">
                        <a:spcBef>
                          <a:spcPts val="300"/>
                        </a:spcBef>
                        <a:spcAft>
                          <a:spcPts val="300"/>
                        </a:spcAft>
                      </a:pPr>
                      <a:r>
                        <a:rPr lang="en-GB" sz="2000">
                          <a:effectLst/>
                        </a:rPr>
                        <a:t>sodium hydroxide</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dirty="0">
                          <a:effectLst/>
                        </a:rPr>
                        <a:t> </a:t>
                      </a:r>
                      <a:endParaRPr lang="en-GB" sz="2000" dirty="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chlorine</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 </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bleach</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 </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salt</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 </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dirty="0">
                          <a:effectLst/>
                        </a:rPr>
                        <a:t>water</a:t>
                      </a:r>
                      <a:endParaRPr lang="en-GB" sz="2000" dirty="0">
                        <a:solidFill>
                          <a:srgbClr val="000000"/>
                        </a:solidFill>
                        <a:effectLst/>
                        <a:latin typeface="Arial"/>
                        <a:ea typeface="Times New Roman"/>
                      </a:endParaRPr>
                    </a:p>
                  </a:txBody>
                  <a:tcPr marL="68580" marR="68580" marT="0" marB="0" anchor="ctr"/>
                </a:tc>
                <a:extLst>
                  <a:ext uri="{0D108BD9-81ED-4DB2-BD59-A6C34878D82A}">
                    <a16:rowId xmlns:a16="http://schemas.microsoft.com/office/drawing/2014/main" val="10001"/>
                  </a:ext>
                </a:extLst>
              </a:tr>
            </a:tbl>
          </a:graphicData>
        </a:graphic>
      </p:graphicFrame>
      <p:sp>
        <p:nvSpPr>
          <p:cNvPr id="10" name="TextBox 9"/>
          <p:cNvSpPr txBox="1"/>
          <p:nvPr/>
        </p:nvSpPr>
        <p:spPr>
          <a:xfrm>
            <a:off x="422041" y="2793707"/>
            <a:ext cx="178840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Step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Calculate the RAM of each molecule</a:t>
            </a:r>
          </a:p>
        </p:txBody>
      </p:sp>
    </p:spTree>
    <p:extLst>
      <p:ext uri="{BB962C8B-B14F-4D97-AF65-F5344CB8AC3E}">
        <p14:creationId xmlns:p14="http://schemas.microsoft.com/office/powerpoint/2010/main" val="335370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9777" y="3025354"/>
            <a:ext cx="619268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The table shows that 1 mole of sodium hydroxide has a mass of 40 g.</a:t>
            </a:r>
          </a:p>
        </p:txBody>
      </p:sp>
      <p:graphicFrame>
        <p:nvGraphicFramePr>
          <p:cNvPr id="3" name="Table 2"/>
          <p:cNvGraphicFramePr>
            <a:graphicFrameLocks noGrp="1"/>
          </p:cNvGraphicFramePr>
          <p:nvPr>
            <p:extLst/>
          </p:nvPr>
        </p:nvGraphicFramePr>
        <p:xfrm>
          <a:off x="2585372" y="213647"/>
          <a:ext cx="5670732" cy="2583589"/>
        </p:xfrm>
        <a:graphic>
          <a:graphicData uri="http://schemas.openxmlformats.org/drawingml/2006/table">
            <a:tbl>
              <a:tblPr firstRow="1" firstCol="1" bandRow="1">
                <a:tableStyleId>{5C22544A-7EE6-4342-B048-85BDC9FD1C3A}</a:tableStyleId>
              </a:tblPr>
              <a:tblGrid>
                <a:gridCol w="2262329">
                  <a:extLst>
                    <a:ext uri="{9D8B030D-6E8A-4147-A177-3AD203B41FA5}">
                      <a16:colId xmlns:a16="http://schemas.microsoft.com/office/drawing/2014/main" val="20000"/>
                    </a:ext>
                  </a:extLst>
                </a:gridCol>
                <a:gridCol w="126811">
                  <a:extLst>
                    <a:ext uri="{9D8B030D-6E8A-4147-A177-3AD203B41FA5}">
                      <a16:colId xmlns:a16="http://schemas.microsoft.com/office/drawing/2014/main" val="20001"/>
                    </a:ext>
                  </a:extLst>
                </a:gridCol>
                <a:gridCol w="1766946">
                  <a:extLst>
                    <a:ext uri="{9D8B030D-6E8A-4147-A177-3AD203B41FA5}">
                      <a16:colId xmlns:a16="http://schemas.microsoft.com/office/drawing/2014/main" val="20002"/>
                    </a:ext>
                  </a:extLst>
                </a:gridCol>
                <a:gridCol w="1514646">
                  <a:extLst>
                    <a:ext uri="{9D8B030D-6E8A-4147-A177-3AD203B41FA5}">
                      <a16:colId xmlns:a16="http://schemas.microsoft.com/office/drawing/2014/main" val="20003"/>
                    </a:ext>
                  </a:extLst>
                </a:gridCol>
              </a:tblGrid>
              <a:tr h="1253919">
                <a:tc gridSpan="2">
                  <a:txBody>
                    <a:bodyPr/>
                    <a:lstStyle/>
                    <a:p>
                      <a:pPr algn="ctr">
                        <a:spcBef>
                          <a:spcPts val="300"/>
                        </a:spcBef>
                        <a:spcAft>
                          <a:spcPts val="300"/>
                        </a:spcAft>
                      </a:pPr>
                      <a:r>
                        <a:rPr lang="en-GB" sz="2000" dirty="0">
                          <a:effectLst/>
                        </a:rPr>
                        <a:t>(</a:t>
                      </a:r>
                      <a:r>
                        <a:rPr lang="en-GB" sz="2000" dirty="0" err="1">
                          <a:effectLst/>
                        </a:rPr>
                        <a:t>A</a:t>
                      </a:r>
                      <a:r>
                        <a:rPr lang="en-GB" sz="2000" baseline="-25000" dirty="0" err="1">
                          <a:effectLst/>
                        </a:rPr>
                        <a:t>r</a:t>
                      </a:r>
                      <a:r>
                        <a:rPr lang="en-GB" sz="2000" dirty="0">
                          <a:effectLst/>
                        </a:rPr>
                        <a:t> values: H = 1, O = 16, Na = 23 and Cl = 35.5)</a:t>
                      </a:r>
                      <a:endParaRPr lang="en-GB" sz="2000" dirty="0">
                        <a:solidFill>
                          <a:srgbClr val="000000"/>
                        </a:solidFill>
                        <a:effectLst/>
                        <a:latin typeface="Arial"/>
                        <a:ea typeface="Times New Roman"/>
                      </a:endParaRPr>
                    </a:p>
                  </a:txBody>
                  <a:tcPr marL="68580" marR="68580" marT="0" marB="0" anchor="ctr"/>
                </a:tc>
                <a:tc hMerge="1">
                  <a:txBody>
                    <a:bodyPr/>
                    <a:lstStyle/>
                    <a:p>
                      <a:endParaRPr lang="en-GB"/>
                    </a:p>
                  </a:txBody>
                  <a:tcPr/>
                </a:tc>
                <a:tc gridSpan="2">
                  <a:txBody>
                    <a:bodyPr/>
                    <a:lstStyle/>
                    <a:p>
                      <a:pPr algn="ctr">
                        <a:spcBef>
                          <a:spcPts val="300"/>
                        </a:spcBef>
                        <a:spcAft>
                          <a:spcPts val="300"/>
                        </a:spcAft>
                      </a:pPr>
                      <a:r>
                        <a:rPr lang="en-GB" sz="2000">
                          <a:effectLst/>
                        </a:rPr>
                        <a:t>Mass of 1 mole of</a:t>
                      </a:r>
                      <a:endParaRPr lang="en-GB" sz="2000">
                        <a:solidFill>
                          <a:srgbClr val="000000"/>
                        </a:solidFill>
                        <a:effectLst/>
                        <a:latin typeface="Arial"/>
                        <a:ea typeface="Times New Roman"/>
                      </a:endParaRPr>
                    </a:p>
                  </a:txBody>
                  <a:tcPr marL="68580" marR="68580" marT="0" marB="0" anchor="ctr"/>
                </a:tc>
                <a:tc hMerge="1">
                  <a:txBody>
                    <a:bodyPr/>
                    <a:lstStyle/>
                    <a:p>
                      <a:endParaRPr lang="en-GB"/>
                    </a:p>
                  </a:txBody>
                  <a:tcPr/>
                </a:tc>
                <a:extLst>
                  <a:ext uri="{0D108BD9-81ED-4DB2-BD59-A6C34878D82A}">
                    <a16:rowId xmlns:a16="http://schemas.microsoft.com/office/drawing/2014/main" val="10000"/>
                  </a:ext>
                </a:extLst>
              </a:tr>
              <a:tr h="493724">
                <a:tc gridSpan="2">
                  <a:txBody>
                    <a:bodyPr/>
                    <a:lstStyle/>
                    <a:p>
                      <a:pPr algn="ctr">
                        <a:spcBef>
                          <a:spcPts val="300"/>
                        </a:spcBef>
                        <a:spcAft>
                          <a:spcPts val="300"/>
                        </a:spcAft>
                      </a:pPr>
                      <a:r>
                        <a:rPr lang="en-GB" sz="2000" dirty="0">
                          <a:effectLst/>
                        </a:rPr>
                        <a:t> </a:t>
                      </a:r>
                      <a:endParaRPr lang="en-GB" sz="2000" dirty="0">
                        <a:solidFill>
                          <a:srgbClr val="000000"/>
                        </a:solidFill>
                        <a:effectLst/>
                        <a:latin typeface="Arial"/>
                        <a:ea typeface="Times New Roman"/>
                      </a:endParaRPr>
                    </a:p>
                  </a:txBody>
                  <a:tcPr marL="68580" marR="68580" marT="0" marB="0" anchor="ctr"/>
                </a:tc>
                <a:tc hMerge="1">
                  <a:txBody>
                    <a:bodyPr/>
                    <a:lstStyle/>
                    <a:p>
                      <a:pPr algn="ctr">
                        <a:spcBef>
                          <a:spcPts val="300"/>
                        </a:spcBef>
                        <a:spcAft>
                          <a:spcPts val="300"/>
                        </a:spcAft>
                      </a:pPr>
                      <a:r>
                        <a:rPr lang="en-GB" sz="2000">
                          <a:effectLst/>
                        </a:rPr>
                        <a:t>NaOH</a:t>
                      </a:r>
                      <a:endParaRPr lang="en-GB" sz="2000">
                        <a:solidFill>
                          <a:srgbClr val="000000"/>
                        </a:solidFill>
                        <a:effectLst/>
                        <a:latin typeface="Arial"/>
                        <a:ea typeface="Times New Roman"/>
                      </a:endParaRPr>
                    </a:p>
                  </a:txBody>
                  <a:tcPr marL="68580" marR="68580" marT="0" marB="0"/>
                </a:tc>
                <a:tc>
                  <a:txBody>
                    <a:bodyPr/>
                    <a:lstStyle/>
                    <a:p>
                      <a:r>
                        <a:rPr lang="en-GB" dirty="0"/>
                        <a:t>         </a:t>
                      </a:r>
                      <a:r>
                        <a:rPr lang="en-GB" dirty="0" err="1"/>
                        <a:t>NaOH</a:t>
                      </a:r>
                      <a:endParaRPr lang="en-GB" dirty="0"/>
                    </a:p>
                  </a:txBody>
                  <a:tcPr/>
                </a:tc>
                <a:tc>
                  <a:txBody>
                    <a:bodyPr/>
                    <a:lstStyle/>
                    <a:p>
                      <a:pPr algn="ctr">
                        <a:spcBef>
                          <a:spcPts val="300"/>
                        </a:spcBef>
                        <a:spcAft>
                          <a:spcPts val="300"/>
                        </a:spcAft>
                      </a:pPr>
                      <a:r>
                        <a:rPr lang="en-GB" sz="2000">
                          <a:effectLst/>
                        </a:rPr>
                        <a:t>Cl</a:t>
                      </a:r>
                      <a:r>
                        <a:rPr lang="en-GB" sz="2000" baseline="-25000">
                          <a:effectLst/>
                        </a:rPr>
                        <a:t>2</a:t>
                      </a:r>
                      <a:endParaRPr lang="en-GB" sz="2000">
                        <a:solidFill>
                          <a:srgbClr val="000000"/>
                        </a:solidFill>
                        <a:effectLst/>
                        <a:latin typeface="Arial"/>
                        <a:ea typeface="Times New Roman"/>
                      </a:endParaRPr>
                    </a:p>
                  </a:txBody>
                  <a:tcPr marL="68580" marR="68580" marT="0" marB="0"/>
                </a:tc>
                <a:extLst>
                  <a:ext uri="{0D108BD9-81ED-4DB2-BD59-A6C34878D82A}">
                    <a16:rowId xmlns:a16="http://schemas.microsoft.com/office/drawing/2014/main" val="10001"/>
                  </a:ext>
                </a:extLst>
              </a:tr>
              <a:tr h="835946">
                <a:tc gridSpan="2">
                  <a:txBody>
                    <a:bodyPr/>
                    <a:lstStyle/>
                    <a:p>
                      <a:pPr algn="ctr">
                        <a:spcBef>
                          <a:spcPts val="300"/>
                        </a:spcBef>
                        <a:spcAft>
                          <a:spcPts val="300"/>
                        </a:spcAft>
                      </a:pPr>
                      <a:r>
                        <a:rPr lang="en-GB" sz="2000" dirty="0">
                          <a:effectLst/>
                        </a:rPr>
                        <a:t> </a:t>
                      </a:r>
                      <a:endParaRPr lang="en-GB" sz="2000" dirty="0">
                        <a:solidFill>
                          <a:srgbClr val="000000"/>
                        </a:solidFill>
                        <a:effectLst/>
                        <a:latin typeface="Arial"/>
                        <a:ea typeface="Times New Roman"/>
                      </a:endParaRPr>
                    </a:p>
                  </a:txBody>
                  <a:tcPr marL="68580" marR="68580" marT="0" marB="0" anchor="ctr"/>
                </a:tc>
                <a:tc hMerge="1">
                  <a:txBody>
                    <a:bodyPr/>
                    <a:lstStyle/>
                    <a:p>
                      <a:endParaRPr lang="en-GB"/>
                    </a:p>
                  </a:txBody>
                  <a:tcPr/>
                </a:tc>
                <a:tc>
                  <a:txBody>
                    <a:bodyPr/>
                    <a:lstStyle/>
                    <a:p>
                      <a:pPr algn="ctr">
                        <a:spcBef>
                          <a:spcPts val="300"/>
                        </a:spcBef>
                        <a:spcAft>
                          <a:spcPts val="300"/>
                        </a:spcAft>
                      </a:pPr>
                      <a:r>
                        <a:rPr lang="en-GB" sz="2000">
                          <a:effectLst/>
                        </a:rPr>
                        <a:t>= 23 + 16 + 1 = 40</a:t>
                      </a:r>
                      <a:endParaRPr lang="en-GB" sz="2000">
                        <a:solidFill>
                          <a:srgbClr val="000000"/>
                        </a:solidFill>
                        <a:effectLst/>
                        <a:latin typeface="Arial"/>
                        <a:ea typeface="Times New Roman"/>
                      </a:endParaRPr>
                    </a:p>
                  </a:txBody>
                  <a:tcPr marL="68580" marR="68580" marT="0" marB="0"/>
                </a:tc>
                <a:tc>
                  <a:txBody>
                    <a:bodyPr/>
                    <a:lstStyle/>
                    <a:p>
                      <a:pPr algn="ctr">
                        <a:spcBef>
                          <a:spcPts val="300"/>
                        </a:spcBef>
                        <a:spcAft>
                          <a:spcPts val="300"/>
                        </a:spcAft>
                      </a:pPr>
                      <a:r>
                        <a:rPr lang="en-GB" sz="2000" dirty="0">
                          <a:effectLst/>
                        </a:rPr>
                        <a:t>= 35.5 </a:t>
                      </a:r>
                      <a:r>
                        <a:rPr lang="en-GB" sz="2000" dirty="0">
                          <a:effectLst/>
                          <a:sym typeface="Symbol"/>
                        </a:rPr>
                        <a:t></a:t>
                      </a:r>
                      <a:r>
                        <a:rPr lang="en-GB" sz="2000" dirty="0">
                          <a:effectLst/>
                        </a:rPr>
                        <a:t> 2 = 71</a:t>
                      </a:r>
                      <a:endParaRPr lang="en-GB" sz="2000" dirty="0">
                        <a:solidFill>
                          <a:srgbClr val="000000"/>
                        </a:solidFill>
                        <a:effectLst/>
                        <a:latin typeface="Arial"/>
                        <a:ea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4" name="Rectangle 2"/>
          <p:cNvSpPr>
            <a:spLocks noChangeArrowheads="1"/>
          </p:cNvSpPr>
          <p:nvPr/>
        </p:nvSpPr>
        <p:spPr bwMode="auto">
          <a:xfrm>
            <a:off x="315682" y="4260085"/>
            <a:ext cx="46281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prstClr val="black"/>
                </a:solidFill>
                <a:effectLst/>
                <a:uLnTx/>
                <a:uFillTx/>
                <a:latin typeface="Arial" pitchFamily="34" charset="0"/>
                <a:ea typeface="Times New Roman" pitchFamily="18" charset="0"/>
                <a:cs typeface="Arial" pitchFamily="34" charset="0"/>
              </a:rPr>
              <a:t>So 100 g of sodium hydroxide is </a:t>
            </a:r>
            <a:endParaRPr kumimoji="0" lang="en-GB" altLang="en-US" sz="4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graphicFrame>
        <p:nvGraphicFramePr>
          <p:cNvPr id="5" name="Object 4"/>
          <p:cNvGraphicFramePr>
            <a:graphicFrameLocks noChangeAspect="1"/>
          </p:cNvGraphicFramePr>
          <p:nvPr>
            <p:extLst/>
          </p:nvPr>
        </p:nvGraphicFramePr>
        <p:xfrm>
          <a:off x="4943872" y="4031966"/>
          <a:ext cx="1583381" cy="917902"/>
        </p:xfrm>
        <a:graphic>
          <a:graphicData uri="http://schemas.openxmlformats.org/presentationml/2006/ole">
            <mc:AlternateContent xmlns:mc="http://schemas.openxmlformats.org/markup-compatibility/2006">
              <mc:Choice xmlns:v="urn:schemas-microsoft-com:vml" Requires="v">
                <p:oleObj spid="_x0000_s1030" name="Equation" r:id="rId3" imgW="649080" imgH="365400" progId="Equation.3">
                  <p:embed/>
                </p:oleObj>
              </mc:Choice>
              <mc:Fallback>
                <p:oleObj name="Equation" r:id="rId3" imgW="649080" imgH="365400"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872" y="4031966"/>
                        <a:ext cx="1583381" cy="917902"/>
                      </a:xfrm>
                      <a:prstGeom prst="rect">
                        <a:avLst/>
                      </a:prstGeom>
                      <a:noFill/>
                    </p:spPr>
                  </p:pic>
                </p:oleObj>
              </mc:Fallback>
            </mc:AlternateContent>
          </a:graphicData>
        </a:graphic>
      </p:graphicFrame>
      <p:sp>
        <p:nvSpPr>
          <p:cNvPr id="6" name="Rectangle 3"/>
          <p:cNvSpPr>
            <a:spLocks noChangeArrowheads="1"/>
          </p:cNvSpPr>
          <p:nvPr/>
        </p:nvSpPr>
        <p:spPr bwMode="auto">
          <a:xfrm rot="10800000" flipV="1">
            <a:off x="6527253" y="4383196"/>
            <a:ext cx="15121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1pPr>
            <a:lvl2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2pPr>
            <a:lvl3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3pPr>
            <a:lvl4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4pPr>
            <a:lvl5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5pPr>
            <a:lvl6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6pPr>
            <a:lvl7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7pPr>
            <a:lvl8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8pPr>
            <a:lvl9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6446838" algn="r"/>
              </a:tabLst>
              <a:defRPr/>
            </a:pPr>
            <a:r>
              <a:rPr kumimoji="0" lang="en-GB" altLang="en-US" sz="16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moles.</a:t>
            </a:r>
            <a:endParaRPr kumimoji="0" lang="en-GB" alt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7" name="Rectangle 16"/>
          <p:cNvSpPr/>
          <p:nvPr/>
        </p:nvSpPr>
        <p:spPr>
          <a:xfrm>
            <a:off x="7392144" y="5589241"/>
            <a:ext cx="2880320" cy="954107"/>
          </a:xfrm>
          <a:prstGeom prst="rect">
            <a:avLst/>
          </a:prstGeom>
          <a:ln w="57150">
            <a:solidFill>
              <a:srgbClr val="FF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Moles = </a:t>
            </a:r>
            <a:r>
              <a:rPr kumimoji="0" lang="en-GB" sz="2800" b="0" i="0" u="sng" strike="noStrike" kern="1200" cap="none" spc="0" normalizeH="0" baseline="0" noProof="0" dirty="0">
                <a:ln>
                  <a:noFill/>
                </a:ln>
                <a:solidFill>
                  <a:prstClr val="black"/>
                </a:solidFill>
                <a:effectLst/>
                <a:uLnTx/>
                <a:uFillTx/>
                <a:latin typeface="Calibri"/>
                <a:ea typeface="+mn-ea"/>
                <a:cs typeface="+mn-cs"/>
              </a:rPr>
              <a:t>Mass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                M</a:t>
            </a:r>
            <a:r>
              <a:rPr kumimoji="0" lang="en-GB" sz="2800" b="0" i="0" u="none" strike="noStrike" kern="1200" cap="none" spc="0" normalizeH="0" baseline="-25000" noProof="0" dirty="0">
                <a:ln>
                  <a:noFill/>
                </a:ln>
                <a:solidFill>
                  <a:prstClr val="black"/>
                </a:solidFill>
                <a:effectLst/>
                <a:uLnTx/>
                <a:uFillTx/>
                <a:latin typeface="Calibri"/>
                <a:ea typeface="+mn-ea"/>
                <a:cs typeface="+mn-cs"/>
              </a:rPr>
              <a:t>r</a:t>
            </a:r>
          </a:p>
        </p:txBody>
      </p:sp>
      <p:sp>
        <p:nvSpPr>
          <p:cNvPr id="7" name="TextBox 6"/>
          <p:cNvSpPr txBox="1"/>
          <p:nvPr/>
        </p:nvSpPr>
        <p:spPr>
          <a:xfrm>
            <a:off x="9448799" y="675861"/>
            <a:ext cx="237214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STEP 2: Calculate the number of moles</a:t>
            </a:r>
          </a:p>
        </p:txBody>
      </p:sp>
    </p:spTree>
    <p:extLst>
      <p:ext uri="{BB962C8B-B14F-4D97-AF65-F5344CB8AC3E}">
        <p14:creationId xmlns:p14="http://schemas.microsoft.com/office/powerpoint/2010/main" val="188067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528" y="260649"/>
            <a:ext cx="856895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The balanced symbol equation tells us that for every 2 moles of sodium hydroxide we need 1 mole of chlorine to react with it.</a:t>
            </a:r>
          </a:p>
        </p:txBody>
      </p:sp>
      <p:graphicFrame>
        <p:nvGraphicFramePr>
          <p:cNvPr id="3" name="Table 2"/>
          <p:cNvGraphicFramePr>
            <a:graphicFrameLocks noGrp="1"/>
          </p:cNvGraphicFramePr>
          <p:nvPr>
            <p:extLst/>
          </p:nvPr>
        </p:nvGraphicFramePr>
        <p:xfrm>
          <a:off x="1852599" y="1340768"/>
          <a:ext cx="8136904" cy="1343392"/>
        </p:xfrm>
        <a:graphic>
          <a:graphicData uri="http://schemas.openxmlformats.org/drawingml/2006/table">
            <a:tbl>
              <a:tblPr firstRow="1" firstCol="1" bandRow="1">
                <a:tableStyleId>{5C22544A-7EE6-4342-B048-85BDC9FD1C3A}</a:tableStyleId>
              </a:tblPr>
              <a:tblGrid>
                <a:gridCol w="1945563">
                  <a:extLst>
                    <a:ext uri="{9D8B030D-6E8A-4147-A177-3AD203B41FA5}">
                      <a16:colId xmlns:a16="http://schemas.microsoft.com/office/drawing/2014/main" val="20000"/>
                    </a:ext>
                  </a:extLst>
                </a:gridCol>
                <a:gridCol w="506928">
                  <a:extLst>
                    <a:ext uri="{9D8B030D-6E8A-4147-A177-3AD203B41FA5}">
                      <a16:colId xmlns:a16="http://schemas.microsoft.com/office/drawing/2014/main" val="20001"/>
                    </a:ext>
                  </a:extLst>
                </a:gridCol>
                <a:gridCol w="1114040">
                  <a:extLst>
                    <a:ext uri="{9D8B030D-6E8A-4147-A177-3AD203B41FA5}">
                      <a16:colId xmlns:a16="http://schemas.microsoft.com/office/drawing/2014/main" val="20002"/>
                    </a:ext>
                  </a:extLst>
                </a:gridCol>
                <a:gridCol w="450826">
                  <a:extLst>
                    <a:ext uri="{9D8B030D-6E8A-4147-A177-3AD203B41FA5}">
                      <a16:colId xmlns:a16="http://schemas.microsoft.com/office/drawing/2014/main" val="20003"/>
                    </a:ext>
                  </a:extLst>
                </a:gridCol>
                <a:gridCol w="1172148">
                  <a:extLst>
                    <a:ext uri="{9D8B030D-6E8A-4147-A177-3AD203B41FA5}">
                      <a16:colId xmlns:a16="http://schemas.microsoft.com/office/drawing/2014/main" val="20004"/>
                    </a:ext>
                  </a:extLst>
                </a:gridCol>
                <a:gridCol w="450826">
                  <a:extLst>
                    <a:ext uri="{9D8B030D-6E8A-4147-A177-3AD203B41FA5}">
                      <a16:colId xmlns:a16="http://schemas.microsoft.com/office/drawing/2014/main" val="20005"/>
                    </a:ext>
                  </a:extLst>
                </a:gridCol>
                <a:gridCol w="901652">
                  <a:extLst>
                    <a:ext uri="{9D8B030D-6E8A-4147-A177-3AD203B41FA5}">
                      <a16:colId xmlns:a16="http://schemas.microsoft.com/office/drawing/2014/main" val="20006"/>
                    </a:ext>
                  </a:extLst>
                </a:gridCol>
                <a:gridCol w="360660">
                  <a:extLst>
                    <a:ext uri="{9D8B030D-6E8A-4147-A177-3AD203B41FA5}">
                      <a16:colId xmlns:a16="http://schemas.microsoft.com/office/drawing/2014/main" val="20007"/>
                    </a:ext>
                  </a:extLst>
                </a:gridCol>
                <a:gridCol w="1234261">
                  <a:extLst>
                    <a:ext uri="{9D8B030D-6E8A-4147-A177-3AD203B41FA5}">
                      <a16:colId xmlns:a16="http://schemas.microsoft.com/office/drawing/2014/main" val="20008"/>
                    </a:ext>
                  </a:extLst>
                </a:gridCol>
              </a:tblGrid>
              <a:tr h="671696">
                <a:tc>
                  <a:txBody>
                    <a:bodyPr/>
                    <a:lstStyle/>
                    <a:p>
                      <a:pPr algn="ctr">
                        <a:spcBef>
                          <a:spcPts val="300"/>
                        </a:spcBef>
                        <a:spcAft>
                          <a:spcPts val="300"/>
                        </a:spcAft>
                      </a:pPr>
                      <a:r>
                        <a:rPr lang="en-GB" sz="2000" dirty="0">
                          <a:effectLst/>
                        </a:rPr>
                        <a:t>2NaOH</a:t>
                      </a:r>
                      <a:endParaRPr lang="en-GB" sz="2000" dirty="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Cl</a:t>
                      </a:r>
                      <a:r>
                        <a:rPr lang="en-GB" sz="2000" baseline="-25000">
                          <a:effectLst/>
                        </a:rPr>
                        <a:t>2</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sym typeface="Symbol"/>
                        </a:rPr>
                        <a:t></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dirty="0" err="1">
                          <a:effectLst/>
                        </a:rPr>
                        <a:t>NaOCl</a:t>
                      </a:r>
                      <a:endParaRPr lang="en-GB" sz="2000" dirty="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NaCl</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H</a:t>
                      </a:r>
                      <a:r>
                        <a:rPr lang="en-GB" sz="2000" baseline="-25000">
                          <a:effectLst/>
                        </a:rPr>
                        <a:t>2</a:t>
                      </a:r>
                      <a:r>
                        <a:rPr lang="en-GB" sz="2000">
                          <a:effectLst/>
                        </a:rPr>
                        <a:t>O</a:t>
                      </a:r>
                      <a:endParaRPr lang="en-GB" sz="2000">
                        <a:solidFill>
                          <a:srgbClr val="000000"/>
                        </a:solidFill>
                        <a:effectLst/>
                        <a:latin typeface="Arial"/>
                        <a:ea typeface="Times New Roman"/>
                      </a:endParaRPr>
                    </a:p>
                  </a:txBody>
                  <a:tcPr marL="68580" marR="68580" marT="0" marB="0" anchor="ctr"/>
                </a:tc>
                <a:extLst>
                  <a:ext uri="{0D108BD9-81ED-4DB2-BD59-A6C34878D82A}">
                    <a16:rowId xmlns:a16="http://schemas.microsoft.com/office/drawing/2014/main" val="10000"/>
                  </a:ext>
                </a:extLst>
              </a:tr>
              <a:tr h="671696">
                <a:tc>
                  <a:txBody>
                    <a:bodyPr/>
                    <a:lstStyle/>
                    <a:p>
                      <a:pPr algn="ctr">
                        <a:spcBef>
                          <a:spcPts val="300"/>
                        </a:spcBef>
                        <a:spcAft>
                          <a:spcPts val="300"/>
                        </a:spcAft>
                      </a:pPr>
                      <a:r>
                        <a:rPr lang="en-GB" sz="2000">
                          <a:effectLst/>
                        </a:rPr>
                        <a:t>sodium hydroxide</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dirty="0">
                          <a:effectLst/>
                        </a:rPr>
                        <a:t> </a:t>
                      </a:r>
                      <a:endParaRPr lang="en-GB" sz="2000" dirty="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dirty="0">
                          <a:effectLst/>
                        </a:rPr>
                        <a:t>chlorine</a:t>
                      </a:r>
                      <a:endParaRPr lang="en-GB" sz="2000" dirty="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 </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bleach</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 </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salt</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a:effectLst/>
                        </a:rPr>
                        <a:t> </a:t>
                      </a:r>
                      <a:endParaRPr lang="en-GB" sz="2000">
                        <a:solidFill>
                          <a:srgbClr val="000000"/>
                        </a:solidFill>
                        <a:effectLst/>
                        <a:latin typeface="Arial"/>
                        <a:ea typeface="Times New Roman"/>
                      </a:endParaRPr>
                    </a:p>
                  </a:txBody>
                  <a:tcPr marL="68580" marR="68580" marT="0" marB="0" anchor="ctr"/>
                </a:tc>
                <a:tc>
                  <a:txBody>
                    <a:bodyPr/>
                    <a:lstStyle/>
                    <a:p>
                      <a:pPr algn="ctr">
                        <a:spcBef>
                          <a:spcPts val="300"/>
                        </a:spcBef>
                        <a:spcAft>
                          <a:spcPts val="300"/>
                        </a:spcAft>
                      </a:pPr>
                      <a:r>
                        <a:rPr lang="en-GB" sz="2000" dirty="0">
                          <a:effectLst/>
                        </a:rPr>
                        <a:t>water</a:t>
                      </a:r>
                      <a:endParaRPr lang="en-GB" sz="2000" dirty="0">
                        <a:solidFill>
                          <a:srgbClr val="000000"/>
                        </a:solidFill>
                        <a:effectLst/>
                        <a:latin typeface="Arial"/>
                        <a:ea typeface="Times New Roman"/>
                      </a:endParaRPr>
                    </a:p>
                  </a:txBody>
                  <a:tcPr marL="68580" marR="68580" marT="0" marB="0" anchor="ctr"/>
                </a:tc>
                <a:extLst>
                  <a:ext uri="{0D108BD9-81ED-4DB2-BD59-A6C34878D82A}">
                    <a16:rowId xmlns:a16="http://schemas.microsoft.com/office/drawing/2014/main" val="10001"/>
                  </a:ext>
                </a:extLst>
              </a:tr>
            </a:tbl>
          </a:graphicData>
        </a:graphic>
      </p:graphicFrame>
      <p:sp>
        <p:nvSpPr>
          <p:cNvPr id="4" name="Rectangle 2"/>
          <p:cNvSpPr>
            <a:spLocks noChangeArrowheads="1"/>
          </p:cNvSpPr>
          <p:nvPr/>
        </p:nvSpPr>
        <p:spPr bwMode="auto">
          <a:xfrm>
            <a:off x="1524000" y="4077073"/>
            <a:ext cx="24625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So we need </a:t>
            </a:r>
            <a:endParaRPr kumimoji="0" lang="en-GB" altLang="en-US" sz="4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5" name="Object 4"/>
          <p:cNvGraphicFramePr>
            <a:graphicFrameLocks noChangeAspect="1"/>
          </p:cNvGraphicFramePr>
          <p:nvPr>
            <p:extLst/>
          </p:nvPr>
        </p:nvGraphicFramePr>
        <p:xfrm>
          <a:off x="3863753" y="3933545"/>
          <a:ext cx="1726717" cy="1091370"/>
        </p:xfrm>
        <a:graphic>
          <a:graphicData uri="http://schemas.openxmlformats.org/presentationml/2006/ole">
            <mc:AlternateContent xmlns:mc="http://schemas.openxmlformats.org/markup-compatibility/2006">
              <mc:Choice xmlns:v="urn:schemas-microsoft-com:vml" Requires="v">
                <p:oleObj spid="_x0000_s2054" name="Equation" r:id="rId3" imgW="694800" imgH="365400" progId="Equation.3">
                  <p:embed/>
                </p:oleObj>
              </mc:Choice>
              <mc:Fallback>
                <p:oleObj name="Equation" r:id="rId3" imgW="694800" imgH="365400"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753" y="3933545"/>
                        <a:ext cx="1726717" cy="1091370"/>
                      </a:xfrm>
                      <a:prstGeom prst="rect">
                        <a:avLst/>
                      </a:prstGeom>
                      <a:noFill/>
                    </p:spPr>
                  </p:pic>
                </p:oleObj>
              </mc:Fallback>
            </mc:AlternateContent>
          </a:graphicData>
        </a:graphic>
      </p:graphicFrame>
      <p:sp>
        <p:nvSpPr>
          <p:cNvPr id="6" name="Rectangle 3"/>
          <p:cNvSpPr>
            <a:spLocks noChangeArrowheads="1"/>
          </p:cNvSpPr>
          <p:nvPr/>
        </p:nvSpPr>
        <p:spPr bwMode="auto">
          <a:xfrm>
            <a:off x="5663952" y="4293585"/>
            <a:ext cx="31683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1pPr>
            <a:lvl2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2pPr>
            <a:lvl3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3pPr>
            <a:lvl4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4pPr>
            <a:lvl5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5pPr>
            <a:lvl6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6pPr>
            <a:lvl7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7pPr>
            <a:lvl8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8pPr>
            <a:lvl9pPr fontAlgn="base">
              <a:spcBef>
                <a:spcPct val="0"/>
              </a:spcBef>
              <a:spcAft>
                <a:spcPct val="0"/>
              </a:spcAft>
              <a:tabLst>
                <a:tab pos="228600" algn="l"/>
                <a:tab pos="457200" algn="l"/>
                <a:tab pos="685800" algn="l"/>
                <a:tab pos="914400" algn="l"/>
                <a:tab pos="64468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6446838" algn="r"/>
              </a:tabLst>
              <a:defRPr/>
            </a:pPr>
            <a:r>
              <a:rPr kumimoji="0" lang="en-GB" altLang="en-US" sz="28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moles of chlorine.</a:t>
            </a:r>
            <a:endParaRPr kumimoji="0" lang="en-GB" altLang="en-US" sz="4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8" name="TextBox 7"/>
          <p:cNvSpPr txBox="1"/>
          <p:nvPr/>
        </p:nvSpPr>
        <p:spPr>
          <a:xfrm>
            <a:off x="1847528" y="3068961"/>
            <a:ext cx="856895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Calculate the number of moles of chlorine gas in the reaction when 2.5 moles of </a:t>
            </a:r>
            <a:r>
              <a:rPr kumimoji="0" lang="en-GB" sz="2400" b="0" i="0" u="none" strike="noStrike" kern="1200" cap="none" spc="0" normalizeH="0" baseline="0" noProof="0" dirty="0" err="1">
                <a:ln>
                  <a:noFill/>
                </a:ln>
                <a:solidFill>
                  <a:prstClr val="black"/>
                </a:solidFill>
                <a:effectLst/>
                <a:uLnTx/>
                <a:uFillTx/>
                <a:latin typeface="Calibri"/>
                <a:ea typeface="+mn-ea"/>
                <a:cs typeface="+mn-cs"/>
              </a:rPr>
              <a:t>NaOH</a:t>
            </a:r>
            <a:r>
              <a:rPr kumimoji="0" lang="en-GB" sz="2400" b="0" i="0" u="none" strike="noStrike" kern="1200" cap="none" spc="0" normalizeH="0" baseline="0" noProof="0" dirty="0">
                <a:ln>
                  <a:noFill/>
                </a:ln>
                <a:solidFill>
                  <a:prstClr val="black"/>
                </a:solidFill>
                <a:effectLst/>
                <a:uLnTx/>
                <a:uFillTx/>
                <a:latin typeface="Calibri"/>
                <a:ea typeface="+mn-ea"/>
                <a:cs typeface="+mn-cs"/>
              </a:rPr>
              <a:t> react</a:t>
            </a:r>
          </a:p>
        </p:txBody>
      </p:sp>
      <p:sp>
        <p:nvSpPr>
          <p:cNvPr id="9" name="Rectangle 8"/>
          <p:cNvSpPr/>
          <p:nvPr/>
        </p:nvSpPr>
        <p:spPr>
          <a:xfrm>
            <a:off x="8976320" y="5400219"/>
            <a:ext cx="2880320" cy="954107"/>
          </a:xfrm>
          <a:prstGeom prst="rect">
            <a:avLst/>
          </a:prstGeom>
          <a:ln w="57150">
            <a:solidFill>
              <a:srgbClr val="FF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Moles = </a:t>
            </a:r>
            <a:r>
              <a:rPr kumimoji="0" lang="en-GB" sz="2800" b="0" i="0" u="sng" strike="noStrike" kern="1200" cap="none" spc="0" normalizeH="0" baseline="0" noProof="0" dirty="0">
                <a:ln>
                  <a:noFill/>
                </a:ln>
                <a:solidFill>
                  <a:prstClr val="black"/>
                </a:solidFill>
                <a:effectLst/>
                <a:uLnTx/>
                <a:uFillTx/>
                <a:latin typeface="Calibri"/>
                <a:ea typeface="+mn-ea"/>
                <a:cs typeface="+mn-cs"/>
              </a:rPr>
              <a:t>Mass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                M</a:t>
            </a:r>
            <a:r>
              <a:rPr kumimoji="0" lang="en-GB" sz="2800" b="0" i="0" u="none" strike="noStrike" kern="1200" cap="none" spc="0" normalizeH="0" baseline="-25000" noProof="0" dirty="0">
                <a:ln>
                  <a:noFill/>
                </a:ln>
                <a:solidFill>
                  <a:prstClr val="black"/>
                </a:solidFill>
                <a:effectLst/>
                <a:uLnTx/>
                <a:uFillTx/>
                <a:latin typeface="Calibri"/>
                <a:ea typeface="+mn-ea"/>
                <a:cs typeface="+mn-cs"/>
              </a:rPr>
              <a:t>r</a:t>
            </a:r>
          </a:p>
        </p:txBody>
      </p:sp>
    </p:spTree>
    <p:extLst>
      <p:ext uri="{BB962C8B-B14F-4D97-AF65-F5344CB8AC3E}">
        <p14:creationId xmlns:p14="http://schemas.microsoft.com/office/powerpoint/2010/main" val="395973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25644" y="4846108"/>
            <a:ext cx="2880320" cy="954107"/>
          </a:xfrm>
          <a:prstGeom prst="rect">
            <a:avLst/>
          </a:prstGeom>
          <a:ln w="57150">
            <a:solidFill>
              <a:srgbClr val="FF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Moles = </a:t>
            </a:r>
            <a:r>
              <a:rPr kumimoji="0" lang="en-GB" sz="2800" b="0" i="0" u="sng" strike="noStrike" kern="1200" cap="none" spc="0" normalizeH="0" baseline="0" noProof="0" dirty="0">
                <a:ln>
                  <a:noFill/>
                </a:ln>
                <a:solidFill>
                  <a:prstClr val="black"/>
                </a:solidFill>
                <a:effectLst/>
                <a:uLnTx/>
                <a:uFillTx/>
                <a:latin typeface="Calibri"/>
                <a:ea typeface="+mn-ea"/>
                <a:cs typeface="+mn-cs"/>
              </a:rPr>
              <a:t>Mass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                M</a:t>
            </a:r>
            <a:r>
              <a:rPr kumimoji="0" lang="en-GB" sz="2800" b="0" i="0" u="none" strike="noStrike" kern="1200" cap="none" spc="0" normalizeH="0" baseline="-25000" noProof="0" dirty="0">
                <a:ln>
                  <a:noFill/>
                </a:ln>
                <a:solidFill>
                  <a:prstClr val="black"/>
                </a:solidFill>
                <a:effectLst/>
                <a:uLnTx/>
                <a:uFillTx/>
                <a:latin typeface="Calibri"/>
                <a:ea typeface="+mn-ea"/>
                <a:cs typeface="+mn-cs"/>
              </a:rPr>
              <a:t>r</a:t>
            </a:r>
          </a:p>
        </p:txBody>
      </p:sp>
      <p:sp>
        <p:nvSpPr>
          <p:cNvPr id="3" name="Rectangle 2"/>
          <p:cNvSpPr/>
          <p:nvPr/>
        </p:nvSpPr>
        <p:spPr>
          <a:xfrm>
            <a:off x="56118" y="-99081"/>
            <a:ext cx="2736304"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The table shows that 1 mole of chlorine has a mass of 71 g.</a:t>
            </a:r>
          </a:p>
        </p:txBody>
      </p:sp>
      <p:graphicFrame>
        <p:nvGraphicFramePr>
          <p:cNvPr id="4" name="Table 3"/>
          <p:cNvGraphicFramePr>
            <a:graphicFrameLocks noGrp="1"/>
          </p:cNvGraphicFramePr>
          <p:nvPr>
            <p:extLst/>
          </p:nvPr>
        </p:nvGraphicFramePr>
        <p:xfrm>
          <a:off x="4374029" y="78306"/>
          <a:ext cx="5426703" cy="1944217"/>
        </p:xfrm>
        <a:graphic>
          <a:graphicData uri="http://schemas.openxmlformats.org/drawingml/2006/table">
            <a:tbl>
              <a:tblPr firstRow="1" firstCol="1" bandRow="1">
                <a:tableStyleId>{5C22544A-7EE6-4342-B048-85BDC9FD1C3A}</a:tableStyleId>
              </a:tblPr>
              <a:tblGrid>
                <a:gridCol w="2164974">
                  <a:extLst>
                    <a:ext uri="{9D8B030D-6E8A-4147-A177-3AD203B41FA5}">
                      <a16:colId xmlns:a16="http://schemas.microsoft.com/office/drawing/2014/main" val="20000"/>
                    </a:ext>
                  </a:extLst>
                </a:gridCol>
                <a:gridCol w="121354">
                  <a:extLst>
                    <a:ext uri="{9D8B030D-6E8A-4147-A177-3AD203B41FA5}">
                      <a16:colId xmlns:a16="http://schemas.microsoft.com/office/drawing/2014/main" val="20001"/>
                    </a:ext>
                  </a:extLst>
                </a:gridCol>
                <a:gridCol w="1690909">
                  <a:extLst>
                    <a:ext uri="{9D8B030D-6E8A-4147-A177-3AD203B41FA5}">
                      <a16:colId xmlns:a16="http://schemas.microsoft.com/office/drawing/2014/main" val="20002"/>
                    </a:ext>
                  </a:extLst>
                </a:gridCol>
                <a:gridCol w="1449466">
                  <a:extLst>
                    <a:ext uri="{9D8B030D-6E8A-4147-A177-3AD203B41FA5}">
                      <a16:colId xmlns:a16="http://schemas.microsoft.com/office/drawing/2014/main" val="20003"/>
                    </a:ext>
                  </a:extLst>
                </a:gridCol>
              </a:tblGrid>
              <a:tr h="943606">
                <a:tc gridSpan="2">
                  <a:txBody>
                    <a:bodyPr/>
                    <a:lstStyle/>
                    <a:p>
                      <a:pPr algn="ctr">
                        <a:spcBef>
                          <a:spcPts val="300"/>
                        </a:spcBef>
                        <a:spcAft>
                          <a:spcPts val="300"/>
                        </a:spcAft>
                      </a:pPr>
                      <a:r>
                        <a:rPr lang="en-GB" sz="2000" dirty="0">
                          <a:effectLst/>
                        </a:rPr>
                        <a:t>(</a:t>
                      </a:r>
                      <a:r>
                        <a:rPr lang="en-GB" sz="2000" dirty="0" err="1">
                          <a:effectLst/>
                        </a:rPr>
                        <a:t>A</a:t>
                      </a:r>
                      <a:r>
                        <a:rPr lang="en-GB" sz="2000" baseline="-25000" dirty="0" err="1">
                          <a:effectLst/>
                        </a:rPr>
                        <a:t>r</a:t>
                      </a:r>
                      <a:r>
                        <a:rPr lang="en-GB" sz="2000" dirty="0">
                          <a:effectLst/>
                        </a:rPr>
                        <a:t> values: H = 1, O = 16, Na = 23 and Cl = 35.5)</a:t>
                      </a:r>
                      <a:endParaRPr lang="en-GB" sz="2000" dirty="0">
                        <a:solidFill>
                          <a:srgbClr val="000000"/>
                        </a:solidFill>
                        <a:effectLst/>
                        <a:latin typeface="Arial"/>
                        <a:ea typeface="Times New Roman"/>
                      </a:endParaRPr>
                    </a:p>
                  </a:txBody>
                  <a:tcPr marL="68580" marR="68580" marT="0" marB="0" anchor="ctr"/>
                </a:tc>
                <a:tc hMerge="1">
                  <a:txBody>
                    <a:bodyPr/>
                    <a:lstStyle/>
                    <a:p>
                      <a:endParaRPr lang="en-GB"/>
                    </a:p>
                  </a:txBody>
                  <a:tcPr/>
                </a:tc>
                <a:tc gridSpan="2">
                  <a:txBody>
                    <a:bodyPr/>
                    <a:lstStyle/>
                    <a:p>
                      <a:pPr algn="ctr">
                        <a:spcBef>
                          <a:spcPts val="300"/>
                        </a:spcBef>
                        <a:spcAft>
                          <a:spcPts val="300"/>
                        </a:spcAft>
                      </a:pPr>
                      <a:r>
                        <a:rPr lang="en-GB" sz="2000">
                          <a:effectLst/>
                        </a:rPr>
                        <a:t>Mass of 1 mole of</a:t>
                      </a:r>
                      <a:endParaRPr lang="en-GB" sz="2000">
                        <a:solidFill>
                          <a:srgbClr val="000000"/>
                        </a:solidFill>
                        <a:effectLst/>
                        <a:latin typeface="Arial"/>
                        <a:ea typeface="Times New Roman"/>
                      </a:endParaRPr>
                    </a:p>
                  </a:txBody>
                  <a:tcPr marL="68580" marR="68580" marT="0" marB="0" anchor="ctr"/>
                </a:tc>
                <a:tc hMerge="1">
                  <a:txBody>
                    <a:bodyPr/>
                    <a:lstStyle/>
                    <a:p>
                      <a:endParaRPr lang="en-GB"/>
                    </a:p>
                  </a:txBody>
                  <a:tcPr/>
                </a:tc>
                <a:extLst>
                  <a:ext uri="{0D108BD9-81ED-4DB2-BD59-A6C34878D82A}">
                    <a16:rowId xmlns:a16="http://schemas.microsoft.com/office/drawing/2014/main" val="10000"/>
                  </a:ext>
                </a:extLst>
              </a:tr>
              <a:tr h="371540">
                <a:tc gridSpan="2">
                  <a:txBody>
                    <a:bodyPr/>
                    <a:lstStyle/>
                    <a:p>
                      <a:pPr algn="ctr">
                        <a:spcBef>
                          <a:spcPts val="300"/>
                        </a:spcBef>
                        <a:spcAft>
                          <a:spcPts val="300"/>
                        </a:spcAft>
                      </a:pPr>
                      <a:r>
                        <a:rPr lang="en-GB" sz="2000">
                          <a:effectLst/>
                        </a:rPr>
                        <a:t> </a:t>
                      </a:r>
                      <a:endParaRPr lang="en-GB" sz="2000">
                        <a:solidFill>
                          <a:srgbClr val="000000"/>
                        </a:solidFill>
                        <a:effectLst/>
                        <a:latin typeface="Arial"/>
                        <a:ea typeface="Times New Roman"/>
                      </a:endParaRPr>
                    </a:p>
                  </a:txBody>
                  <a:tcPr marL="68580" marR="68580" marT="0" marB="0" anchor="ctr"/>
                </a:tc>
                <a:tc hMerge="1">
                  <a:txBody>
                    <a:bodyPr/>
                    <a:lstStyle/>
                    <a:p>
                      <a:pPr algn="ctr">
                        <a:spcBef>
                          <a:spcPts val="300"/>
                        </a:spcBef>
                        <a:spcAft>
                          <a:spcPts val="300"/>
                        </a:spcAft>
                      </a:pPr>
                      <a:r>
                        <a:rPr lang="en-GB" sz="2000">
                          <a:effectLst/>
                        </a:rPr>
                        <a:t>NaOH</a:t>
                      </a:r>
                      <a:endParaRPr lang="en-GB" sz="2000">
                        <a:solidFill>
                          <a:srgbClr val="000000"/>
                        </a:solidFill>
                        <a:effectLst/>
                        <a:latin typeface="Arial"/>
                        <a:ea typeface="Times New Roman"/>
                      </a:endParaRPr>
                    </a:p>
                  </a:txBody>
                  <a:tcPr marL="68580" marR="68580" marT="0" marB="0"/>
                </a:tc>
                <a:tc>
                  <a:txBody>
                    <a:bodyPr/>
                    <a:lstStyle/>
                    <a:p>
                      <a:r>
                        <a:rPr lang="en-GB" dirty="0"/>
                        <a:t>            </a:t>
                      </a:r>
                      <a:r>
                        <a:rPr lang="en-GB" dirty="0" err="1"/>
                        <a:t>NaOH</a:t>
                      </a:r>
                      <a:endParaRPr lang="en-GB" dirty="0"/>
                    </a:p>
                  </a:txBody>
                  <a:tcPr/>
                </a:tc>
                <a:tc>
                  <a:txBody>
                    <a:bodyPr/>
                    <a:lstStyle/>
                    <a:p>
                      <a:pPr algn="ctr">
                        <a:spcBef>
                          <a:spcPts val="300"/>
                        </a:spcBef>
                        <a:spcAft>
                          <a:spcPts val="300"/>
                        </a:spcAft>
                      </a:pPr>
                      <a:r>
                        <a:rPr lang="en-GB" sz="2000">
                          <a:effectLst/>
                        </a:rPr>
                        <a:t>Cl</a:t>
                      </a:r>
                      <a:r>
                        <a:rPr lang="en-GB" sz="2000" baseline="-25000">
                          <a:effectLst/>
                        </a:rPr>
                        <a:t>2</a:t>
                      </a:r>
                      <a:endParaRPr lang="en-GB" sz="2000">
                        <a:solidFill>
                          <a:srgbClr val="000000"/>
                        </a:solidFill>
                        <a:effectLst/>
                        <a:latin typeface="Arial"/>
                        <a:ea typeface="Times New Roman"/>
                      </a:endParaRPr>
                    </a:p>
                  </a:txBody>
                  <a:tcPr marL="68580" marR="68580" marT="0" marB="0"/>
                </a:tc>
                <a:extLst>
                  <a:ext uri="{0D108BD9-81ED-4DB2-BD59-A6C34878D82A}">
                    <a16:rowId xmlns:a16="http://schemas.microsoft.com/office/drawing/2014/main" val="10001"/>
                  </a:ext>
                </a:extLst>
              </a:tr>
              <a:tr h="629071">
                <a:tc gridSpan="2">
                  <a:txBody>
                    <a:bodyPr/>
                    <a:lstStyle/>
                    <a:p>
                      <a:pPr algn="ctr">
                        <a:spcBef>
                          <a:spcPts val="300"/>
                        </a:spcBef>
                        <a:spcAft>
                          <a:spcPts val="300"/>
                        </a:spcAft>
                      </a:pPr>
                      <a:r>
                        <a:rPr lang="en-GB" sz="2000" dirty="0">
                          <a:effectLst/>
                        </a:rPr>
                        <a:t> </a:t>
                      </a:r>
                      <a:endParaRPr lang="en-GB" sz="2000" dirty="0">
                        <a:solidFill>
                          <a:srgbClr val="000000"/>
                        </a:solidFill>
                        <a:effectLst/>
                        <a:latin typeface="Arial"/>
                        <a:ea typeface="Times New Roman"/>
                      </a:endParaRPr>
                    </a:p>
                  </a:txBody>
                  <a:tcPr marL="68580" marR="68580" marT="0" marB="0" anchor="ctr"/>
                </a:tc>
                <a:tc hMerge="1">
                  <a:txBody>
                    <a:bodyPr/>
                    <a:lstStyle/>
                    <a:p>
                      <a:endParaRPr lang="en-GB"/>
                    </a:p>
                  </a:txBody>
                  <a:tcPr/>
                </a:tc>
                <a:tc>
                  <a:txBody>
                    <a:bodyPr/>
                    <a:lstStyle/>
                    <a:p>
                      <a:pPr algn="ctr">
                        <a:spcBef>
                          <a:spcPts val="300"/>
                        </a:spcBef>
                        <a:spcAft>
                          <a:spcPts val="300"/>
                        </a:spcAft>
                      </a:pPr>
                      <a:r>
                        <a:rPr lang="en-GB" sz="2000">
                          <a:effectLst/>
                        </a:rPr>
                        <a:t>= 23 + 16 + 1 = 40</a:t>
                      </a:r>
                      <a:endParaRPr lang="en-GB" sz="2000">
                        <a:solidFill>
                          <a:srgbClr val="000000"/>
                        </a:solidFill>
                        <a:effectLst/>
                        <a:latin typeface="Arial"/>
                        <a:ea typeface="Times New Roman"/>
                      </a:endParaRPr>
                    </a:p>
                  </a:txBody>
                  <a:tcPr marL="68580" marR="68580" marT="0" marB="0"/>
                </a:tc>
                <a:tc>
                  <a:txBody>
                    <a:bodyPr/>
                    <a:lstStyle/>
                    <a:p>
                      <a:pPr algn="ctr">
                        <a:spcBef>
                          <a:spcPts val="300"/>
                        </a:spcBef>
                        <a:spcAft>
                          <a:spcPts val="300"/>
                        </a:spcAft>
                      </a:pPr>
                      <a:r>
                        <a:rPr lang="en-GB" sz="2000" dirty="0">
                          <a:effectLst/>
                        </a:rPr>
                        <a:t>= 35.5 </a:t>
                      </a:r>
                      <a:r>
                        <a:rPr lang="en-GB" sz="2000" dirty="0">
                          <a:effectLst/>
                          <a:sym typeface="Symbol"/>
                        </a:rPr>
                        <a:t></a:t>
                      </a:r>
                      <a:r>
                        <a:rPr lang="en-GB" sz="2000" dirty="0">
                          <a:effectLst/>
                        </a:rPr>
                        <a:t> 2 = 71</a:t>
                      </a:r>
                      <a:endParaRPr lang="en-GB" sz="2000" dirty="0">
                        <a:solidFill>
                          <a:srgbClr val="000000"/>
                        </a:solidFill>
                        <a:effectLst/>
                        <a:latin typeface="Arial"/>
                        <a:ea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5" name="Rectangle 4"/>
          <p:cNvSpPr/>
          <p:nvPr/>
        </p:nvSpPr>
        <p:spPr>
          <a:xfrm>
            <a:off x="2792422" y="3378191"/>
            <a:ext cx="7632848"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So we will need 1.25 </a:t>
            </a:r>
            <a:r>
              <a:rPr kumimoji="0" lang="en-GB" sz="2800" b="0" i="0" u="none" strike="noStrike" kern="1200" cap="none" spc="0" normalizeH="0" baseline="0" noProof="0" dirty="0">
                <a:ln>
                  <a:noFill/>
                </a:ln>
                <a:solidFill>
                  <a:prstClr val="black"/>
                </a:solidFill>
                <a:effectLst/>
                <a:uLnTx/>
                <a:uFillTx/>
                <a:latin typeface="Calibri"/>
                <a:ea typeface="+mn-ea"/>
                <a:cs typeface="+mn-cs"/>
                <a:sym typeface="Symbol"/>
              </a:rPr>
              <a:t></a:t>
            </a:r>
            <a:r>
              <a:rPr kumimoji="0" lang="en-GB" sz="2800" b="0" i="0" u="none" strike="noStrike" kern="1200" cap="none" spc="0" normalizeH="0" baseline="0" noProof="0" dirty="0">
                <a:ln>
                  <a:noFill/>
                </a:ln>
                <a:solidFill>
                  <a:prstClr val="black"/>
                </a:solidFill>
                <a:effectLst/>
                <a:uLnTx/>
                <a:uFillTx/>
                <a:latin typeface="Calibri"/>
                <a:ea typeface="+mn-ea"/>
                <a:cs typeface="+mn-cs"/>
              </a:rPr>
              <a:t> 71 = 88.75 g of chlorine to react with 100 g of sodium hydroxide.</a:t>
            </a:r>
          </a:p>
        </p:txBody>
      </p:sp>
      <p:sp>
        <p:nvSpPr>
          <p:cNvPr id="6" name="TextBox 5"/>
          <p:cNvSpPr txBox="1"/>
          <p:nvPr/>
        </p:nvSpPr>
        <p:spPr>
          <a:xfrm>
            <a:off x="2226366" y="2784906"/>
            <a:ext cx="828778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Rearrange and use the equation to calculate the mass of chlorine</a:t>
            </a:r>
          </a:p>
        </p:txBody>
      </p:sp>
      <p:sp>
        <p:nvSpPr>
          <p:cNvPr id="7" name="TextBox 6"/>
          <p:cNvSpPr txBox="1"/>
          <p:nvPr/>
        </p:nvSpPr>
        <p:spPr>
          <a:xfrm>
            <a:off x="132522" y="4478709"/>
            <a:ext cx="2093844"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STEP 3: Use number of moles to calculate mass</a:t>
            </a:r>
          </a:p>
        </p:txBody>
      </p:sp>
      <p:pic>
        <p:nvPicPr>
          <p:cNvPr id="9" name="Picture 8"/>
          <p:cNvPicPr>
            <a:picLocks noChangeAspect="1"/>
          </p:cNvPicPr>
          <p:nvPr/>
        </p:nvPicPr>
        <p:blipFill>
          <a:blip r:embed="rId2"/>
          <a:stretch>
            <a:fillRect/>
          </a:stretch>
        </p:blipFill>
        <p:spPr>
          <a:xfrm>
            <a:off x="6741366" y="4661740"/>
            <a:ext cx="2270111" cy="2063738"/>
          </a:xfrm>
          <a:prstGeom prst="rect">
            <a:avLst/>
          </a:prstGeom>
        </p:spPr>
      </p:pic>
    </p:spTree>
    <p:extLst>
      <p:ext uri="{BB962C8B-B14F-4D97-AF65-F5344CB8AC3E}">
        <p14:creationId xmlns:p14="http://schemas.microsoft.com/office/powerpoint/2010/main" val="80838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
            <a:ext cx="7886700" cy="753429"/>
          </a:xfrm>
        </p:spPr>
        <p:txBody>
          <a:bodyPr/>
          <a:lstStyle/>
          <a:p>
            <a:r>
              <a:rPr lang="en-GB" dirty="0"/>
              <a:t>Progress check</a:t>
            </a:r>
          </a:p>
        </p:txBody>
      </p:sp>
      <p:sp>
        <p:nvSpPr>
          <p:cNvPr id="3" name="Content Placeholder 2"/>
          <p:cNvSpPr>
            <a:spLocks noGrp="1"/>
          </p:cNvSpPr>
          <p:nvPr>
            <p:ph idx="1"/>
          </p:nvPr>
        </p:nvSpPr>
        <p:spPr>
          <a:xfrm>
            <a:off x="1638300" y="753430"/>
            <a:ext cx="6423660" cy="5685767"/>
          </a:xfrm>
        </p:spPr>
        <p:txBody>
          <a:bodyPr>
            <a:normAutofit fontScale="77500" lnSpcReduction="20000"/>
          </a:bodyPr>
          <a:lstStyle/>
          <a:p>
            <a:pPr>
              <a:defRPr/>
            </a:pPr>
            <a:r>
              <a:rPr lang="en-GB" dirty="0">
                <a:cs typeface="Arial" charset="0"/>
              </a:rPr>
              <a:t>If 84g of nitrogen (N</a:t>
            </a:r>
            <a:r>
              <a:rPr lang="en-GB" baseline="-25000" dirty="0">
                <a:cs typeface="Arial" charset="0"/>
              </a:rPr>
              <a:t>2</a:t>
            </a:r>
            <a:r>
              <a:rPr lang="en-GB" dirty="0">
                <a:cs typeface="Arial" charset="0"/>
              </a:rPr>
              <a:t>) reacts with 18g of hydrogen (H</a:t>
            </a:r>
            <a:r>
              <a:rPr lang="en-GB" baseline="-25000" dirty="0">
                <a:cs typeface="Arial" charset="0"/>
              </a:rPr>
              <a:t>2</a:t>
            </a:r>
            <a:r>
              <a:rPr lang="en-GB" dirty="0">
                <a:cs typeface="Arial" charset="0"/>
              </a:rPr>
              <a:t>) to produce 102g ammonia (NH</a:t>
            </a:r>
            <a:r>
              <a:rPr lang="en-GB" baseline="-25000" dirty="0">
                <a:cs typeface="Arial" charset="0"/>
              </a:rPr>
              <a:t>3</a:t>
            </a:r>
            <a:r>
              <a:rPr lang="en-GB" dirty="0">
                <a:cs typeface="Arial" charset="0"/>
              </a:rPr>
              <a:t>), use the steps shown previous to give the balanced symbol equation for this reaction.</a:t>
            </a:r>
          </a:p>
          <a:p>
            <a:pPr marL="342900" indent="-342900">
              <a:buFont typeface="+mj-lt"/>
              <a:buAutoNum type="arabicPeriod" startAt="5"/>
              <a:defRPr/>
            </a:pPr>
            <a:endParaRPr lang="en-GB" dirty="0">
              <a:cs typeface="Arial" charset="0"/>
            </a:endParaRPr>
          </a:p>
          <a:p>
            <a:pPr>
              <a:defRPr/>
            </a:pPr>
            <a:r>
              <a:rPr lang="en-GB" dirty="0">
                <a:cs typeface="Arial" charset="0"/>
              </a:rPr>
              <a:t>If 1.6g of methane (CH</a:t>
            </a:r>
            <a:r>
              <a:rPr lang="en-GB" baseline="-25000" dirty="0">
                <a:cs typeface="Arial" charset="0"/>
              </a:rPr>
              <a:t>4</a:t>
            </a:r>
            <a:r>
              <a:rPr lang="en-GB" dirty="0">
                <a:cs typeface="Arial" charset="0"/>
              </a:rPr>
              <a:t>) reacts with 6.4g of oxygen (O</a:t>
            </a:r>
            <a:r>
              <a:rPr lang="en-GB" baseline="-25000" dirty="0">
                <a:cs typeface="Arial" charset="0"/>
              </a:rPr>
              <a:t>2</a:t>
            </a:r>
            <a:r>
              <a:rPr lang="en-GB" dirty="0">
                <a:cs typeface="Arial" charset="0"/>
              </a:rPr>
              <a:t> ) to produce 4.4g of carbon dioxide (</a:t>
            </a:r>
            <a:r>
              <a:rPr lang="en-GB" dirty="0">
                <a:cs typeface="Arial" charset="0"/>
                <a:sym typeface="Wingdings" panose="05000000000000000000" pitchFamily="2" charset="2"/>
              </a:rPr>
              <a:t>CO</a:t>
            </a:r>
            <a:r>
              <a:rPr lang="en-GB" baseline="-25000" dirty="0">
                <a:cs typeface="Arial" charset="0"/>
                <a:sym typeface="Wingdings" panose="05000000000000000000" pitchFamily="2" charset="2"/>
              </a:rPr>
              <a:t>2</a:t>
            </a:r>
            <a:r>
              <a:rPr lang="en-GB" dirty="0">
                <a:cs typeface="Arial" charset="0"/>
                <a:sym typeface="Wingdings" panose="05000000000000000000" pitchFamily="2" charset="2"/>
              </a:rPr>
              <a:t>)</a:t>
            </a:r>
            <a:r>
              <a:rPr lang="en-GB" dirty="0">
                <a:cs typeface="Arial" charset="0"/>
              </a:rPr>
              <a:t> and 3.6g of water </a:t>
            </a:r>
            <a:r>
              <a:rPr lang="en-GB" dirty="0">
                <a:cs typeface="Arial" charset="0"/>
                <a:sym typeface="Wingdings" panose="05000000000000000000" pitchFamily="2" charset="2"/>
              </a:rPr>
              <a:t>(H</a:t>
            </a:r>
            <a:r>
              <a:rPr lang="en-GB" baseline="-25000" dirty="0">
                <a:cs typeface="Arial" charset="0"/>
                <a:sym typeface="Wingdings" panose="05000000000000000000" pitchFamily="2" charset="2"/>
              </a:rPr>
              <a:t>2</a:t>
            </a:r>
            <a:r>
              <a:rPr lang="en-GB" dirty="0">
                <a:cs typeface="Arial" charset="0"/>
                <a:sym typeface="Wingdings" panose="05000000000000000000" pitchFamily="2" charset="2"/>
              </a:rPr>
              <a:t>O)</a:t>
            </a:r>
            <a:endParaRPr lang="en-GB" dirty="0">
              <a:cs typeface="Arial" charset="0"/>
            </a:endParaRPr>
          </a:p>
          <a:p>
            <a:pPr>
              <a:defRPr/>
            </a:pPr>
            <a:r>
              <a:rPr lang="en-GB" dirty="0">
                <a:cs typeface="Arial" charset="0"/>
              </a:rPr>
              <a:t>Use these masses to give the balanced symbol equation using the method shown before.</a:t>
            </a:r>
          </a:p>
          <a:p>
            <a:pPr marL="342900" indent="-342900">
              <a:buFont typeface="+mj-lt"/>
              <a:buAutoNum type="arabicPeriod" startAt="5"/>
              <a:defRPr/>
            </a:pPr>
            <a:endParaRPr lang="en-GB" dirty="0">
              <a:cs typeface="Arial" charset="0"/>
            </a:endParaRPr>
          </a:p>
          <a:p>
            <a:pPr marL="0" indent="0">
              <a:buNone/>
              <a:defRPr/>
            </a:pPr>
            <a:r>
              <a:rPr lang="en-GB" b="1" u="sng" dirty="0">
                <a:solidFill>
                  <a:srgbClr val="00CC00"/>
                </a:solidFill>
                <a:cs typeface="Arial" charset="0"/>
              </a:rPr>
              <a:t>Stretch:</a:t>
            </a:r>
          </a:p>
          <a:p>
            <a:pPr>
              <a:defRPr/>
            </a:pPr>
            <a:r>
              <a:rPr lang="en-GB" dirty="0">
                <a:cs typeface="Arial" charset="0"/>
              </a:rPr>
              <a:t>Sodium nitrate, NaNO</a:t>
            </a:r>
            <a:r>
              <a:rPr lang="en-GB" baseline="-25000" dirty="0">
                <a:cs typeface="Arial" charset="0"/>
              </a:rPr>
              <a:t>3</a:t>
            </a:r>
            <a:r>
              <a:rPr lang="en-GB" dirty="0">
                <a:cs typeface="Arial" charset="0"/>
              </a:rPr>
              <a:t>, decomposes on heating to give sodium nitrite, NaNO</a:t>
            </a:r>
            <a:r>
              <a:rPr lang="en-GB" baseline="-25000" dirty="0">
                <a:cs typeface="Arial" charset="0"/>
              </a:rPr>
              <a:t>2</a:t>
            </a:r>
            <a:r>
              <a:rPr lang="en-GB" dirty="0">
                <a:cs typeface="Arial" charset="0"/>
              </a:rPr>
              <a:t>, and oxygen gas, O</a:t>
            </a:r>
            <a:r>
              <a:rPr lang="en-GB" baseline="-25000" dirty="0">
                <a:cs typeface="Arial" charset="0"/>
              </a:rPr>
              <a:t>2</a:t>
            </a:r>
            <a:r>
              <a:rPr lang="en-GB" dirty="0">
                <a:cs typeface="Arial" charset="0"/>
              </a:rPr>
              <a:t>. When 8.5g of sodium nitrate is heated in a test tube until its mass is constant, 6.9g of sodium nitrite is produced. Use these masses to produce a balanced symbol equation for this reaction.</a:t>
            </a:r>
          </a:p>
          <a:p>
            <a:pPr marL="0" indent="0">
              <a:buNone/>
            </a:pPr>
            <a:endParaRPr lang="en-GB" dirty="0"/>
          </a:p>
        </p:txBody>
      </p:sp>
      <p:sp>
        <p:nvSpPr>
          <p:cNvPr id="4" name="Rectangle 3"/>
          <p:cNvSpPr/>
          <p:nvPr/>
        </p:nvSpPr>
        <p:spPr>
          <a:xfrm>
            <a:off x="8061960" y="251460"/>
            <a:ext cx="2606040" cy="2862322"/>
          </a:xfrm>
          <a:prstGeom prst="rect">
            <a:avLst/>
          </a:prstGeom>
          <a:solidFill>
            <a:srgbClr val="FFFF00"/>
          </a:solidFill>
        </p:spPr>
        <p:txBody>
          <a:bodyPr wrap="square">
            <a:spAutoFit/>
          </a:bodyPr>
          <a:lstStyle/>
          <a:p>
            <a:pPr defTabSz="457200">
              <a:defRPr/>
            </a:pPr>
            <a:endParaRPr lang="en-GB" dirty="0">
              <a:solidFill>
                <a:prstClr val="black"/>
              </a:solidFill>
              <a:latin typeface="Calibri" panose="020F0502020204030204"/>
              <a:cs typeface="Arial" charset="0"/>
            </a:endParaRPr>
          </a:p>
          <a:p>
            <a:pPr marL="342900" indent="-342900" defTabSz="457200">
              <a:buFont typeface="+mj-lt"/>
              <a:buAutoNum type="arabicPeriod"/>
              <a:defRPr/>
            </a:pPr>
            <a:r>
              <a:rPr lang="en-GB" dirty="0">
                <a:solidFill>
                  <a:prstClr val="black"/>
                </a:solidFill>
                <a:latin typeface="Calibri" panose="020F0502020204030204"/>
                <a:cs typeface="Arial" charset="0"/>
              </a:rPr>
              <a:t>Calculate the mass of 2 </a:t>
            </a:r>
            <a:r>
              <a:rPr lang="en-GB" dirty="0" err="1">
                <a:solidFill>
                  <a:prstClr val="black"/>
                </a:solidFill>
                <a:latin typeface="Calibri" panose="020F0502020204030204"/>
                <a:cs typeface="Arial" charset="0"/>
              </a:rPr>
              <a:t>mol</a:t>
            </a:r>
            <a:r>
              <a:rPr lang="en-GB" dirty="0">
                <a:solidFill>
                  <a:prstClr val="black"/>
                </a:solidFill>
                <a:latin typeface="Calibri" panose="020F0502020204030204"/>
                <a:cs typeface="Arial" charset="0"/>
              </a:rPr>
              <a:t> of carbon dioxide (CO</a:t>
            </a:r>
            <a:r>
              <a:rPr lang="en-GB" baseline="-25000" dirty="0">
                <a:solidFill>
                  <a:prstClr val="black"/>
                </a:solidFill>
                <a:latin typeface="Calibri" panose="020F0502020204030204"/>
                <a:cs typeface="Arial" charset="0"/>
              </a:rPr>
              <a:t>2</a:t>
            </a:r>
            <a:r>
              <a:rPr lang="en-GB" dirty="0">
                <a:solidFill>
                  <a:prstClr val="black"/>
                </a:solidFill>
                <a:latin typeface="Calibri" panose="020F0502020204030204"/>
                <a:cs typeface="Arial" charset="0"/>
              </a:rPr>
              <a:t>).</a:t>
            </a:r>
          </a:p>
          <a:p>
            <a:pPr marL="342900" indent="-342900" defTabSz="457200">
              <a:buFont typeface="+mj-lt"/>
              <a:buAutoNum type="arabicPeriod"/>
              <a:defRPr/>
            </a:pPr>
            <a:endParaRPr lang="en-GB" dirty="0">
              <a:solidFill>
                <a:prstClr val="black"/>
              </a:solidFill>
              <a:latin typeface="Calibri" panose="020F0502020204030204"/>
              <a:cs typeface="Arial" charset="0"/>
            </a:endParaRPr>
          </a:p>
          <a:p>
            <a:pPr marL="342900" indent="-342900" defTabSz="457200">
              <a:buFont typeface="+mj-lt"/>
              <a:buAutoNum type="arabicPeriod"/>
              <a:defRPr/>
            </a:pPr>
            <a:r>
              <a:rPr lang="en-GB" dirty="0">
                <a:solidFill>
                  <a:prstClr val="black"/>
                </a:solidFill>
                <a:latin typeface="Calibri" panose="020F0502020204030204"/>
                <a:cs typeface="Arial" charset="0"/>
              </a:rPr>
              <a:t>10 </a:t>
            </a:r>
            <a:r>
              <a:rPr lang="en-GB" dirty="0" err="1">
                <a:solidFill>
                  <a:prstClr val="black"/>
                </a:solidFill>
                <a:latin typeface="Calibri" panose="020F0502020204030204"/>
                <a:cs typeface="Arial" charset="0"/>
              </a:rPr>
              <a:t>mol</a:t>
            </a:r>
            <a:r>
              <a:rPr lang="en-GB" dirty="0">
                <a:solidFill>
                  <a:prstClr val="black"/>
                </a:solidFill>
                <a:latin typeface="Calibri" panose="020F0502020204030204"/>
                <a:cs typeface="Arial" charset="0"/>
              </a:rPr>
              <a:t> of carbon dioxide has a mass of 440 g. What is the relative formula mass of carbon dioxide?</a:t>
            </a:r>
          </a:p>
        </p:txBody>
      </p:sp>
      <p:pic>
        <p:nvPicPr>
          <p:cNvPr id="5" name="Picture 4"/>
          <p:cNvPicPr>
            <a:picLocks noChangeAspect="1"/>
          </p:cNvPicPr>
          <p:nvPr/>
        </p:nvPicPr>
        <p:blipFill>
          <a:blip r:embed="rId2"/>
          <a:stretch>
            <a:fillRect/>
          </a:stretch>
        </p:blipFill>
        <p:spPr>
          <a:xfrm>
            <a:off x="7868116" y="3216553"/>
            <a:ext cx="2799885" cy="1559936"/>
          </a:xfrm>
          <a:prstGeom prst="rect">
            <a:avLst/>
          </a:prstGeom>
        </p:spPr>
      </p:pic>
    </p:spTree>
    <p:extLst>
      <p:ext uri="{BB962C8B-B14F-4D97-AF65-F5344CB8AC3E}">
        <p14:creationId xmlns:p14="http://schemas.microsoft.com/office/powerpoint/2010/main" val="2145589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Answers</a:t>
            </a:r>
          </a:p>
        </p:txBody>
      </p:sp>
      <p:sp>
        <p:nvSpPr>
          <p:cNvPr id="3" name="Content Placeholder 2"/>
          <p:cNvSpPr>
            <a:spLocks noGrp="1"/>
          </p:cNvSpPr>
          <p:nvPr>
            <p:ph idx="1"/>
          </p:nvPr>
        </p:nvSpPr>
        <p:spPr/>
        <p:txBody>
          <a:bodyPr/>
          <a:lstStyle/>
          <a:p>
            <a:pPr marL="342900" indent="-342900">
              <a:buFont typeface="+mj-lt"/>
              <a:buAutoNum type="arabicPeriod" startAt="5"/>
              <a:defRPr/>
            </a:pPr>
            <a:r>
              <a:rPr lang="en-GB" dirty="0">
                <a:cs typeface="Arial" charset="0"/>
              </a:rPr>
              <a:t>N</a:t>
            </a:r>
            <a:r>
              <a:rPr lang="en-GB" baseline="-25000" dirty="0">
                <a:cs typeface="Arial" charset="0"/>
              </a:rPr>
              <a:t>2</a:t>
            </a:r>
            <a:r>
              <a:rPr lang="en-GB" dirty="0">
                <a:cs typeface="Arial" charset="0"/>
              </a:rPr>
              <a:t> + 3H</a:t>
            </a:r>
            <a:r>
              <a:rPr lang="en-GB" baseline="-25000" dirty="0">
                <a:cs typeface="Arial" charset="0"/>
              </a:rPr>
              <a:t>2</a:t>
            </a:r>
            <a:r>
              <a:rPr lang="en-GB" dirty="0">
                <a:cs typeface="Arial" charset="0"/>
              </a:rPr>
              <a:t> </a:t>
            </a:r>
            <a:r>
              <a:rPr lang="en-GB" dirty="0">
                <a:cs typeface="Arial" charset="0"/>
                <a:sym typeface="Wingdings" panose="05000000000000000000" pitchFamily="2" charset="2"/>
              </a:rPr>
              <a:t> 2NH</a:t>
            </a:r>
            <a:r>
              <a:rPr lang="en-GB" baseline="-25000" dirty="0">
                <a:cs typeface="Arial" charset="0"/>
                <a:sym typeface="Wingdings" panose="05000000000000000000" pitchFamily="2" charset="2"/>
              </a:rPr>
              <a:t>3</a:t>
            </a:r>
            <a:endParaRPr lang="en-GB" baseline="-25000" dirty="0">
              <a:cs typeface="Arial" charset="0"/>
            </a:endParaRPr>
          </a:p>
          <a:p>
            <a:pPr marL="342900" indent="-342900">
              <a:buFont typeface="+mj-lt"/>
              <a:buAutoNum type="arabicPeriod" startAt="5"/>
              <a:defRPr/>
            </a:pPr>
            <a:endParaRPr lang="en-GB" dirty="0">
              <a:cs typeface="Arial" charset="0"/>
            </a:endParaRPr>
          </a:p>
          <a:p>
            <a:pPr marL="342900" indent="-342900">
              <a:buFont typeface="+mj-lt"/>
              <a:buAutoNum type="arabicPeriod" startAt="5"/>
              <a:defRPr/>
            </a:pPr>
            <a:r>
              <a:rPr lang="en-GB" dirty="0">
                <a:cs typeface="Arial" charset="0"/>
              </a:rPr>
              <a:t>CH</a:t>
            </a:r>
            <a:r>
              <a:rPr lang="en-GB" baseline="-25000" dirty="0">
                <a:cs typeface="Arial" charset="0"/>
              </a:rPr>
              <a:t>4</a:t>
            </a:r>
            <a:r>
              <a:rPr lang="en-GB" dirty="0">
                <a:cs typeface="Arial" charset="0"/>
              </a:rPr>
              <a:t> + 2O</a:t>
            </a:r>
            <a:r>
              <a:rPr lang="en-GB" baseline="-25000" dirty="0">
                <a:cs typeface="Arial" charset="0"/>
              </a:rPr>
              <a:t>2</a:t>
            </a:r>
            <a:r>
              <a:rPr lang="en-GB" dirty="0">
                <a:cs typeface="Arial" charset="0"/>
              </a:rPr>
              <a:t> </a:t>
            </a:r>
            <a:r>
              <a:rPr lang="en-GB" dirty="0">
                <a:cs typeface="Arial" charset="0"/>
                <a:sym typeface="Wingdings" panose="05000000000000000000" pitchFamily="2" charset="2"/>
              </a:rPr>
              <a:t> CO</a:t>
            </a:r>
            <a:r>
              <a:rPr lang="en-GB" baseline="-25000" dirty="0">
                <a:cs typeface="Arial" charset="0"/>
                <a:sym typeface="Wingdings" panose="05000000000000000000" pitchFamily="2" charset="2"/>
              </a:rPr>
              <a:t>2</a:t>
            </a:r>
            <a:r>
              <a:rPr lang="en-GB" dirty="0">
                <a:cs typeface="Arial" charset="0"/>
                <a:sym typeface="Wingdings" panose="05000000000000000000" pitchFamily="2" charset="2"/>
              </a:rPr>
              <a:t> + 2H</a:t>
            </a:r>
            <a:r>
              <a:rPr lang="en-GB" baseline="-25000" dirty="0">
                <a:cs typeface="Arial" charset="0"/>
                <a:sym typeface="Wingdings" panose="05000000000000000000" pitchFamily="2" charset="2"/>
              </a:rPr>
              <a:t>2</a:t>
            </a:r>
            <a:r>
              <a:rPr lang="en-GB" dirty="0">
                <a:cs typeface="Arial" charset="0"/>
                <a:sym typeface="Wingdings" panose="05000000000000000000" pitchFamily="2" charset="2"/>
              </a:rPr>
              <a:t>O</a:t>
            </a:r>
            <a:endParaRPr lang="en-GB" dirty="0">
              <a:cs typeface="Arial" charset="0"/>
            </a:endParaRPr>
          </a:p>
          <a:p>
            <a:pPr marL="342900" indent="-342900">
              <a:buFont typeface="+mj-lt"/>
              <a:buAutoNum type="arabicPeriod" startAt="5"/>
              <a:defRPr/>
            </a:pPr>
            <a:endParaRPr lang="en-GB" dirty="0">
              <a:cs typeface="Arial" charset="0"/>
            </a:endParaRPr>
          </a:p>
          <a:p>
            <a:pPr marL="0" indent="0">
              <a:buNone/>
              <a:defRPr/>
            </a:pPr>
            <a:r>
              <a:rPr lang="en-GB" b="1" u="sng" dirty="0">
                <a:solidFill>
                  <a:srgbClr val="00CC00"/>
                </a:solidFill>
                <a:cs typeface="Arial" charset="0"/>
              </a:rPr>
              <a:t>Stretch:</a:t>
            </a:r>
          </a:p>
          <a:p>
            <a:pPr>
              <a:defRPr/>
            </a:pPr>
            <a:endParaRPr lang="en-GB" b="1" u="sng" dirty="0">
              <a:solidFill>
                <a:srgbClr val="00CC00"/>
              </a:solidFill>
              <a:cs typeface="Arial" charset="0"/>
            </a:endParaRPr>
          </a:p>
          <a:p>
            <a:pPr algn="ctr">
              <a:defRPr/>
            </a:pPr>
            <a:r>
              <a:rPr lang="en-GB" dirty="0">
                <a:cs typeface="Arial" charset="0"/>
              </a:rPr>
              <a:t>2NaNO</a:t>
            </a:r>
            <a:r>
              <a:rPr lang="en-GB" baseline="-25000" dirty="0">
                <a:cs typeface="Arial" charset="0"/>
              </a:rPr>
              <a:t>3</a:t>
            </a:r>
            <a:r>
              <a:rPr lang="en-GB" dirty="0">
                <a:cs typeface="Arial" charset="0"/>
              </a:rPr>
              <a:t> </a:t>
            </a:r>
            <a:r>
              <a:rPr lang="en-GB" dirty="0">
                <a:cs typeface="Arial" charset="0"/>
                <a:sym typeface="Wingdings" panose="05000000000000000000" pitchFamily="2" charset="2"/>
              </a:rPr>
              <a:t> 2NaNO</a:t>
            </a:r>
            <a:r>
              <a:rPr lang="en-GB" baseline="-25000" dirty="0">
                <a:cs typeface="Arial" charset="0"/>
                <a:sym typeface="Wingdings" panose="05000000000000000000" pitchFamily="2" charset="2"/>
              </a:rPr>
              <a:t>2</a:t>
            </a:r>
            <a:r>
              <a:rPr lang="en-GB" dirty="0">
                <a:cs typeface="Arial" charset="0"/>
                <a:sym typeface="Wingdings" panose="05000000000000000000" pitchFamily="2" charset="2"/>
              </a:rPr>
              <a:t> + O</a:t>
            </a:r>
            <a:r>
              <a:rPr lang="en-GB" baseline="-25000" dirty="0">
                <a:cs typeface="Arial" charset="0"/>
                <a:sym typeface="Wingdings" panose="05000000000000000000" pitchFamily="2" charset="2"/>
              </a:rPr>
              <a:t>2</a:t>
            </a:r>
            <a:endParaRPr lang="en-GB" baseline="-25000" dirty="0">
              <a:cs typeface="Arial" charset="0"/>
            </a:endParaRPr>
          </a:p>
          <a:p>
            <a:pPr marL="0" indent="0">
              <a:buNone/>
            </a:pPr>
            <a:endParaRPr lang="en-GB" dirty="0"/>
          </a:p>
        </p:txBody>
      </p:sp>
      <p:sp>
        <p:nvSpPr>
          <p:cNvPr id="4" name="Rectangle 3"/>
          <p:cNvSpPr/>
          <p:nvPr/>
        </p:nvSpPr>
        <p:spPr>
          <a:xfrm>
            <a:off x="8061960" y="251461"/>
            <a:ext cx="2606040" cy="3693319"/>
          </a:xfrm>
          <a:prstGeom prst="rect">
            <a:avLst/>
          </a:prstGeom>
          <a:solidFill>
            <a:srgbClr val="FFFF00"/>
          </a:solidFill>
        </p:spPr>
        <p:txBody>
          <a:bodyPr wrap="square">
            <a:spAutoFit/>
          </a:bodyPr>
          <a:lstStyle/>
          <a:p>
            <a:pPr defTabSz="457200">
              <a:defRPr/>
            </a:pPr>
            <a:endParaRPr lang="en-GB" dirty="0">
              <a:solidFill>
                <a:prstClr val="black"/>
              </a:solidFill>
              <a:latin typeface="Calibri" panose="020F0502020204030204"/>
              <a:cs typeface="Arial" charset="0"/>
            </a:endParaRPr>
          </a:p>
          <a:p>
            <a:pPr marL="342900" indent="-342900" defTabSz="457200">
              <a:buFont typeface="+mj-lt"/>
              <a:buAutoNum type="arabicPeriod"/>
              <a:defRPr/>
            </a:pPr>
            <a:r>
              <a:rPr lang="en-GB" dirty="0">
                <a:solidFill>
                  <a:prstClr val="black"/>
                </a:solidFill>
                <a:latin typeface="Calibri" panose="020F0502020204030204"/>
                <a:cs typeface="Arial" charset="0"/>
              </a:rPr>
              <a:t>Calculate the mass of 2 </a:t>
            </a:r>
            <a:r>
              <a:rPr lang="en-GB" dirty="0" err="1">
                <a:solidFill>
                  <a:prstClr val="black"/>
                </a:solidFill>
                <a:latin typeface="Calibri" panose="020F0502020204030204"/>
                <a:cs typeface="Arial" charset="0"/>
              </a:rPr>
              <a:t>mol</a:t>
            </a:r>
            <a:r>
              <a:rPr lang="en-GB" dirty="0">
                <a:solidFill>
                  <a:prstClr val="black"/>
                </a:solidFill>
                <a:latin typeface="Calibri" panose="020F0502020204030204"/>
                <a:cs typeface="Arial" charset="0"/>
              </a:rPr>
              <a:t> of carbon dioxide (CO</a:t>
            </a:r>
            <a:r>
              <a:rPr lang="en-GB" baseline="-25000" dirty="0">
                <a:solidFill>
                  <a:prstClr val="black"/>
                </a:solidFill>
                <a:latin typeface="Calibri" panose="020F0502020204030204"/>
                <a:cs typeface="Arial" charset="0"/>
              </a:rPr>
              <a:t>2</a:t>
            </a:r>
            <a:r>
              <a:rPr lang="en-GB" dirty="0">
                <a:solidFill>
                  <a:prstClr val="black"/>
                </a:solidFill>
                <a:latin typeface="Calibri" panose="020F0502020204030204"/>
                <a:cs typeface="Arial" charset="0"/>
              </a:rPr>
              <a:t>).</a:t>
            </a:r>
          </a:p>
          <a:p>
            <a:pPr defTabSz="457200">
              <a:defRPr/>
            </a:pPr>
            <a:r>
              <a:rPr lang="en-GB" dirty="0">
                <a:solidFill>
                  <a:srgbClr val="FF0000"/>
                </a:solidFill>
                <a:latin typeface="Calibri" panose="020F0502020204030204"/>
                <a:cs typeface="Arial" charset="0"/>
              </a:rPr>
              <a:t>88g</a:t>
            </a:r>
          </a:p>
          <a:p>
            <a:pPr marL="342900" indent="-342900" defTabSz="457200">
              <a:buFont typeface="+mj-lt"/>
              <a:buAutoNum type="arabicPeriod"/>
              <a:defRPr/>
            </a:pPr>
            <a:endParaRPr lang="en-GB" dirty="0">
              <a:solidFill>
                <a:prstClr val="black"/>
              </a:solidFill>
              <a:latin typeface="Calibri" panose="020F0502020204030204"/>
              <a:cs typeface="Arial" charset="0"/>
            </a:endParaRPr>
          </a:p>
          <a:p>
            <a:pPr marL="342900" indent="-342900" defTabSz="457200">
              <a:buFont typeface="+mj-lt"/>
              <a:buAutoNum type="arabicPeriod"/>
              <a:defRPr/>
            </a:pPr>
            <a:endParaRPr lang="en-GB" dirty="0">
              <a:solidFill>
                <a:prstClr val="black"/>
              </a:solidFill>
              <a:latin typeface="Calibri" panose="020F0502020204030204"/>
              <a:cs typeface="Arial" charset="0"/>
            </a:endParaRPr>
          </a:p>
          <a:p>
            <a:pPr marL="342900" indent="-342900" defTabSz="457200">
              <a:buFont typeface="+mj-lt"/>
              <a:buAutoNum type="arabicPeriod"/>
              <a:defRPr/>
            </a:pPr>
            <a:r>
              <a:rPr lang="en-GB" dirty="0">
                <a:solidFill>
                  <a:prstClr val="black"/>
                </a:solidFill>
                <a:latin typeface="Calibri" panose="020F0502020204030204"/>
                <a:cs typeface="Arial" charset="0"/>
              </a:rPr>
              <a:t>10 </a:t>
            </a:r>
            <a:r>
              <a:rPr lang="en-GB" dirty="0" err="1">
                <a:solidFill>
                  <a:prstClr val="black"/>
                </a:solidFill>
                <a:latin typeface="Calibri" panose="020F0502020204030204"/>
                <a:cs typeface="Arial" charset="0"/>
              </a:rPr>
              <a:t>mol</a:t>
            </a:r>
            <a:r>
              <a:rPr lang="en-GB" dirty="0">
                <a:solidFill>
                  <a:prstClr val="black"/>
                </a:solidFill>
                <a:latin typeface="Calibri" panose="020F0502020204030204"/>
                <a:cs typeface="Arial" charset="0"/>
              </a:rPr>
              <a:t> of carbon dioxide has a mass of 440 g. What is the relative formula mass of carbon dioxide?</a:t>
            </a:r>
          </a:p>
          <a:p>
            <a:pPr defTabSz="457200">
              <a:defRPr/>
            </a:pPr>
            <a:r>
              <a:rPr lang="en-GB" dirty="0">
                <a:solidFill>
                  <a:srgbClr val="FF0000"/>
                </a:solidFill>
                <a:latin typeface="Calibri" panose="020F0502020204030204"/>
                <a:cs typeface="Arial" charset="0"/>
              </a:rPr>
              <a:t>44g</a:t>
            </a:r>
          </a:p>
        </p:txBody>
      </p:sp>
    </p:spTree>
    <p:extLst>
      <p:ext uri="{BB962C8B-B14F-4D97-AF65-F5344CB8AC3E}">
        <p14:creationId xmlns:p14="http://schemas.microsoft.com/office/powerpoint/2010/main" val="371399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latin typeface="Century Gothic" pitchFamily="34" charset="0"/>
              </a:rPr>
              <a:t>Balancing equations</a:t>
            </a:r>
          </a:p>
        </p:txBody>
      </p:sp>
      <p:sp>
        <p:nvSpPr>
          <p:cNvPr id="7" name="Rectangle 6"/>
          <p:cNvSpPr/>
          <p:nvPr/>
        </p:nvSpPr>
        <p:spPr>
          <a:xfrm>
            <a:off x="1476787" y="1124744"/>
            <a:ext cx="9238426" cy="1107996"/>
          </a:xfrm>
          <a:prstGeom prst="rect">
            <a:avLst/>
          </a:prstGeom>
          <a:noFill/>
        </p:spPr>
        <p:txBody>
          <a:bodyPr wrap="none" lIns="91440" tIns="45720" rIns="91440" bIns="45720">
            <a:spAutoFit/>
          </a:bodyPr>
          <a:lstStyle/>
          <a:p>
            <a:pPr algn="ct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  Mg   +   O</a:t>
            </a:r>
            <a:r>
              <a:rPr lang="en-US" sz="6600" b="1" baseline="-25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2</a:t>
            </a: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   →   </a:t>
            </a:r>
            <a:r>
              <a:rPr lang="en-US" sz="6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MgO</a:t>
            </a:r>
            <a:endPar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endParaRPr>
          </a:p>
        </p:txBody>
      </p:sp>
      <p:sp>
        <p:nvSpPr>
          <p:cNvPr id="8" name="Oval 7"/>
          <p:cNvSpPr/>
          <p:nvPr/>
        </p:nvSpPr>
        <p:spPr>
          <a:xfrm>
            <a:off x="1991544" y="2204864"/>
            <a:ext cx="540060" cy="540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9" name="Oval 8"/>
          <p:cNvSpPr/>
          <p:nvPr/>
        </p:nvSpPr>
        <p:spPr>
          <a:xfrm>
            <a:off x="5231904" y="2204864"/>
            <a:ext cx="540060" cy="5400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0" name="Oval 9"/>
          <p:cNvSpPr/>
          <p:nvPr/>
        </p:nvSpPr>
        <p:spPr>
          <a:xfrm>
            <a:off x="5757447" y="2204864"/>
            <a:ext cx="540060" cy="5400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1" name="Oval 10"/>
          <p:cNvSpPr/>
          <p:nvPr/>
        </p:nvSpPr>
        <p:spPr>
          <a:xfrm>
            <a:off x="9048328" y="2204864"/>
            <a:ext cx="540060" cy="540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2" name="Oval 11"/>
          <p:cNvSpPr/>
          <p:nvPr/>
        </p:nvSpPr>
        <p:spPr>
          <a:xfrm>
            <a:off x="9578007" y="2204864"/>
            <a:ext cx="540060" cy="5400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graphicFrame>
        <p:nvGraphicFramePr>
          <p:cNvPr id="13" name="Table 12"/>
          <p:cNvGraphicFramePr>
            <a:graphicFrameLocks noGrp="1"/>
          </p:cNvGraphicFramePr>
          <p:nvPr>
            <p:extLst/>
          </p:nvPr>
        </p:nvGraphicFramePr>
        <p:xfrm>
          <a:off x="1631505" y="3486904"/>
          <a:ext cx="8928990" cy="2174344"/>
        </p:xfrm>
        <a:graphic>
          <a:graphicData uri="http://schemas.openxmlformats.org/drawingml/2006/table">
            <a:tbl>
              <a:tblPr firstRow="1" bandRow="1">
                <a:tableStyleId>{5940675A-B579-460E-94D1-54222C63F5DA}</a:tableStyleId>
              </a:tblPr>
              <a:tblGrid>
                <a:gridCol w="1296143">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gridCol w="3888431">
                  <a:extLst>
                    <a:ext uri="{9D8B030D-6E8A-4147-A177-3AD203B41FA5}">
                      <a16:colId xmlns:a16="http://schemas.microsoft.com/office/drawing/2014/main" val="20002"/>
                    </a:ext>
                  </a:extLst>
                </a:gridCol>
              </a:tblGrid>
              <a:tr h="662176">
                <a:tc>
                  <a:txBody>
                    <a:bodyPr/>
                    <a:lstStyle/>
                    <a:p>
                      <a:pPr algn="ctr"/>
                      <a:endParaRPr lang="en-GB" sz="3600" b="1" dirty="0">
                        <a:latin typeface="Century Gothic" pitchFamily="34" charset="0"/>
                      </a:endParaRPr>
                    </a:p>
                  </a:txBody>
                  <a:tcPr/>
                </a:tc>
                <a:tc>
                  <a:txBody>
                    <a:bodyPr/>
                    <a:lstStyle/>
                    <a:p>
                      <a:pPr algn="ctr"/>
                      <a:r>
                        <a:rPr lang="en-GB" sz="3600" b="1" dirty="0">
                          <a:latin typeface="Century Gothic" pitchFamily="34" charset="0"/>
                        </a:rPr>
                        <a:t>Left</a:t>
                      </a:r>
                    </a:p>
                  </a:txBody>
                  <a:tcPr/>
                </a:tc>
                <a:tc>
                  <a:txBody>
                    <a:bodyPr/>
                    <a:lstStyle/>
                    <a:p>
                      <a:pPr algn="ctr"/>
                      <a:r>
                        <a:rPr lang="en-GB" sz="3600" b="1" dirty="0">
                          <a:latin typeface="Century Gothic" pitchFamily="34" charset="0"/>
                        </a:rPr>
                        <a:t>Right</a:t>
                      </a:r>
                    </a:p>
                  </a:txBody>
                  <a:tcPr/>
                </a:tc>
                <a:extLst>
                  <a:ext uri="{0D108BD9-81ED-4DB2-BD59-A6C34878D82A}">
                    <a16:rowId xmlns:a16="http://schemas.microsoft.com/office/drawing/2014/main" val="10000"/>
                  </a:ext>
                </a:extLst>
              </a:tr>
              <a:tr h="756084">
                <a:tc>
                  <a:txBody>
                    <a:bodyPr/>
                    <a:lstStyle/>
                    <a:p>
                      <a:pPr algn="ctr"/>
                      <a:r>
                        <a:rPr lang="en-GB" sz="3600" b="1" dirty="0">
                          <a:latin typeface="Century Gothic" pitchFamily="34" charset="0"/>
                        </a:rPr>
                        <a:t>Mg</a:t>
                      </a:r>
                    </a:p>
                  </a:txBody>
                  <a:tcPr/>
                </a:tc>
                <a:tc>
                  <a:txBody>
                    <a:bodyPr/>
                    <a:lstStyle/>
                    <a:p>
                      <a:pPr algn="ctr"/>
                      <a:r>
                        <a:rPr lang="en-GB" sz="3600" b="1" dirty="0">
                          <a:latin typeface="Century Gothic" pitchFamily="34" charset="0"/>
                        </a:rPr>
                        <a:t>1</a:t>
                      </a:r>
                    </a:p>
                  </a:txBody>
                  <a:tcPr/>
                </a:tc>
                <a:tc>
                  <a:txBody>
                    <a:bodyPr/>
                    <a:lstStyle/>
                    <a:p>
                      <a:pPr algn="ctr"/>
                      <a:r>
                        <a:rPr lang="en-GB" sz="3600" b="1" dirty="0">
                          <a:latin typeface="Century Gothic" pitchFamily="34" charset="0"/>
                        </a:rPr>
                        <a:t>1</a:t>
                      </a:r>
                    </a:p>
                  </a:txBody>
                  <a:tcPr/>
                </a:tc>
                <a:extLst>
                  <a:ext uri="{0D108BD9-81ED-4DB2-BD59-A6C34878D82A}">
                    <a16:rowId xmlns:a16="http://schemas.microsoft.com/office/drawing/2014/main" val="10001"/>
                  </a:ext>
                </a:extLst>
              </a:tr>
              <a:tr h="756084">
                <a:tc>
                  <a:txBody>
                    <a:bodyPr/>
                    <a:lstStyle/>
                    <a:p>
                      <a:pPr algn="ctr"/>
                      <a:r>
                        <a:rPr lang="en-GB" sz="3600" b="1" dirty="0">
                          <a:latin typeface="Century Gothic" pitchFamily="34" charset="0"/>
                        </a:rPr>
                        <a:t>O</a:t>
                      </a:r>
                    </a:p>
                  </a:txBody>
                  <a:tcPr/>
                </a:tc>
                <a:tc>
                  <a:txBody>
                    <a:bodyPr/>
                    <a:lstStyle/>
                    <a:p>
                      <a:pPr algn="ctr"/>
                      <a:r>
                        <a:rPr lang="en-GB" sz="3600" b="1" dirty="0">
                          <a:latin typeface="Century Gothic" pitchFamily="34" charset="0"/>
                        </a:rPr>
                        <a:t>2</a:t>
                      </a:r>
                    </a:p>
                  </a:txBody>
                  <a:tcPr/>
                </a:tc>
                <a:tc>
                  <a:txBody>
                    <a:bodyPr/>
                    <a:lstStyle/>
                    <a:p>
                      <a:pPr algn="ctr"/>
                      <a:r>
                        <a:rPr lang="en-GB" sz="3600" b="1" dirty="0">
                          <a:latin typeface="Century Gothic" pitchFamily="34" charset="0"/>
                        </a:rPr>
                        <a:t>1</a:t>
                      </a:r>
                    </a:p>
                  </a:txBody>
                  <a:tcPr/>
                </a:tc>
                <a:extLst>
                  <a:ext uri="{0D108BD9-81ED-4DB2-BD59-A6C34878D82A}">
                    <a16:rowId xmlns:a16="http://schemas.microsoft.com/office/drawing/2014/main" val="10002"/>
                  </a:ext>
                </a:extLst>
              </a:tr>
            </a:tbl>
          </a:graphicData>
        </a:graphic>
      </p:graphicFrame>
      <p:sp>
        <p:nvSpPr>
          <p:cNvPr id="14" name="Oval 13"/>
          <p:cNvSpPr/>
          <p:nvPr/>
        </p:nvSpPr>
        <p:spPr>
          <a:xfrm>
            <a:off x="2897590" y="2204864"/>
            <a:ext cx="540060" cy="540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5" name="Oval 14"/>
          <p:cNvSpPr/>
          <p:nvPr/>
        </p:nvSpPr>
        <p:spPr>
          <a:xfrm>
            <a:off x="9058709" y="2828195"/>
            <a:ext cx="540060" cy="540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6" name="Oval 15"/>
          <p:cNvSpPr/>
          <p:nvPr/>
        </p:nvSpPr>
        <p:spPr>
          <a:xfrm>
            <a:off x="9588388" y="2828195"/>
            <a:ext cx="540060" cy="5400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7" name="Rectangle 16"/>
          <p:cNvSpPr/>
          <p:nvPr/>
        </p:nvSpPr>
        <p:spPr>
          <a:xfrm>
            <a:off x="7957126" y="1124744"/>
            <a:ext cx="659155" cy="1107996"/>
          </a:xfrm>
          <a:prstGeom prst="rect">
            <a:avLst/>
          </a:prstGeom>
          <a:noFill/>
        </p:spPr>
        <p:txBody>
          <a:bodyPr wrap="none" lIns="91440" tIns="45720" rIns="91440" bIns="45720">
            <a:spAutoFit/>
          </a:bodyPr>
          <a:lstStyle/>
          <a:p>
            <a:pPr algn="ct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2</a:t>
            </a:r>
          </a:p>
        </p:txBody>
      </p:sp>
      <p:sp>
        <p:nvSpPr>
          <p:cNvPr id="18" name="Rectangle 17"/>
          <p:cNvSpPr/>
          <p:nvPr/>
        </p:nvSpPr>
        <p:spPr>
          <a:xfrm>
            <a:off x="1487489" y="1124744"/>
            <a:ext cx="659155" cy="1107996"/>
          </a:xfrm>
          <a:prstGeom prst="rect">
            <a:avLst/>
          </a:prstGeom>
          <a:noFill/>
        </p:spPr>
        <p:txBody>
          <a:bodyPr wrap="none" lIns="91440" tIns="45720" rIns="91440" bIns="45720">
            <a:spAutoFit/>
          </a:bodyPr>
          <a:lstStyle/>
          <a:p>
            <a:pPr algn="ct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2</a:t>
            </a:r>
          </a:p>
        </p:txBody>
      </p:sp>
      <p:sp>
        <p:nvSpPr>
          <p:cNvPr id="19" name="TextBox 18"/>
          <p:cNvSpPr txBox="1"/>
          <p:nvPr/>
        </p:nvSpPr>
        <p:spPr>
          <a:xfrm>
            <a:off x="5159896" y="4149081"/>
            <a:ext cx="576064" cy="646331"/>
          </a:xfrm>
          <a:prstGeom prst="rect">
            <a:avLst/>
          </a:prstGeom>
          <a:noFill/>
        </p:spPr>
        <p:txBody>
          <a:bodyPr wrap="square" rtlCol="0">
            <a:spAutoFit/>
          </a:bodyPr>
          <a:lstStyle/>
          <a:p>
            <a:r>
              <a:rPr lang="en-GB" sz="3600" b="1" dirty="0">
                <a:solidFill>
                  <a:prstClr val="black"/>
                </a:solidFill>
                <a:latin typeface="Century Gothic" pitchFamily="34" charset="0"/>
              </a:rPr>
              <a:t>2</a:t>
            </a:r>
          </a:p>
        </p:txBody>
      </p:sp>
      <p:sp>
        <p:nvSpPr>
          <p:cNvPr id="21" name="TextBox 20"/>
          <p:cNvSpPr txBox="1"/>
          <p:nvPr/>
        </p:nvSpPr>
        <p:spPr>
          <a:xfrm>
            <a:off x="9241809" y="4942910"/>
            <a:ext cx="576064" cy="646331"/>
          </a:xfrm>
          <a:prstGeom prst="rect">
            <a:avLst/>
          </a:prstGeom>
          <a:noFill/>
        </p:spPr>
        <p:txBody>
          <a:bodyPr wrap="square" rtlCol="0">
            <a:spAutoFit/>
          </a:bodyPr>
          <a:lstStyle/>
          <a:p>
            <a:r>
              <a:rPr lang="en-GB" sz="3600" b="1" dirty="0">
                <a:solidFill>
                  <a:prstClr val="black"/>
                </a:solidFill>
                <a:latin typeface="Century Gothic" pitchFamily="34" charset="0"/>
              </a:rPr>
              <a:t>2</a:t>
            </a:r>
          </a:p>
        </p:txBody>
      </p:sp>
      <p:sp>
        <p:nvSpPr>
          <p:cNvPr id="22" name="TextBox 21"/>
          <p:cNvSpPr txBox="1"/>
          <p:nvPr/>
        </p:nvSpPr>
        <p:spPr>
          <a:xfrm>
            <a:off x="9248002" y="4149081"/>
            <a:ext cx="576064" cy="646331"/>
          </a:xfrm>
          <a:prstGeom prst="rect">
            <a:avLst/>
          </a:prstGeom>
          <a:noFill/>
        </p:spPr>
        <p:txBody>
          <a:bodyPr wrap="square" rtlCol="0">
            <a:spAutoFit/>
          </a:bodyPr>
          <a:lstStyle/>
          <a:p>
            <a:r>
              <a:rPr lang="en-GB" sz="3600" b="1" dirty="0">
                <a:solidFill>
                  <a:prstClr val="black"/>
                </a:solidFill>
                <a:latin typeface="Century Gothic" pitchFamily="34" charset="0"/>
              </a:rPr>
              <a:t>2</a:t>
            </a:r>
          </a:p>
        </p:txBody>
      </p:sp>
      <p:cxnSp>
        <p:nvCxnSpPr>
          <p:cNvPr id="24" name="Straight Connector 23"/>
          <p:cNvCxnSpPr/>
          <p:nvPr/>
        </p:nvCxnSpPr>
        <p:spPr>
          <a:xfrm flipV="1">
            <a:off x="8480648" y="4349653"/>
            <a:ext cx="288032" cy="3600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8480648" y="5086055"/>
            <a:ext cx="288032" cy="3600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655840" y="4293098"/>
            <a:ext cx="288032" cy="3600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http://www.clker.com/cliparts/h/n/L/q/t/u/bright-green-tick-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6797" y="822148"/>
            <a:ext cx="8154906" cy="521370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524000" y="6464329"/>
            <a:ext cx="9144000" cy="400110"/>
          </a:xfrm>
          <a:prstGeom prst="rect">
            <a:avLst/>
          </a:prstGeom>
          <a:noFill/>
        </p:spPr>
        <p:txBody>
          <a:bodyPr wrap="square" rtlCol="0">
            <a:spAutoFit/>
          </a:bodyPr>
          <a:lstStyle/>
          <a:p>
            <a:pPr algn="ctr"/>
            <a:r>
              <a:rPr lang="en-GB" sz="2000" b="1" dirty="0">
                <a:solidFill>
                  <a:prstClr val="black"/>
                </a:solidFill>
                <a:latin typeface="Century Gothic" pitchFamily="34" charset="0"/>
              </a:rPr>
              <a:t>Keywords – Product, Reactant, Conserved</a:t>
            </a:r>
          </a:p>
        </p:txBody>
      </p:sp>
    </p:spTree>
    <p:extLst>
      <p:ext uri="{BB962C8B-B14F-4D97-AF65-F5344CB8AC3E}">
        <p14:creationId xmlns:p14="http://schemas.microsoft.com/office/powerpoint/2010/main" val="318014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circle(in)">
                                      <p:cBhvr>
                                        <p:cTn id="45" dur="2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2050"/>
                                        </p:tgtEl>
                                        <p:attrNameLst>
                                          <p:attrName>style.visibility</p:attrName>
                                        </p:attrNameLst>
                                      </p:cBhvr>
                                      <p:to>
                                        <p:strVal val="visible"/>
                                      </p:to>
                                    </p:set>
                                    <p:anim calcmode="lin" valueType="num">
                                      <p:cBhvr>
                                        <p:cTn id="60" dur="500" fill="hold"/>
                                        <p:tgtEl>
                                          <p:spTgt spid="2050"/>
                                        </p:tgtEl>
                                        <p:attrNameLst>
                                          <p:attrName>ppt_w</p:attrName>
                                        </p:attrNameLst>
                                      </p:cBhvr>
                                      <p:tavLst>
                                        <p:tav tm="0">
                                          <p:val>
                                            <p:fltVal val="0"/>
                                          </p:val>
                                        </p:tav>
                                        <p:tav tm="100000">
                                          <p:val>
                                            <p:strVal val="#ppt_w"/>
                                          </p:val>
                                        </p:tav>
                                      </p:tavLst>
                                    </p:anim>
                                    <p:anim calcmode="lin" valueType="num">
                                      <p:cBhvr>
                                        <p:cTn id="61" dur="500" fill="hold"/>
                                        <p:tgtEl>
                                          <p:spTgt spid="2050"/>
                                        </p:tgtEl>
                                        <p:attrNameLst>
                                          <p:attrName>ppt_h</p:attrName>
                                        </p:attrNameLst>
                                      </p:cBhvr>
                                      <p:tavLst>
                                        <p:tav tm="0">
                                          <p:val>
                                            <p:fltVal val="0"/>
                                          </p:val>
                                        </p:tav>
                                        <p:tav tm="100000">
                                          <p:val>
                                            <p:strVal val="#ppt_h"/>
                                          </p:val>
                                        </p:tav>
                                      </p:tavLst>
                                    </p:anim>
                                    <p:animEffect transition="in" filter="fade">
                                      <p:cBhvr>
                                        <p:cTn id="6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8" grpId="0"/>
      <p:bldP spid="19"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36" y="1448781"/>
            <a:ext cx="8712968" cy="4824536"/>
          </a:xfrm>
        </p:spPr>
        <p:txBody>
          <a:bodyPr/>
          <a:lstStyle/>
          <a:p>
            <a:r>
              <a:rPr lang="en-GB" dirty="0" smtClean="0"/>
              <a:t>At what temperature does water…</a:t>
            </a:r>
          </a:p>
          <a:p>
            <a:endParaRPr lang="en-GB" dirty="0" smtClean="0"/>
          </a:p>
          <a:p>
            <a:endParaRPr lang="en-GB" dirty="0"/>
          </a:p>
          <a:p>
            <a:pPr marL="0" indent="0">
              <a:buNone/>
            </a:pPr>
            <a:r>
              <a:rPr lang="en-GB" dirty="0" smtClean="0"/>
              <a:t>Freeze?		Boil?</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36" y="2140525"/>
            <a:ext cx="2088232" cy="1091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322" y="2428068"/>
            <a:ext cx="1643678" cy="1226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1835" y="1920241"/>
            <a:ext cx="3726319" cy="2479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6815" y="4283293"/>
            <a:ext cx="6165935" cy="235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smtClean="0"/>
              <a:t>Specific Heat Capacity</a:t>
            </a:r>
            <a:endParaRPr lang="en-GB" dirty="0"/>
          </a:p>
        </p:txBody>
      </p:sp>
    </p:spTree>
    <p:extLst>
      <p:ext uri="{BB962C8B-B14F-4D97-AF65-F5344CB8AC3E}">
        <p14:creationId xmlns:p14="http://schemas.microsoft.com/office/powerpoint/2010/main" val="19209340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063552" y="1412776"/>
            <a:ext cx="4824536" cy="27403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99847" y="289972"/>
            <a:ext cx="3240360" cy="2677656"/>
          </a:xfrm>
          <a:prstGeom prst="rect">
            <a:avLst/>
          </a:prstGeom>
          <a:solidFill>
            <a:schemeClr val="tx2">
              <a:lumMod val="40000"/>
              <a:lumOff val="60000"/>
            </a:schemeClr>
          </a:solidFill>
          <a:ln w="38100">
            <a:solidFill>
              <a:srgbClr val="002060"/>
            </a:solidFill>
          </a:ln>
        </p:spPr>
        <p:txBody>
          <a:bodyPr wrap="square" rtlCol="0">
            <a:spAutoFit/>
          </a:bodyPr>
          <a:lstStyle/>
          <a:p>
            <a:pPr algn="ctr"/>
            <a:r>
              <a:rPr lang="en-GB" sz="2400" dirty="0">
                <a:solidFill>
                  <a:prstClr val="black"/>
                </a:solidFill>
                <a:latin typeface="Calibri"/>
              </a:rPr>
              <a:t>Water remains a liquid between the temperatures of 0°C and 100°C.</a:t>
            </a:r>
          </a:p>
          <a:p>
            <a:pPr algn="ctr"/>
            <a:endParaRPr lang="en-GB" sz="2400" dirty="0">
              <a:solidFill>
                <a:prstClr val="black"/>
              </a:solidFill>
              <a:latin typeface="Calibri"/>
            </a:endParaRPr>
          </a:p>
          <a:p>
            <a:pPr algn="ctr"/>
            <a:r>
              <a:rPr lang="en-GB" sz="2400" dirty="0">
                <a:solidFill>
                  <a:prstClr val="black"/>
                </a:solidFill>
                <a:latin typeface="Calibri"/>
              </a:rPr>
              <a:t>This is a wide range of temperatures!</a:t>
            </a:r>
          </a:p>
        </p:txBody>
      </p:sp>
      <p:cxnSp>
        <p:nvCxnSpPr>
          <p:cNvPr id="7" name="Straight Arrow Connector 6"/>
          <p:cNvCxnSpPr>
            <a:stCxn id="5" idx="1"/>
          </p:cNvCxnSpPr>
          <p:nvPr/>
        </p:nvCxnSpPr>
        <p:spPr>
          <a:xfrm flipH="1">
            <a:off x="6096001" y="1628800"/>
            <a:ext cx="1103847" cy="1152128"/>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2279576" y="4653136"/>
            <a:ext cx="7344816" cy="1631216"/>
          </a:xfrm>
          <a:prstGeom prst="rect">
            <a:avLst/>
          </a:prstGeom>
          <a:solidFill>
            <a:schemeClr val="tx2">
              <a:lumMod val="40000"/>
              <a:lumOff val="60000"/>
            </a:schemeClr>
          </a:solidFill>
          <a:ln w="38100">
            <a:solidFill>
              <a:srgbClr val="002060"/>
            </a:solidFill>
          </a:ln>
        </p:spPr>
        <p:txBody>
          <a:bodyPr wrap="square" rtlCol="0">
            <a:spAutoFit/>
          </a:bodyPr>
          <a:lstStyle/>
          <a:p>
            <a:pPr algn="ctr"/>
            <a:r>
              <a:rPr lang="en-GB" sz="2400" dirty="0">
                <a:solidFill>
                  <a:prstClr val="black"/>
                </a:solidFill>
                <a:latin typeface="Calibri"/>
              </a:rPr>
              <a:t>Therefore, it takes a lot of energy to change the state of water.</a:t>
            </a:r>
          </a:p>
          <a:p>
            <a:pPr algn="ctr"/>
            <a:endParaRPr lang="en-GB" sz="2400" dirty="0">
              <a:solidFill>
                <a:prstClr val="black"/>
              </a:solidFill>
              <a:latin typeface="Calibri"/>
            </a:endParaRPr>
          </a:p>
          <a:p>
            <a:pPr algn="ctr"/>
            <a:r>
              <a:rPr lang="en-GB" sz="2400" dirty="0">
                <a:solidFill>
                  <a:prstClr val="black"/>
                </a:solidFill>
                <a:latin typeface="Calibri"/>
              </a:rPr>
              <a:t>This means water has a </a:t>
            </a:r>
            <a:r>
              <a:rPr lang="en-GB" sz="2800" i="1" u="sng" dirty="0">
                <a:solidFill>
                  <a:prstClr val="black"/>
                </a:solidFill>
                <a:latin typeface="Calibri"/>
              </a:rPr>
              <a:t>high specific heat capacity!</a:t>
            </a:r>
          </a:p>
        </p:txBody>
      </p:sp>
    </p:spTree>
    <p:extLst>
      <p:ext uri="{BB962C8B-B14F-4D97-AF65-F5344CB8AC3E}">
        <p14:creationId xmlns:p14="http://schemas.microsoft.com/office/powerpoint/2010/main" val="15543362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e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576" y="836613"/>
            <a:ext cx="5616575"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2999656" y="143095"/>
            <a:ext cx="72006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3200" b="1" u="sng" dirty="0">
                <a:solidFill>
                  <a:prstClr val="black"/>
                </a:solidFill>
              </a:rPr>
              <a:t>SPECIFIC HEAT CAPACITY</a:t>
            </a:r>
          </a:p>
        </p:txBody>
      </p:sp>
      <p:sp>
        <p:nvSpPr>
          <p:cNvPr id="3076" name="Text Box 4"/>
          <p:cNvSpPr txBox="1">
            <a:spLocks noChangeArrowheads="1"/>
          </p:cNvSpPr>
          <p:nvPr/>
        </p:nvSpPr>
        <p:spPr bwMode="auto">
          <a:xfrm>
            <a:off x="1774826" y="5300664"/>
            <a:ext cx="889317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400" dirty="0">
                <a:solidFill>
                  <a:prstClr val="black"/>
                </a:solidFill>
              </a:rPr>
              <a:t>At the end of a sunny day at the beach, you often notice that while the </a:t>
            </a:r>
            <a:r>
              <a:rPr lang="en-GB" altLang="en-US" sz="2400" dirty="0">
                <a:solidFill>
                  <a:srgbClr val="FF0000"/>
                </a:solidFill>
              </a:rPr>
              <a:t>sand</a:t>
            </a:r>
            <a:r>
              <a:rPr lang="en-GB" altLang="en-US" sz="2400" dirty="0">
                <a:solidFill>
                  <a:prstClr val="black"/>
                </a:solidFill>
              </a:rPr>
              <a:t> has become quite </a:t>
            </a:r>
            <a:r>
              <a:rPr lang="en-GB" altLang="en-US" sz="2400" dirty="0">
                <a:solidFill>
                  <a:srgbClr val="FF0000"/>
                </a:solidFill>
              </a:rPr>
              <a:t>hot</a:t>
            </a:r>
            <a:r>
              <a:rPr lang="en-GB" altLang="en-US" sz="2400" dirty="0">
                <a:solidFill>
                  <a:prstClr val="black"/>
                </a:solidFill>
              </a:rPr>
              <a:t>, the </a:t>
            </a:r>
            <a:r>
              <a:rPr lang="en-GB" altLang="en-US" sz="2400" dirty="0">
                <a:solidFill>
                  <a:srgbClr val="0000FF"/>
                </a:solidFill>
              </a:rPr>
              <a:t>water</a:t>
            </a:r>
            <a:r>
              <a:rPr lang="en-GB" altLang="en-US" sz="2400" dirty="0">
                <a:solidFill>
                  <a:prstClr val="black"/>
                </a:solidFill>
              </a:rPr>
              <a:t> has stayed </a:t>
            </a:r>
            <a:r>
              <a:rPr lang="en-GB" altLang="en-US" sz="2400" dirty="0">
                <a:solidFill>
                  <a:srgbClr val="0000FF"/>
                </a:solidFill>
              </a:rPr>
              <a:t>cool.</a:t>
            </a:r>
          </a:p>
          <a:p>
            <a:pPr algn="ctr" eaLnBrk="1" hangingPunct="1">
              <a:spcBef>
                <a:spcPct val="50000"/>
              </a:spcBef>
            </a:pPr>
            <a:r>
              <a:rPr lang="en-GB" altLang="en-US" sz="2400" dirty="0">
                <a:solidFill>
                  <a:prstClr val="black"/>
                </a:solidFill>
              </a:rPr>
              <a:t>Why do you think this is?</a:t>
            </a:r>
          </a:p>
        </p:txBody>
      </p:sp>
      <p:pic>
        <p:nvPicPr>
          <p:cNvPr id="3077" name="Picture 5" descr="sunshine-all-we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836613"/>
            <a:ext cx="28797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2963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4"/>
          <p:cNvSpPr>
            <a:spLocks noChangeArrowheads="1"/>
          </p:cNvSpPr>
          <p:nvPr/>
        </p:nvSpPr>
        <p:spPr bwMode="auto">
          <a:xfrm>
            <a:off x="2927350" y="2852738"/>
            <a:ext cx="3600450" cy="1943100"/>
          </a:xfrm>
          <a:prstGeom prst="cube">
            <a:avLst>
              <a:gd name="adj" fmla="val 58333"/>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4099" name="AutoShape 2"/>
          <p:cNvSpPr>
            <a:spLocks noChangeArrowheads="1"/>
          </p:cNvSpPr>
          <p:nvPr/>
        </p:nvSpPr>
        <p:spPr bwMode="auto">
          <a:xfrm>
            <a:off x="5159375" y="1"/>
            <a:ext cx="1582738" cy="1584325"/>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4100" name="Text Box 7"/>
          <p:cNvSpPr txBox="1">
            <a:spLocks noChangeArrowheads="1"/>
          </p:cNvSpPr>
          <p:nvPr/>
        </p:nvSpPr>
        <p:spPr bwMode="auto">
          <a:xfrm>
            <a:off x="3648076" y="4221163"/>
            <a:ext cx="1152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b="1">
                <a:solidFill>
                  <a:prstClr val="black"/>
                </a:solidFill>
              </a:rPr>
              <a:t>WATER</a:t>
            </a:r>
          </a:p>
        </p:txBody>
      </p:sp>
      <p:sp>
        <p:nvSpPr>
          <p:cNvPr id="4101" name="AutoShape 15"/>
          <p:cNvSpPr>
            <a:spLocks noChangeArrowheads="1"/>
          </p:cNvSpPr>
          <p:nvPr/>
        </p:nvSpPr>
        <p:spPr bwMode="auto">
          <a:xfrm>
            <a:off x="5375275" y="2852738"/>
            <a:ext cx="3600450" cy="1943100"/>
          </a:xfrm>
          <a:prstGeom prst="cube">
            <a:avLst>
              <a:gd name="adj" fmla="val 58333"/>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 name="AutoShape 5"/>
          <p:cNvSpPr>
            <a:spLocks noChangeArrowheads="1"/>
          </p:cNvSpPr>
          <p:nvPr/>
        </p:nvSpPr>
        <p:spPr bwMode="auto">
          <a:xfrm rot="7351184">
            <a:off x="4144963" y="2105026"/>
            <a:ext cx="2160588" cy="935037"/>
          </a:xfrm>
          <a:prstGeom prst="rightArrow">
            <a:avLst>
              <a:gd name="adj1" fmla="val 50000"/>
              <a:gd name="adj2" fmla="val 577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4102" name="AutoShape 6"/>
          <p:cNvSpPr>
            <a:spLocks noChangeArrowheads="1"/>
          </p:cNvSpPr>
          <p:nvPr/>
        </p:nvSpPr>
        <p:spPr bwMode="auto">
          <a:xfrm rot="3266268">
            <a:off x="5771357" y="2024857"/>
            <a:ext cx="2087563" cy="863600"/>
          </a:xfrm>
          <a:prstGeom prst="rightArrow">
            <a:avLst>
              <a:gd name="adj1" fmla="val 50000"/>
              <a:gd name="adj2" fmla="val 6043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4104" name="Text Box 16"/>
          <p:cNvSpPr txBox="1">
            <a:spLocks noChangeArrowheads="1"/>
          </p:cNvSpPr>
          <p:nvPr/>
        </p:nvSpPr>
        <p:spPr bwMode="auto">
          <a:xfrm>
            <a:off x="6024564" y="4221163"/>
            <a:ext cx="1152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b="1">
                <a:solidFill>
                  <a:prstClr val="black"/>
                </a:solidFill>
              </a:rPr>
              <a:t>SAND</a:t>
            </a:r>
          </a:p>
        </p:txBody>
      </p:sp>
      <p:pic>
        <p:nvPicPr>
          <p:cNvPr id="4105" name="Picture 17" desc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908050"/>
            <a:ext cx="4572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8" descr="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275" y="908050"/>
            <a:ext cx="4826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20" desc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3925" y="836614"/>
            <a:ext cx="4572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21" descr="T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6450" y="836613"/>
            <a:ext cx="4953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8" name="AutoShape 22"/>
          <p:cNvSpPr>
            <a:spLocks noChangeArrowheads="1"/>
          </p:cNvSpPr>
          <p:nvPr/>
        </p:nvSpPr>
        <p:spPr bwMode="auto">
          <a:xfrm>
            <a:off x="2566988" y="1700214"/>
            <a:ext cx="647700" cy="288925"/>
          </a:xfrm>
          <a:prstGeom prst="rightArrow">
            <a:avLst>
              <a:gd name="adj1" fmla="val 50000"/>
              <a:gd name="adj2" fmla="val 56044"/>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4119" name="AutoShape 23"/>
          <p:cNvSpPr>
            <a:spLocks noChangeArrowheads="1"/>
          </p:cNvSpPr>
          <p:nvPr/>
        </p:nvSpPr>
        <p:spPr bwMode="auto">
          <a:xfrm>
            <a:off x="9048750" y="1628776"/>
            <a:ext cx="647700" cy="288925"/>
          </a:xfrm>
          <a:prstGeom prst="rightArrow">
            <a:avLst>
              <a:gd name="adj1" fmla="val 50000"/>
              <a:gd name="adj2" fmla="val 56044"/>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4120" name="Text Box 24"/>
          <p:cNvSpPr txBox="1">
            <a:spLocks noChangeArrowheads="1"/>
          </p:cNvSpPr>
          <p:nvPr/>
        </p:nvSpPr>
        <p:spPr bwMode="auto">
          <a:xfrm>
            <a:off x="4511676" y="1916113"/>
            <a:ext cx="2881313" cy="831850"/>
          </a:xfrm>
          <a:prstGeom prst="rect">
            <a:avLst/>
          </a:prstGeom>
          <a:solidFill>
            <a:srgbClr val="FFFF99">
              <a:alpha val="83136"/>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400" b="1">
                <a:solidFill>
                  <a:prstClr val="black"/>
                </a:solidFill>
              </a:rPr>
              <a:t>SAME amount of HEAT ENERGY</a:t>
            </a:r>
          </a:p>
        </p:txBody>
      </p:sp>
      <p:sp>
        <p:nvSpPr>
          <p:cNvPr id="4122" name="AutoShape 26"/>
          <p:cNvSpPr>
            <a:spLocks noChangeArrowheads="1"/>
          </p:cNvSpPr>
          <p:nvPr/>
        </p:nvSpPr>
        <p:spPr bwMode="auto">
          <a:xfrm>
            <a:off x="1774825" y="2997201"/>
            <a:ext cx="2808288" cy="1223963"/>
          </a:xfrm>
          <a:prstGeom prst="wedgeRoundRectCallout">
            <a:avLst>
              <a:gd name="adj1" fmla="val -16194"/>
              <a:gd name="adj2" fmla="val 4195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400" b="1">
                <a:solidFill>
                  <a:prstClr val="black"/>
                </a:solidFill>
              </a:rPr>
              <a:t>Small TEMPERATURE RISE</a:t>
            </a:r>
          </a:p>
        </p:txBody>
      </p:sp>
      <p:sp>
        <p:nvSpPr>
          <p:cNvPr id="4123" name="AutoShape 27"/>
          <p:cNvSpPr>
            <a:spLocks noChangeArrowheads="1"/>
          </p:cNvSpPr>
          <p:nvPr/>
        </p:nvSpPr>
        <p:spPr bwMode="auto">
          <a:xfrm>
            <a:off x="7680325" y="2997201"/>
            <a:ext cx="2808288" cy="1223963"/>
          </a:xfrm>
          <a:prstGeom prst="wedgeRoundRectCallout">
            <a:avLst>
              <a:gd name="adj1" fmla="val -43500"/>
              <a:gd name="adj2" fmla="val 21338"/>
              <a:gd name="adj3" fmla="val 16667"/>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400" b="1">
                <a:solidFill>
                  <a:prstClr val="black"/>
                </a:solidFill>
              </a:rPr>
              <a:t>Large TEMPERATURE RISE</a:t>
            </a:r>
          </a:p>
        </p:txBody>
      </p:sp>
      <p:sp>
        <p:nvSpPr>
          <p:cNvPr id="4124" name="Text Box 28"/>
          <p:cNvSpPr txBox="1">
            <a:spLocks noChangeArrowheads="1"/>
          </p:cNvSpPr>
          <p:nvPr/>
        </p:nvSpPr>
        <p:spPr bwMode="auto">
          <a:xfrm>
            <a:off x="1703389" y="5300663"/>
            <a:ext cx="8713787" cy="831850"/>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a:solidFill>
                  <a:prstClr val="black"/>
                </a:solidFill>
              </a:rPr>
              <a:t>Putting the SAME AMOUNT OF HEAT into some materials gives a BIGGER TEMPERATURE RISE than in other materials</a:t>
            </a:r>
          </a:p>
        </p:txBody>
      </p:sp>
    </p:spTree>
    <p:extLst>
      <p:ext uri="{BB962C8B-B14F-4D97-AF65-F5344CB8AC3E}">
        <p14:creationId xmlns:p14="http://schemas.microsoft.com/office/powerpoint/2010/main" val="420439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02"/>
                                        </p:tgtEl>
                                        <p:attrNameLst>
                                          <p:attrName>style.visibility</p:attrName>
                                        </p:attrNameLst>
                                      </p:cBhvr>
                                      <p:to>
                                        <p:strVal val="visible"/>
                                      </p:to>
                                    </p:set>
                                    <p:animEffect transition="in" filter="dissolve">
                                      <p:cBhvr>
                                        <p:cTn id="10" dur="500"/>
                                        <p:tgtEl>
                                          <p:spTgt spid="4102"/>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4120"/>
                                        </p:tgtEl>
                                        <p:attrNameLst>
                                          <p:attrName>style.visibility</p:attrName>
                                        </p:attrNameLst>
                                      </p:cBhvr>
                                      <p:to>
                                        <p:strVal val="visible"/>
                                      </p:to>
                                    </p:set>
                                    <p:animEffect transition="in" filter="dissolve">
                                      <p:cBhvr>
                                        <p:cTn id="14" dur="500"/>
                                        <p:tgtEl>
                                          <p:spTgt spid="41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118"/>
                                        </p:tgtEl>
                                        <p:attrNameLst>
                                          <p:attrName>style.visibility</p:attrName>
                                        </p:attrNameLst>
                                      </p:cBhvr>
                                      <p:to>
                                        <p:strVal val="visible"/>
                                      </p:to>
                                    </p:set>
                                    <p:animEffect transition="in" filter="dissolve">
                                      <p:cBhvr>
                                        <p:cTn id="19" dur="500"/>
                                        <p:tgtEl>
                                          <p:spTgt spid="411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119"/>
                                        </p:tgtEl>
                                        <p:attrNameLst>
                                          <p:attrName>style.visibility</p:attrName>
                                        </p:attrNameLst>
                                      </p:cBhvr>
                                      <p:to>
                                        <p:strVal val="visible"/>
                                      </p:to>
                                    </p:set>
                                    <p:animEffect transition="in" filter="dissolve">
                                      <p:cBhvr>
                                        <p:cTn id="22" dur="500"/>
                                        <p:tgtEl>
                                          <p:spTgt spid="4119"/>
                                        </p:tgtEl>
                                      </p:cBhvr>
                                    </p:animEffect>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4114"/>
                                        </p:tgtEl>
                                        <p:attrNameLst>
                                          <p:attrName>style.visibility</p:attrName>
                                        </p:attrNameLst>
                                      </p:cBhvr>
                                      <p:to>
                                        <p:strVal val="visible"/>
                                      </p:to>
                                    </p:set>
                                    <p:animEffect transition="in" filter="dissolve">
                                      <p:cBhvr>
                                        <p:cTn id="26" dur="500"/>
                                        <p:tgtEl>
                                          <p:spTgt spid="4114"/>
                                        </p:tgtEl>
                                      </p:cBhvr>
                                    </p:animEffect>
                                  </p:childTnLst>
                                </p:cTn>
                              </p:par>
                              <p:par>
                                <p:cTn id="27" presetID="9" presetClass="entr" presetSubtype="0" fill="hold" nodeType="withEffect">
                                  <p:stCondLst>
                                    <p:cond delay="0"/>
                                  </p:stCondLst>
                                  <p:childTnLst>
                                    <p:set>
                                      <p:cBhvr>
                                        <p:cTn id="28" dur="1" fill="hold">
                                          <p:stCondLst>
                                            <p:cond delay="0"/>
                                          </p:stCondLst>
                                        </p:cTn>
                                        <p:tgtEl>
                                          <p:spTgt spid="4117"/>
                                        </p:tgtEl>
                                        <p:attrNameLst>
                                          <p:attrName>style.visibility</p:attrName>
                                        </p:attrNameLst>
                                      </p:cBhvr>
                                      <p:to>
                                        <p:strVal val="visible"/>
                                      </p:to>
                                    </p:set>
                                    <p:animEffect transition="in" filter="dissolve">
                                      <p:cBhvr>
                                        <p:cTn id="29" dur="500"/>
                                        <p:tgtEl>
                                          <p:spTgt spid="411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122"/>
                                        </p:tgtEl>
                                        <p:attrNameLst>
                                          <p:attrName>style.visibility</p:attrName>
                                        </p:attrNameLst>
                                      </p:cBhvr>
                                      <p:to>
                                        <p:strVal val="visible"/>
                                      </p:to>
                                    </p:set>
                                    <p:animEffect transition="in" filter="dissolve">
                                      <p:cBhvr>
                                        <p:cTn id="34" dur="500"/>
                                        <p:tgtEl>
                                          <p:spTgt spid="412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123"/>
                                        </p:tgtEl>
                                        <p:attrNameLst>
                                          <p:attrName>style.visibility</p:attrName>
                                        </p:attrNameLst>
                                      </p:cBhvr>
                                      <p:to>
                                        <p:strVal val="visible"/>
                                      </p:to>
                                    </p:set>
                                    <p:animEffect transition="in" filter="dissolve">
                                      <p:cBhvr>
                                        <p:cTn id="37" dur="500"/>
                                        <p:tgtEl>
                                          <p:spTgt spid="4123"/>
                                        </p:tgtEl>
                                      </p:cBhvr>
                                    </p:animEffect>
                                  </p:childTnLst>
                                </p:cTn>
                              </p:par>
                            </p:childTnLst>
                          </p:cTn>
                        </p:par>
                        <p:par>
                          <p:cTn id="38" fill="hold" nodeType="afterGroup">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4124"/>
                                        </p:tgtEl>
                                        <p:attrNameLst>
                                          <p:attrName>style.visibility</p:attrName>
                                        </p:attrNameLst>
                                      </p:cBhvr>
                                      <p:to>
                                        <p:strVal val="visible"/>
                                      </p:to>
                                    </p:set>
                                    <p:animEffect transition="in" filter="dissolve">
                                      <p:cBhvr>
                                        <p:cTn id="41" dur="500"/>
                                        <p:tgtEl>
                                          <p:spTgt spid="4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02" grpId="0" animBg="1"/>
      <p:bldP spid="4118" grpId="0" animBg="1"/>
      <p:bldP spid="4119" grpId="0" animBg="1"/>
      <p:bldP spid="4120" grpId="0" animBg="1"/>
      <p:bldP spid="4122" grpId="0" animBg="1"/>
      <p:bldP spid="4123" grpId="0" animBg="1"/>
      <p:bldP spid="412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Pair, Share</a:t>
            </a:r>
          </a:p>
        </p:txBody>
      </p:sp>
      <p:sp>
        <p:nvSpPr>
          <p:cNvPr id="3" name="Content Placeholder 2"/>
          <p:cNvSpPr>
            <a:spLocks noGrp="1"/>
          </p:cNvSpPr>
          <p:nvPr>
            <p:ph idx="1"/>
          </p:nvPr>
        </p:nvSpPr>
        <p:spPr>
          <a:xfrm>
            <a:off x="1981200" y="1600201"/>
            <a:ext cx="8229600" cy="1396752"/>
          </a:xfrm>
        </p:spPr>
        <p:txBody>
          <a:bodyPr/>
          <a:lstStyle/>
          <a:p>
            <a:pPr marL="0" indent="0" algn="ctr">
              <a:buNone/>
            </a:pPr>
            <a:r>
              <a:rPr lang="en-GB" dirty="0"/>
              <a:t>Why do McDonalds cook their chips in oil not water? </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966" t="8485" r="13100" b="15951"/>
          <a:stretch/>
        </p:blipFill>
        <p:spPr bwMode="auto">
          <a:xfrm>
            <a:off x="4901918" y="3212977"/>
            <a:ext cx="2441489" cy="286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72194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2"/>
          <p:cNvSpPr>
            <a:spLocks noChangeArrowheads="1"/>
          </p:cNvSpPr>
          <p:nvPr/>
        </p:nvSpPr>
        <p:spPr bwMode="auto">
          <a:xfrm>
            <a:off x="3575051" y="3068638"/>
            <a:ext cx="1368425" cy="14446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5123" name="Rectangle 33"/>
          <p:cNvSpPr>
            <a:spLocks noChangeArrowheads="1"/>
          </p:cNvSpPr>
          <p:nvPr/>
        </p:nvSpPr>
        <p:spPr bwMode="auto">
          <a:xfrm>
            <a:off x="6888164" y="3068638"/>
            <a:ext cx="1368425" cy="14446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5124" name="AutoShape 10"/>
          <p:cNvSpPr>
            <a:spLocks noChangeArrowheads="1"/>
          </p:cNvSpPr>
          <p:nvPr/>
        </p:nvSpPr>
        <p:spPr bwMode="auto">
          <a:xfrm>
            <a:off x="6888164" y="2133601"/>
            <a:ext cx="1368425" cy="93662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5125" name="Rectangle 11"/>
          <p:cNvSpPr>
            <a:spLocks noChangeArrowheads="1"/>
          </p:cNvSpPr>
          <p:nvPr/>
        </p:nvSpPr>
        <p:spPr bwMode="auto">
          <a:xfrm>
            <a:off x="6888164" y="1917701"/>
            <a:ext cx="1368425" cy="360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nvGrpSpPr>
          <p:cNvPr id="5126" name="Group 15"/>
          <p:cNvGrpSpPr>
            <a:grpSpLocks/>
          </p:cNvGrpSpPr>
          <p:nvPr/>
        </p:nvGrpSpPr>
        <p:grpSpPr bwMode="auto">
          <a:xfrm>
            <a:off x="3575051" y="1917701"/>
            <a:ext cx="2665413" cy="1152525"/>
            <a:chOff x="612" y="1162"/>
            <a:chExt cx="1679" cy="726"/>
          </a:xfrm>
        </p:grpSpPr>
        <p:sp>
          <p:nvSpPr>
            <p:cNvPr id="5158" name="AutoShape 2"/>
            <p:cNvSpPr>
              <a:spLocks noChangeArrowheads="1"/>
            </p:cNvSpPr>
            <p:nvPr/>
          </p:nvSpPr>
          <p:spPr bwMode="auto">
            <a:xfrm>
              <a:off x="612" y="1298"/>
              <a:ext cx="862" cy="59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5159" name="Rectangle 5"/>
            <p:cNvSpPr>
              <a:spLocks noChangeArrowheads="1"/>
            </p:cNvSpPr>
            <p:nvPr/>
          </p:nvSpPr>
          <p:spPr bwMode="auto">
            <a:xfrm>
              <a:off x="612" y="1162"/>
              <a:ext cx="862"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5160" name="Rectangle 8"/>
            <p:cNvSpPr>
              <a:spLocks noChangeArrowheads="1"/>
            </p:cNvSpPr>
            <p:nvPr/>
          </p:nvSpPr>
          <p:spPr bwMode="auto">
            <a:xfrm>
              <a:off x="1474" y="1434"/>
              <a:ext cx="817" cy="9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5161" name="AutoShape 14"/>
            <p:cNvSpPr>
              <a:spLocks noChangeArrowheads="1"/>
            </p:cNvSpPr>
            <p:nvPr/>
          </p:nvSpPr>
          <p:spPr bwMode="auto">
            <a:xfrm>
              <a:off x="612" y="1555"/>
              <a:ext cx="850" cy="318"/>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sp>
        <p:nvSpPr>
          <p:cNvPr id="5127" name="Rectangle 18"/>
          <p:cNvSpPr>
            <a:spLocks noChangeArrowheads="1"/>
          </p:cNvSpPr>
          <p:nvPr/>
        </p:nvSpPr>
        <p:spPr bwMode="auto">
          <a:xfrm>
            <a:off x="3000376" y="1196976"/>
            <a:ext cx="1368425" cy="360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nvGrpSpPr>
          <p:cNvPr id="5128" name="Group 23"/>
          <p:cNvGrpSpPr>
            <a:grpSpLocks/>
          </p:cNvGrpSpPr>
          <p:nvPr/>
        </p:nvGrpSpPr>
        <p:grpSpPr bwMode="auto">
          <a:xfrm>
            <a:off x="6905625" y="2349500"/>
            <a:ext cx="2647950" cy="692150"/>
            <a:chOff x="3390" y="1480"/>
            <a:chExt cx="1668" cy="436"/>
          </a:xfrm>
        </p:grpSpPr>
        <p:sp>
          <p:nvSpPr>
            <p:cNvPr id="5156" name="Rectangle 12"/>
            <p:cNvSpPr>
              <a:spLocks noChangeArrowheads="1"/>
            </p:cNvSpPr>
            <p:nvPr/>
          </p:nvSpPr>
          <p:spPr bwMode="auto">
            <a:xfrm>
              <a:off x="4241" y="1480"/>
              <a:ext cx="817" cy="9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5157" name="AutoShape 20"/>
            <p:cNvSpPr>
              <a:spLocks noChangeArrowheads="1"/>
            </p:cNvSpPr>
            <p:nvPr/>
          </p:nvSpPr>
          <p:spPr bwMode="auto">
            <a:xfrm>
              <a:off x="3390" y="1598"/>
              <a:ext cx="838" cy="318"/>
            </a:xfrm>
            <a:prstGeom prst="roundRect">
              <a:avLst>
                <a:gd name="adj" fmla="val 166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sp>
        <p:nvSpPr>
          <p:cNvPr id="6168" name="Rectangle 24"/>
          <p:cNvSpPr>
            <a:spLocks noChangeArrowheads="1"/>
          </p:cNvSpPr>
          <p:nvPr/>
        </p:nvSpPr>
        <p:spPr bwMode="auto">
          <a:xfrm>
            <a:off x="3575051" y="3068638"/>
            <a:ext cx="1368425" cy="14446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6169" name="Rectangle 25"/>
          <p:cNvSpPr>
            <a:spLocks noChangeArrowheads="1"/>
          </p:cNvSpPr>
          <p:nvPr/>
        </p:nvSpPr>
        <p:spPr bwMode="auto">
          <a:xfrm>
            <a:off x="6888164" y="3068638"/>
            <a:ext cx="1368425" cy="14446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5131" name="Rectangle 27"/>
          <p:cNvSpPr>
            <a:spLocks noChangeArrowheads="1"/>
          </p:cNvSpPr>
          <p:nvPr/>
        </p:nvSpPr>
        <p:spPr bwMode="auto">
          <a:xfrm>
            <a:off x="2855914" y="3213100"/>
            <a:ext cx="6192837" cy="1295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5132" name="Text Box 28"/>
          <p:cNvSpPr txBox="1">
            <a:spLocks noChangeArrowheads="1"/>
          </p:cNvSpPr>
          <p:nvPr/>
        </p:nvSpPr>
        <p:spPr bwMode="auto">
          <a:xfrm>
            <a:off x="3432176" y="620714"/>
            <a:ext cx="180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000" b="1">
                <a:solidFill>
                  <a:prstClr val="black"/>
                </a:solidFill>
              </a:rPr>
              <a:t>1kg of water</a:t>
            </a:r>
            <a:endParaRPr lang="en-GB" altLang="en-US" sz="2000" b="1">
              <a:solidFill>
                <a:prstClr val="black"/>
              </a:solidFill>
              <a:cs typeface="Arial" charset="0"/>
            </a:endParaRPr>
          </a:p>
        </p:txBody>
      </p:sp>
      <p:sp>
        <p:nvSpPr>
          <p:cNvPr id="5133" name="Text Box 29"/>
          <p:cNvSpPr txBox="1">
            <a:spLocks noChangeArrowheads="1"/>
          </p:cNvSpPr>
          <p:nvPr/>
        </p:nvSpPr>
        <p:spPr bwMode="auto">
          <a:xfrm>
            <a:off x="6527801" y="620714"/>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000" b="1">
                <a:solidFill>
                  <a:prstClr val="black"/>
                </a:solidFill>
              </a:rPr>
              <a:t>1kg of cooking oil</a:t>
            </a:r>
            <a:endParaRPr lang="en-GB" altLang="en-US" sz="2000" b="1">
              <a:solidFill>
                <a:prstClr val="black"/>
              </a:solidFill>
              <a:cs typeface="Arial" charset="0"/>
            </a:endParaRPr>
          </a:p>
        </p:txBody>
      </p:sp>
      <p:sp>
        <p:nvSpPr>
          <p:cNvPr id="6175" name="Text Box 31"/>
          <p:cNvSpPr txBox="1">
            <a:spLocks noChangeArrowheads="1"/>
          </p:cNvSpPr>
          <p:nvPr/>
        </p:nvSpPr>
        <p:spPr bwMode="auto">
          <a:xfrm>
            <a:off x="3863976" y="2565400"/>
            <a:ext cx="93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a:solidFill>
                  <a:prstClr val="black"/>
                </a:solidFill>
              </a:rPr>
              <a:t>20</a:t>
            </a:r>
            <a:r>
              <a:rPr lang="en-GB" altLang="en-US" sz="2400" b="1">
                <a:solidFill>
                  <a:prstClr val="black"/>
                </a:solidFill>
                <a:cs typeface="Arial" charset="0"/>
              </a:rPr>
              <a:t>°C</a:t>
            </a:r>
          </a:p>
        </p:txBody>
      </p:sp>
      <p:sp>
        <p:nvSpPr>
          <p:cNvPr id="6178" name="Text Box 34"/>
          <p:cNvSpPr txBox="1">
            <a:spLocks noChangeArrowheads="1"/>
          </p:cNvSpPr>
          <p:nvPr/>
        </p:nvSpPr>
        <p:spPr bwMode="auto">
          <a:xfrm>
            <a:off x="3863976" y="2565400"/>
            <a:ext cx="1008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a:solidFill>
                  <a:prstClr val="black"/>
                </a:solidFill>
              </a:rPr>
              <a:t>50</a:t>
            </a:r>
            <a:r>
              <a:rPr lang="en-GB" altLang="en-US" sz="2400" b="1">
                <a:solidFill>
                  <a:prstClr val="black"/>
                </a:solidFill>
                <a:cs typeface="Arial" charset="0"/>
              </a:rPr>
              <a:t>°C</a:t>
            </a:r>
          </a:p>
        </p:txBody>
      </p:sp>
      <p:sp>
        <p:nvSpPr>
          <p:cNvPr id="6179" name="Text Box 35"/>
          <p:cNvSpPr txBox="1">
            <a:spLocks noChangeArrowheads="1"/>
          </p:cNvSpPr>
          <p:nvPr/>
        </p:nvSpPr>
        <p:spPr bwMode="auto">
          <a:xfrm>
            <a:off x="7032626" y="2565400"/>
            <a:ext cx="1008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a:solidFill>
                  <a:prstClr val="black"/>
                </a:solidFill>
                <a:cs typeface="Arial" charset="0"/>
              </a:rPr>
              <a:t>80°C</a:t>
            </a:r>
          </a:p>
        </p:txBody>
      </p:sp>
      <p:sp>
        <p:nvSpPr>
          <p:cNvPr id="6180" name="Text Box 36"/>
          <p:cNvSpPr txBox="1">
            <a:spLocks noChangeArrowheads="1"/>
          </p:cNvSpPr>
          <p:nvPr/>
        </p:nvSpPr>
        <p:spPr bwMode="auto">
          <a:xfrm>
            <a:off x="7032626" y="2565400"/>
            <a:ext cx="1008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a:solidFill>
                  <a:prstClr val="black"/>
                </a:solidFill>
              </a:rPr>
              <a:t>20</a:t>
            </a:r>
            <a:r>
              <a:rPr lang="en-GB" altLang="en-US" sz="2400" b="1">
                <a:solidFill>
                  <a:prstClr val="black"/>
                </a:solidFill>
                <a:cs typeface="Arial" charset="0"/>
              </a:rPr>
              <a:t>°C</a:t>
            </a:r>
          </a:p>
        </p:txBody>
      </p:sp>
      <p:grpSp>
        <p:nvGrpSpPr>
          <p:cNvPr id="6187" name="Group 43"/>
          <p:cNvGrpSpPr>
            <a:grpSpLocks/>
          </p:cNvGrpSpPr>
          <p:nvPr/>
        </p:nvGrpSpPr>
        <p:grpSpPr bwMode="auto">
          <a:xfrm>
            <a:off x="3719513" y="1196975"/>
            <a:ext cx="1041400" cy="1009650"/>
            <a:chOff x="340" y="1434"/>
            <a:chExt cx="656" cy="636"/>
          </a:xfrm>
        </p:grpSpPr>
        <p:pic>
          <p:nvPicPr>
            <p:cNvPr id="5153" name="Picture 37" desc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 y="1434"/>
              <a:ext cx="150"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4" name="Picture 38" descr="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 y="1434"/>
              <a:ext cx="15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5" name="AutoShape 39"/>
            <p:cNvSpPr>
              <a:spLocks noChangeArrowheads="1"/>
            </p:cNvSpPr>
            <p:nvPr/>
          </p:nvSpPr>
          <p:spPr bwMode="auto">
            <a:xfrm>
              <a:off x="521" y="1661"/>
              <a:ext cx="318" cy="137"/>
            </a:xfrm>
            <a:prstGeom prst="rightArrow">
              <a:avLst>
                <a:gd name="adj1" fmla="val 50000"/>
                <a:gd name="adj2" fmla="val 58029"/>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6188" name="Group 44"/>
          <p:cNvGrpSpPr>
            <a:grpSpLocks/>
          </p:cNvGrpSpPr>
          <p:nvPr/>
        </p:nvGrpSpPr>
        <p:grpSpPr bwMode="auto">
          <a:xfrm>
            <a:off x="7032625" y="1196975"/>
            <a:ext cx="1068388" cy="1009650"/>
            <a:chOff x="4740" y="1616"/>
            <a:chExt cx="673" cy="636"/>
          </a:xfrm>
        </p:grpSpPr>
        <p:pic>
          <p:nvPicPr>
            <p:cNvPr id="5150" name="Picture 40" descr="T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9" y="1616"/>
              <a:ext cx="174"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1" name="Picture 41" desc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 y="1616"/>
              <a:ext cx="150"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2" name="AutoShape 42"/>
            <p:cNvSpPr>
              <a:spLocks noChangeArrowheads="1"/>
            </p:cNvSpPr>
            <p:nvPr/>
          </p:nvSpPr>
          <p:spPr bwMode="auto">
            <a:xfrm>
              <a:off x="4921" y="1842"/>
              <a:ext cx="318" cy="137"/>
            </a:xfrm>
            <a:prstGeom prst="rightArrow">
              <a:avLst>
                <a:gd name="adj1" fmla="val 50000"/>
                <a:gd name="adj2" fmla="val 58029"/>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sp>
        <p:nvSpPr>
          <p:cNvPr id="6189" name="Text Box 45"/>
          <p:cNvSpPr txBox="1">
            <a:spLocks noChangeArrowheads="1"/>
          </p:cNvSpPr>
          <p:nvPr/>
        </p:nvSpPr>
        <p:spPr bwMode="auto">
          <a:xfrm>
            <a:off x="3143251" y="3789364"/>
            <a:ext cx="5688013" cy="46166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a:solidFill>
                  <a:prstClr val="black"/>
                </a:solidFill>
              </a:rPr>
              <a:t>Identical rings turned on for 1 minute</a:t>
            </a:r>
          </a:p>
        </p:txBody>
      </p:sp>
      <p:sp>
        <p:nvSpPr>
          <p:cNvPr id="5141" name="Text Box 46"/>
          <p:cNvSpPr txBox="1">
            <a:spLocks noChangeArrowheads="1"/>
          </p:cNvSpPr>
          <p:nvPr/>
        </p:nvSpPr>
        <p:spPr bwMode="auto">
          <a:xfrm>
            <a:off x="3432176" y="0"/>
            <a:ext cx="5256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u="sng">
                <a:solidFill>
                  <a:prstClr val="black"/>
                </a:solidFill>
              </a:rPr>
              <a:t>Comparing water and cooking oil</a:t>
            </a:r>
            <a:r>
              <a:rPr lang="en-GB" altLang="en-US" sz="2400" u="sng">
                <a:solidFill>
                  <a:prstClr val="black"/>
                </a:solidFill>
              </a:rPr>
              <a:t> </a:t>
            </a:r>
          </a:p>
        </p:txBody>
      </p:sp>
      <p:sp>
        <p:nvSpPr>
          <p:cNvPr id="6194" name="Text Box 50"/>
          <p:cNvSpPr txBox="1">
            <a:spLocks noChangeArrowheads="1"/>
          </p:cNvSpPr>
          <p:nvPr/>
        </p:nvSpPr>
        <p:spPr bwMode="auto">
          <a:xfrm>
            <a:off x="1847850" y="4652964"/>
            <a:ext cx="8496300" cy="1597025"/>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800">
                <a:solidFill>
                  <a:prstClr val="black"/>
                </a:solidFill>
              </a:rPr>
              <a:t>The water heats up less than the oil.</a:t>
            </a:r>
          </a:p>
          <a:p>
            <a:pPr eaLnBrk="1" hangingPunct="1">
              <a:spcBef>
                <a:spcPct val="50000"/>
              </a:spcBef>
            </a:pPr>
            <a:r>
              <a:rPr lang="en-GB" altLang="en-US" sz="2800">
                <a:solidFill>
                  <a:prstClr val="black"/>
                </a:solidFill>
              </a:rPr>
              <a:t>The SAME AMOUNT OF HEAT produces HALF the TEMPERATURE RISE in the water as in the oil</a:t>
            </a:r>
          </a:p>
        </p:txBody>
      </p:sp>
      <p:grpSp>
        <p:nvGrpSpPr>
          <p:cNvPr id="6199" name="Group 55"/>
          <p:cNvGrpSpPr>
            <a:grpSpLocks/>
          </p:cNvGrpSpPr>
          <p:nvPr/>
        </p:nvGrpSpPr>
        <p:grpSpPr bwMode="auto">
          <a:xfrm>
            <a:off x="1847850" y="692151"/>
            <a:ext cx="1296988" cy="1439863"/>
            <a:chOff x="249" y="618"/>
            <a:chExt cx="817" cy="907"/>
          </a:xfrm>
        </p:grpSpPr>
        <p:sp>
          <p:nvSpPr>
            <p:cNvPr id="5148" name="AutoShape 51"/>
            <p:cNvSpPr>
              <a:spLocks noChangeArrowheads="1"/>
            </p:cNvSpPr>
            <p:nvPr/>
          </p:nvSpPr>
          <p:spPr bwMode="auto">
            <a:xfrm>
              <a:off x="249" y="618"/>
              <a:ext cx="817" cy="907"/>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5149" name="Text Box 52"/>
            <p:cNvSpPr txBox="1">
              <a:spLocks noChangeArrowheads="1"/>
            </p:cNvSpPr>
            <p:nvPr/>
          </p:nvSpPr>
          <p:spPr bwMode="auto">
            <a:xfrm>
              <a:off x="385" y="799"/>
              <a:ext cx="544"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400" b="1">
                  <a:solidFill>
                    <a:prstClr val="black"/>
                  </a:solidFill>
                </a:rPr>
                <a:t>30</a:t>
              </a:r>
              <a:r>
                <a:rPr lang="en-GB" altLang="en-US" sz="2400" b="1">
                  <a:solidFill>
                    <a:prstClr val="black"/>
                  </a:solidFill>
                  <a:cs typeface="Arial" charset="0"/>
                </a:rPr>
                <a:t>° rise</a:t>
              </a:r>
            </a:p>
          </p:txBody>
        </p:sp>
      </p:grpSp>
      <p:grpSp>
        <p:nvGrpSpPr>
          <p:cNvPr id="6200" name="Group 56"/>
          <p:cNvGrpSpPr>
            <a:grpSpLocks/>
          </p:cNvGrpSpPr>
          <p:nvPr/>
        </p:nvGrpSpPr>
        <p:grpSpPr bwMode="auto">
          <a:xfrm>
            <a:off x="8904289" y="620713"/>
            <a:ext cx="1296987" cy="1439862"/>
            <a:chOff x="0" y="1570"/>
            <a:chExt cx="817" cy="907"/>
          </a:xfrm>
        </p:grpSpPr>
        <p:sp>
          <p:nvSpPr>
            <p:cNvPr id="5146" name="AutoShape 53"/>
            <p:cNvSpPr>
              <a:spLocks noChangeArrowheads="1"/>
            </p:cNvSpPr>
            <p:nvPr/>
          </p:nvSpPr>
          <p:spPr bwMode="auto">
            <a:xfrm>
              <a:off x="0" y="1570"/>
              <a:ext cx="817" cy="907"/>
            </a:xfrm>
            <a:prstGeom prst="star16">
              <a:avLst>
                <a:gd name="adj" fmla="val 375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5147" name="Text Box 54"/>
            <p:cNvSpPr txBox="1">
              <a:spLocks noChangeArrowheads="1"/>
            </p:cNvSpPr>
            <p:nvPr/>
          </p:nvSpPr>
          <p:spPr bwMode="auto">
            <a:xfrm>
              <a:off x="136" y="1751"/>
              <a:ext cx="544"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400" b="1">
                  <a:solidFill>
                    <a:prstClr val="black"/>
                  </a:solidFill>
                </a:rPr>
                <a:t>60</a:t>
              </a:r>
              <a:r>
                <a:rPr lang="en-GB" altLang="en-US" sz="2400" b="1">
                  <a:solidFill>
                    <a:prstClr val="black"/>
                  </a:solidFill>
                  <a:cs typeface="Arial" charset="0"/>
                </a:rPr>
                <a:t>° rise</a:t>
              </a:r>
            </a:p>
          </p:txBody>
        </p:sp>
      </p:grpSp>
      <p:sp>
        <p:nvSpPr>
          <p:cNvPr id="6201" name="Text Box 57"/>
          <p:cNvSpPr txBox="1">
            <a:spLocks noChangeArrowheads="1"/>
          </p:cNvSpPr>
          <p:nvPr/>
        </p:nvSpPr>
        <p:spPr bwMode="auto">
          <a:xfrm>
            <a:off x="4943475" y="321310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a:solidFill>
                  <a:srgbClr val="FF0000"/>
                </a:solidFill>
              </a:rPr>
              <a:t>….heating</a:t>
            </a:r>
          </a:p>
        </p:txBody>
      </p:sp>
    </p:spTree>
    <p:extLst>
      <p:ext uri="{BB962C8B-B14F-4D97-AF65-F5344CB8AC3E}">
        <p14:creationId xmlns:p14="http://schemas.microsoft.com/office/powerpoint/2010/main" val="367896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68"/>
                                        </p:tgtEl>
                                        <p:attrNameLst>
                                          <p:attrName>style.visibility</p:attrName>
                                        </p:attrNameLst>
                                      </p:cBhvr>
                                      <p:to>
                                        <p:strVal val="visible"/>
                                      </p:to>
                                    </p:set>
                                    <p:animEffect transition="in" filter="dissolve">
                                      <p:cBhvr>
                                        <p:cTn id="7" dur="500"/>
                                        <p:tgtEl>
                                          <p:spTgt spid="616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69"/>
                                        </p:tgtEl>
                                        <p:attrNameLst>
                                          <p:attrName>style.visibility</p:attrName>
                                        </p:attrNameLst>
                                      </p:cBhvr>
                                      <p:to>
                                        <p:strVal val="visible"/>
                                      </p:to>
                                    </p:set>
                                    <p:animEffect transition="in" filter="dissolve">
                                      <p:cBhvr>
                                        <p:cTn id="10" dur="500"/>
                                        <p:tgtEl>
                                          <p:spTgt spid="616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189"/>
                                        </p:tgtEl>
                                        <p:attrNameLst>
                                          <p:attrName>style.visibility</p:attrName>
                                        </p:attrNameLst>
                                      </p:cBhvr>
                                      <p:to>
                                        <p:strVal val="visible"/>
                                      </p:to>
                                    </p:set>
                                    <p:animEffect transition="in" filter="dissolve">
                                      <p:cBhvr>
                                        <p:cTn id="13" dur="500"/>
                                        <p:tgtEl>
                                          <p:spTgt spid="618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201"/>
                                        </p:tgtEl>
                                        <p:attrNameLst>
                                          <p:attrName>style.visibility</p:attrName>
                                        </p:attrNameLst>
                                      </p:cBhvr>
                                      <p:to>
                                        <p:strVal val="visible"/>
                                      </p:to>
                                    </p:set>
                                    <p:animEffect transition="in" filter="dissolve">
                                      <p:cBhvr>
                                        <p:cTn id="16" dur="500"/>
                                        <p:tgtEl>
                                          <p:spTgt spid="6201"/>
                                        </p:tgtEl>
                                      </p:cBhvr>
                                    </p:animEffect>
                                  </p:childTnLst>
                                </p:cTn>
                              </p:par>
                            </p:childTnLst>
                          </p:cTn>
                        </p:par>
                        <p:par>
                          <p:cTn id="17" fill="hold" nodeType="afterGroup">
                            <p:stCondLst>
                              <p:cond delay="500"/>
                            </p:stCondLst>
                            <p:childTnLst>
                              <p:par>
                                <p:cTn id="18" presetID="9" presetClass="exit" presetSubtype="0" fill="hold" grpId="0" nodeType="afterEffect">
                                  <p:stCondLst>
                                    <p:cond delay="2000"/>
                                  </p:stCondLst>
                                  <p:childTnLst>
                                    <p:animEffect transition="out" filter="dissolve">
                                      <p:cBhvr>
                                        <p:cTn id="19" dur="500"/>
                                        <p:tgtEl>
                                          <p:spTgt spid="6175"/>
                                        </p:tgtEl>
                                      </p:cBhvr>
                                    </p:animEffect>
                                    <p:set>
                                      <p:cBhvr>
                                        <p:cTn id="20" dur="1" fill="hold">
                                          <p:stCondLst>
                                            <p:cond delay="499"/>
                                          </p:stCondLst>
                                        </p:cTn>
                                        <p:tgtEl>
                                          <p:spTgt spid="6175"/>
                                        </p:tgtEl>
                                        <p:attrNameLst>
                                          <p:attrName>style.visibility</p:attrName>
                                        </p:attrNameLst>
                                      </p:cBhvr>
                                      <p:to>
                                        <p:strVal val="hidden"/>
                                      </p:to>
                                    </p:set>
                                  </p:childTnLst>
                                </p:cTn>
                              </p:par>
                              <p:par>
                                <p:cTn id="21" presetID="9" presetClass="exit" presetSubtype="0" fill="hold" grpId="0" nodeType="withEffect">
                                  <p:stCondLst>
                                    <p:cond delay="2000"/>
                                  </p:stCondLst>
                                  <p:childTnLst>
                                    <p:animEffect transition="out" filter="dissolve">
                                      <p:cBhvr>
                                        <p:cTn id="22" dur="500"/>
                                        <p:tgtEl>
                                          <p:spTgt spid="6180"/>
                                        </p:tgtEl>
                                      </p:cBhvr>
                                    </p:animEffect>
                                    <p:set>
                                      <p:cBhvr>
                                        <p:cTn id="23" dur="1" fill="hold">
                                          <p:stCondLst>
                                            <p:cond delay="499"/>
                                          </p:stCondLst>
                                        </p:cTn>
                                        <p:tgtEl>
                                          <p:spTgt spid="6180"/>
                                        </p:tgtEl>
                                        <p:attrNameLst>
                                          <p:attrName>style.visibility</p:attrName>
                                        </p:attrNameLst>
                                      </p:cBhvr>
                                      <p:to>
                                        <p:strVal val="hidden"/>
                                      </p:to>
                                    </p:set>
                                  </p:childTnLst>
                                </p:cTn>
                              </p:par>
                              <p:par>
                                <p:cTn id="24" presetID="9" presetClass="exit" presetSubtype="0" fill="hold" grpId="1" nodeType="withEffect">
                                  <p:stCondLst>
                                    <p:cond delay="2000"/>
                                  </p:stCondLst>
                                  <p:childTnLst>
                                    <p:animEffect transition="out" filter="dissolve">
                                      <p:cBhvr>
                                        <p:cTn id="25" dur="500"/>
                                        <p:tgtEl>
                                          <p:spTgt spid="6168"/>
                                        </p:tgtEl>
                                      </p:cBhvr>
                                    </p:animEffect>
                                    <p:set>
                                      <p:cBhvr>
                                        <p:cTn id="26" dur="1" fill="hold">
                                          <p:stCondLst>
                                            <p:cond delay="499"/>
                                          </p:stCondLst>
                                        </p:cTn>
                                        <p:tgtEl>
                                          <p:spTgt spid="6168"/>
                                        </p:tgtEl>
                                        <p:attrNameLst>
                                          <p:attrName>style.visibility</p:attrName>
                                        </p:attrNameLst>
                                      </p:cBhvr>
                                      <p:to>
                                        <p:strVal val="hidden"/>
                                      </p:to>
                                    </p:set>
                                  </p:childTnLst>
                                </p:cTn>
                              </p:par>
                              <p:par>
                                <p:cTn id="27" presetID="9" presetClass="exit" presetSubtype="0" fill="hold" grpId="1" nodeType="withEffect">
                                  <p:stCondLst>
                                    <p:cond delay="2000"/>
                                  </p:stCondLst>
                                  <p:childTnLst>
                                    <p:animEffect transition="out" filter="dissolve">
                                      <p:cBhvr>
                                        <p:cTn id="28" dur="500"/>
                                        <p:tgtEl>
                                          <p:spTgt spid="6169"/>
                                        </p:tgtEl>
                                      </p:cBhvr>
                                    </p:animEffect>
                                    <p:set>
                                      <p:cBhvr>
                                        <p:cTn id="29" dur="1" fill="hold">
                                          <p:stCondLst>
                                            <p:cond delay="499"/>
                                          </p:stCondLst>
                                        </p:cTn>
                                        <p:tgtEl>
                                          <p:spTgt spid="6169"/>
                                        </p:tgtEl>
                                        <p:attrNameLst>
                                          <p:attrName>style.visibility</p:attrName>
                                        </p:attrNameLst>
                                      </p:cBhvr>
                                      <p:to>
                                        <p:strVal val="hidden"/>
                                      </p:to>
                                    </p:set>
                                  </p:childTnLst>
                                </p:cTn>
                              </p:par>
                              <p:par>
                                <p:cTn id="30" presetID="9" presetClass="exit" presetSubtype="0" fill="hold" grpId="1" nodeType="withEffect">
                                  <p:stCondLst>
                                    <p:cond delay="2000"/>
                                  </p:stCondLst>
                                  <p:childTnLst>
                                    <p:animEffect transition="out" filter="dissolve">
                                      <p:cBhvr>
                                        <p:cTn id="31" dur="500"/>
                                        <p:tgtEl>
                                          <p:spTgt spid="6201"/>
                                        </p:tgtEl>
                                      </p:cBhvr>
                                    </p:animEffect>
                                    <p:set>
                                      <p:cBhvr>
                                        <p:cTn id="32" dur="1" fill="hold">
                                          <p:stCondLst>
                                            <p:cond delay="499"/>
                                          </p:stCondLst>
                                        </p:cTn>
                                        <p:tgtEl>
                                          <p:spTgt spid="6201"/>
                                        </p:tgtEl>
                                        <p:attrNameLst>
                                          <p:attrName>style.visibility</p:attrName>
                                        </p:attrNameLst>
                                      </p:cBhvr>
                                      <p:to>
                                        <p:strVal val="hidden"/>
                                      </p:to>
                                    </p:set>
                                  </p:childTnLst>
                                </p:cTn>
                              </p:par>
                            </p:childTnLst>
                          </p:cTn>
                        </p:par>
                        <p:par>
                          <p:cTn id="33" fill="hold" nodeType="afterGroup">
                            <p:stCondLst>
                              <p:cond delay="3000"/>
                            </p:stCondLst>
                            <p:childTnLst>
                              <p:par>
                                <p:cTn id="34" presetID="9" presetClass="entr" presetSubtype="0" fill="hold" grpId="0" nodeType="afterEffect">
                                  <p:stCondLst>
                                    <p:cond delay="0"/>
                                  </p:stCondLst>
                                  <p:childTnLst>
                                    <p:set>
                                      <p:cBhvr>
                                        <p:cTn id="35" dur="1" fill="hold">
                                          <p:stCondLst>
                                            <p:cond delay="0"/>
                                          </p:stCondLst>
                                        </p:cTn>
                                        <p:tgtEl>
                                          <p:spTgt spid="6178"/>
                                        </p:tgtEl>
                                        <p:attrNameLst>
                                          <p:attrName>style.visibility</p:attrName>
                                        </p:attrNameLst>
                                      </p:cBhvr>
                                      <p:to>
                                        <p:strVal val="visible"/>
                                      </p:to>
                                    </p:set>
                                    <p:animEffect transition="in" filter="dissolve">
                                      <p:cBhvr>
                                        <p:cTn id="36" dur="500"/>
                                        <p:tgtEl>
                                          <p:spTgt spid="6178"/>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6179"/>
                                        </p:tgtEl>
                                        <p:attrNameLst>
                                          <p:attrName>style.visibility</p:attrName>
                                        </p:attrNameLst>
                                      </p:cBhvr>
                                      <p:to>
                                        <p:strVal val="visible"/>
                                      </p:to>
                                    </p:set>
                                    <p:animEffect transition="in" filter="dissolve">
                                      <p:cBhvr>
                                        <p:cTn id="39" dur="500"/>
                                        <p:tgtEl>
                                          <p:spTgt spid="6179"/>
                                        </p:tgtEl>
                                      </p:cBhvr>
                                    </p:animEffect>
                                  </p:childTnLst>
                                </p:cTn>
                              </p:par>
                              <p:par>
                                <p:cTn id="40" presetID="9" presetClass="entr" presetSubtype="0" fill="hold" nodeType="withEffect">
                                  <p:stCondLst>
                                    <p:cond delay="0"/>
                                  </p:stCondLst>
                                  <p:childTnLst>
                                    <p:set>
                                      <p:cBhvr>
                                        <p:cTn id="41" dur="1" fill="hold">
                                          <p:stCondLst>
                                            <p:cond delay="0"/>
                                          </p:stCondLst>
                                        </p:cTn>
                                        <p:tgtEl>
                                          <p:spTgt spid="6187"/>
                                        </p:tgtEl>
                                        <p:attrNameLst>
                                          <p:attrName>style.visibility</p:attrName>
                                        </p:attrNameLst>
                                      </p:cBhvr>
                                      <p:to>
                                        <p:strVal val="visible"/>
                                      </p:to>
                                    </p:set>
                                    <p:animEffect transition="in" filter="dissolve">
                                      <p:cBhvr>
                                        <p:cTn id="42" dur="500"/>
                                        <p:tgtEl>
                                          <p:spTgt spid="6187"/>
                                        </p:tgtEl>
                                      </p:cBhvr>
                                    </p:animEffect>
                                  </p:childTnLst>
                                </p:cTn>
                              </p:par>
                              <p:par>
                                <p:cTn id="43" presetID="9" presetClass="entr" presetSubtype="0" fill="hold" nodeType="withEffect">
                                  <p:stCondLst>
                                    <p:cond delay="0"/>
                                  </p:stCondLst>
                                  <p:childTnLst>
                                    <p:set>
                                      <p:cBhvr>
                                        <p:cTn id="44" dur="1" fill="hold">
                                          <p:stCondLst>
                                            <p:cond delay="0"/>
                                          </p:stCondLst>
                                        </p:cTn>
                                        <p:tgtEl>
                                          <p:spTgt spid="6188"/>
                                        </p:tgtEl>
                                        <p:attrNameLst>
                                          <p:attrName>style.visibility</p:attrName>
                                        </p:attrNameLst>
                                      </p:cBhvr>
                                      <p:to>
                                        <p:strVal val="visible"/>
                                      </p:to>
                                    </p:set>
                                    <p:animEffect transition="in" filter="dissolve">
                                      <p:cBhvr>
                                        <p:cTn id="45" dur="500"/>
                                        <p:tgtEl>
                                          <p:spTgt spid="6188"/>
                                        </p:tgtEl>
                                      </p:cBhvr>
                                    </p:animEffect>
                                  </p:childTnLst>
                                </p:cTn>
                              </p:par>
                            </p:childTnLst>
                          </p:cTn>
                        </p:par>
                        <p:par>
                          <p:cTn id="46" fill="hold" nodeType="afterGroup">
                            <p:stCondLst>
                              <p:cond delay="3500"/>
                            </p:stCondLst>
                            <p:childTnLst>
                              <p:par>
                                <p:cTn id="47" presetID="9" presetClass="entr" presetSubtype="0" fill="hold" nodeType="afterEffect">
                                  <p:stCondLst>
                                    <p:cond delay="0"/>
                                  </p:stCondLst>
                                  <p:childTnLst>
                                    <p:set>
                                      <p:cBhvr>
                                        <p:cTn id="48" dur="1" fill="hold">
                                          <p:stCondLst>
                                            <p:cond delay="0"/>
                                          </p:stCondLst>
                                        </p:cTn>
                                        <p:tgtEl>
                                          <p:spTgt spid="6199"/>
                                        </p:tgtEl>
                                        <p:attrNameLst>
                                          <p:attrName>style.visibility</p:attrName>
                                        </p:attrNameLst>
                                      </p:cBhvr>
                                      <p:to>
                                        <p:strVal val="visible"/>
                                      </p:to>
                                    </p:set>
                                    <p:animEffect transition="in" filter="dissolve">
                                      <p:cBhvr>
                                        <p:cTn id="49" dur="500"/>
                                        <p:tgtEl>
                                          <p:spTgt spid="6199"/>
                                        </p:tgtEl>
                                      </p:cBhvr>
                                    </p:animEffect>
                                  </p:childTnLst>
                                </p:cTn>
                              </p:par>
                              <p:par>
                                <p:cTn id="50" presetID="9" presetClass="entr" presetSubtype="0" fill="hold" nodeType="withEffect">
                                  <p:stCondLst>
                                    <p:cond delay="0"/>
                                  </p:stCondLst>
                                  <p:childTnLst>
                                    <p:set>
                                      <p:cBhvr>
                                        <p:cTn id="51" dur="1" fill="hold">
                                          <p:stCondLst>
                                            <p:cond delay="0"/>
                                          </p:stCondLst>
                                        </p:cTn>
                                        <p:tgtEl>
                                          <p:spTgt spid="6200"/>
                                        </p:tgtEl>
                                        <p:attrNameLst>
                                          <p:attrName>style.visibility</p:attrName>
                                        </p:attrNameLst>
                                      </p:cBhvr>
                                      <p:to>
                                        <p:strVal val="visible"/>
                                      </p:to>
                                    </p:set>
                                    <p:animEffect transition="in" filter="dissolve">
                                      <p:cBhvr>
                                        <p:cTn id="52" dur="500"/>
                                        <p:tgtEl>
                                          <p:spTgt spid="620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6194"/>
                                        </p:tgtEl>
                                        <p:attrNameLst>
                                          <p:attrName>style.visibility</p:attrName>
                                        </p:attrNameLst>
                                      </p:cBhvr>
                                      <p:to>
                                        <p:strVal val="visible"/>
                                      </p:to>
                                    </p:set>
                                    <p:animEffect transition="in" filter="dissolve">
                                      <p:cBhvr>
                                        <p:cTn id="57" dur="500"/>
                                        <p:tgtEl>
                                          <p:spTgt spid="6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8" grpId="0" animBg="1"/>
      <p:bldP spid="6168" grpId="1" animBg="1"/>
      <p:bldP spid="6169" grpId="0" animBg="1"/>
      <p:bldP spid="6169" grpId="1" animBg="1"/>
      <p:bldP spid="6175" grpId="0"/>
      <p:bldP spid="6178" grpId="0"/>
      <p:bldP spid="6179" grpId="0"/>
      <p:bldP spid="6180" grpId="0"/>
      <p:bldP spid="6189" grpId="0" animBg="1"/>
      <p:bldP spid="6194" grpId="0" animBg="1"/>
      <p:bldP spid="6201" grpId="0"/>
      <p:bldP spid="6201"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171400"/>
            <a:ext cx="8229600" cy="1143000"/>
          </a:xfrm>
        </p:spPr>
        <p:txBody>
          <a:bodyPr/>
          <a:lstStyle/>
          <a:p>
            <a:r>
              <a:rPr lang="en-GB" dirty="0"/>
              <a:t>Specific Heat Capacity</a:t>
            </a:r>
          </a:p>
        </p:txBody>
      </p:sp>
      <p:sp>
        <p:nvSpPr>
          <p:cNvPr id="3" name="Content Placeholder 2"/>
          <p:cNvSpPr>
            <a:spLocks noGrp="1"/>
          </p:cNvSpPr>
          <p:nvPr>
            <p:ph idx="1"/>
          </p:nvPr>
        </p:nvSpPr>
        <p:spPr>
          <a:xfrm>
            <a:off x="1879159" y="908720"/>
            <a:ext cx="8229600" cy="5184576"/>
          </a:xfrm>
        </p:spPr>
        <p:txBody>
          <a:bodyPr>
            <a:normAutofit/>
          </a:bodyPr>
          <a:lstStyle/>
          <a:p>
            <a:pPr marL="0" indent="0">
              <a:buNone/>
            </a:pPr>
            <a:r>
              <a:rPr lang="en-GB" dirty="0">
                <a:solidFill>
                  <a:srgbClr val="FF0000"/>
                </a:solidFill>
              </a:rPr>
              <a:t>The specific heat capacity of a substance is the amount of energy required to raise the temperature of one kilogram of the substance by one degree Celsius</a:t>
            </a:r>
          </a:p>
          <a:p>
            <a:pPr marL="0" indent="0">
              <a:buNone/>
            </a:pPr>
            <a:endParaRPr lang="en-GB" dirty="0">
              <a:solidFill>
                <a:srgbClr val="FF0000"/>
              </a:solidFill>
            </a:endParaRPr>
          </a:p>
          <a:p>
            <a:pPr marL="0" indent="0">
              <a:buNone/>
            </a:pPr>
            <a:endParaRPr lang="en-GB" i="1" dirty="0"/>
          </a:p>
          <a:p>
            <a:pPr marL="0" indent="0">
              <a:buNone/>
            </a:pPr>
            <a:endParaRPr lang="en-GB" i="1" dirty="0"/>
          </a:p>
        </p:txBody>
      </p:sp>
      <p:grpSp>
        <p:nvGrpSpPr>
          <p:cNvPr id="5" name="Group 4"/>
          <p:cNvGrpSpPr>
            <a:grpSpLocks/>
          </p:cNvGrpSpPr>
          <p:nvPr/>
        </p:nvGrpSpPr>
        <p:grpSpPr bwMode="auto">
          <a:xfrm>
            <a:off x="4511675" y="3716339"/>
            <a:ext cx="2952750" cy="2160587"/>
            <a:chOff x="657" y="2251"/>
            <a:chExt cx="1860" cy="1361"/>
          </a:xfrm>
        </p:grpSpPr>
        <p:grpSp>
          <p:nvGrpSpPr>
            <p:cNvPr id="6" name="Group 5"/>
            <p:cNvGrpSpPr>
              <a:grpSpLocks/>
            </p:cNvGrpSpPr>
            <p:nvPr/>
          </p:nvGrpSpPr>
          <p:grpSpPr bwMode="auto">
            <a:xfrm>
              <a:off x="748" y="2341"/>
              <a:ext cx="177" cy="177"/>
              <a:chOff x="1743" y="1572"/>
              <a:chExt cx="177" cy="177"/>
            </a:xfrm>
          </p:grpSpPr>
          <p:sp>
            <p:nvSpPr>
              <p:cNvPr id="100" name="Oval 6"/>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01" name="Oval 7"/>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02" name="Oval 8"/>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sp>
          <p:nvSpPr>
            <p:cNvPr id="7" name="Rectangle 9"/>
            <p:cNvSpPr>
              <a:spLocks noChangeArrowheads="1"/>
            </p:cNvSpPr>
            <p:nvPr/>
          </p:nvSpPr>
          <p:spPr bwMode="auto">
            <a:xfrm>
              <a:off x="657" y="2251"/>
              <a:ext cx="1860" cy="1361"/>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nvGrpSpPr>
            <p:cNvPr id="8" name="Group 10"/>
            <p:cNvGrpSpPr>
              <a:grpSpLocks/>
            </p:cNvGrpSpPr>
            <p:nvPr/>
          </p:nvGrpSpPr>
          <p:grpSpPr bwMode="auto">
            <a:xfrm>
              <a:off x="1066" y="3294"/>
              <a:ext cx="177" cy="177"/>
              <a:chOff x="1743" y="1572"/>
              <a:chExt cx="177" cy="177"/>
            </a:xfrm>
          </p:grpSpPr>
          <p:sp>
            <p:nvSpPr>
              <p:cNvPr id="97" name="Oval 11"/>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98" name="Oval 12"/>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99" name="Oval 13"/>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9" name="Group 14"/>
            <p:cNvGrpSpPr>
              <a:grpSpLocks/>
            </p:cNvGrpSpPr>
            <p:nvPr/>
          </p:nvGrpSpPr>
          <p:grpSpPr bwMode="auto">
            <a:xfrm>
              <a:off x="2245" y="2976"/>
              <a:ext cx="177" cy="177"/>
              <a:chOff x="1743" y="1572"/>
              <a:chExt cx="177" cy="177"/>
            </a:xfrm>
          </p:grpSpPr>
          <p:sp>
            <p:nvSpPr>
              <p:cNvPr id="94" name="Oval 15"/>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95" name="Oval 16"/>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96" name="Oval 17"/>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0" name="Group 18"/>
            <p:cNvGrpSpPr>
              <a:grpSpLocks/>
            </p:cNvGrpSpPr>
            <p:nvPr/>
          </p:nvGrpSpPr>
          <p:grpSpPr bwMode="auto">
            <a:xfrm>
              <a:off x="2245" y="2659"/>
              <a:ext cx="177" cy="177"/>
              <a:chOff x="1743" y="1572"/>
              <a:chExt cx="177" cy="177"/>
            </a:xfrm>
          </p:grpSpPr>
          <p:sp>
            <p:nvSpPr>
              <p:cNvPr id="91" name="Oval 19"/>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92" name="Oval 20"/>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93" name="Oval 21"/>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1" name="Group 22"/>
            <p:cNvGrpSpPr>
              <a:grpSpLocks/>
            </p:cNvGrpSpPr>
            <p:nvPr/>
          </p:nvGrpSpPr>
          <p:grpSpPr bwMode="auto">
            <a:xfrm>
              <a:off x="1066" y="2341"/>
              <a:ext cx="177" cy="177"/>
              <a:chOff x="1743" y="1572"/>
              <a:chExt cx="177" cy="177"/>
            </a:xfrm>
          </p:grpSpPr>
          <p:sp>
            <p:nvSpPr>
              <p:cNvPr id="88" name="Oval 23"/>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89" name="Oval 24"/>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90" name="Oval 25"/>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2" name="Group 26"/>
            <p:cNvGrpSpPr>
              <a:grpSpLocks/>
            </p:cNvGrpSpPr>
            <p:nvPr/>
          </p:nvGrpSpPr>
          <p:grpSpPr bwMode="auto">
            <a:xfrm>
              <a:off x="1383" y="2341"/>
              <a:ext cx="177" cy="177"/>
              <a:chOff x="1743" y="1572"/>
              <a:chExt cx="177" cy="177"/>
            </a:xfrm>
          </p:grpSpPr>
          <p:sp>
            <p:nvSpPr>
              <p:cNvPr id="85" name="Oval 27"/>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86" name="Oval 28"/>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87" name="Oval 29"/>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3" name="Group 30"/>
            <p:cNvGrpSpPr>
              <a:grpSpLocks/>
            </p:cNvGrpSpPr>
            <p:nvPr/>
          </p:nvGrpSpPr>
          <p:grpSpPr bwMode="auto">
            <a:xfrm>
              <a:off x="1701" y="2341"/>
              <a:ext cx="177" cy="177"/>
              <a:chOff x="1743" y="1572"/>
              <a:chExt cx="177" cy="177"/>
            </a:xfrm>
          </p:grpSpPr>
          <p:sp>
            <p:nvSpPr>
              <p:cNvPr id="82" name="Oval 31"/>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83" name="Oval 32"/>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84" name="Oval 33"/>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4" name="Group 34"/>
            <p:cNvGrpSpPr>
              <a:grpSpLocks/>
            </p:cNvGrpSpPr>
            <p:nvPr/>
          </p:nvGrpSpPr>
          <p:grpSpPr bwMode="auto">
            <a:xfrm>
              <a:off x="1973" y="2341"/>
              <a:ext cx="177" cy="177"/>
              <a:chOff x="1743" y="1572"/>
              <a:chExt cx="177" cy="177"/>
            </a:xfrm>
          </p:grpSpPr>
          <p:sp>
            <p:nvSpPr>
              <p:cNvPr id="79" name="Oval 35"/>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80" name="Oval 36"/>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81" name="Oval 37"/>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5" name="Group 38"/>
            <p:cNvGrpSpPr>
              <a:grpSpLocks/>
            </p:cNvGrpSpPr>
            <p:nvPr/>
          </p:nvGrpSpPr>
          <p:grpSpPr bwMode="auto">
            <a:xfrm>
              <a:off x="2245" y="2341"/>
              <a:ext cx="177" cy="177"/>
              <a:chOff x="1743" y="1572"/>
              <a:chExt cx="177" cy="177"/>
            </a:xfrm>
          </p:grpSpPr>
          <p:sp>
            <p:nvSpPr>
              <p:cNvPr id="76" name="Oval 39"/>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77" name="Oval 40"/>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78" name="Oval 41"/>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6" name="Group 42"/>
            <p:cNvGrpSpPr>
              <a:grpSpLocks/>
            </p:cNvGrpSpPr>
            <p:nvPr/>
          </p:nvGrpSpPr>
          <p:grpSpPr bwMode="auto">
            <a:xfrm>
              <a:off x="748" y="2659"/>
              <a:ext cx="177" cy="177"/>
              <a:chOff x="1743" y="1572"/>
              <a:chExt cx="177" cy="177"/>
            </a:xfrm>
          </p:grpSpPr>
          <p:sp>
            <p:nvSpPr>
              <p:cNvPr id="73" name="Oval 43"/>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74" name="Oval 44"/>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75" name="Oval 45"/>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7" name="Group 46"/>
            <p:cNvGrpSpPr>
              <a:grpSpLocks/>
            </p:cNvGrpSpPr>
            <p:nvPr/>
          </p:nvGrpSpPr>
          <p:grpSpPr bwMode="auto">
            <a:xfrm>
              <a:off x="1066" y="2659"/>
              <a:ext cx="177" cy="177"/>
              <a:chOff x="1743" y="1572"/>
              <a:chExt cx="177" cy="177"/>
            </a:xfrm>
          </p:grpSpPr>
          <p:sp>
            <p:nvSpPr>
              <p:cNvPr id="70" name="Oval 47"/>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71" name="Oval 48"/>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72" name="Oval 49"/>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8" name="Group 50"/>
            <p:cNvGrpSpPr>
              <a:grpSpLocks/>
            </p:cNvGrpSpPr>
            <p:nvPr/>
          </p:nvGrpSpPr>
          <p:grpSpPr bwMode="auto">
            <a:xfrm>
              <a:off x="1383" y="2659"/>
              <a:ext cx="177" cy="177"/>
              <a:chOff x="1743" y="1572"/>
              <a:chExt cx="177" cy="177"/>
            </a:xfrm>
          </p:grpSpPr>
          <p:sp>
            <p:nvSpPr>
              <p:cNvPr id="67" name="Oval 51"/>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68" name="Oval 52"/>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69" name="Oval 53"/>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9" name="Group 54"/>
            <p:cNvGrpSpPr>
              <a:grpSpLocks/>
            </p:cNvGrpSpPr>
            <p:nvPr/>
          </p:nvGrpSpPr>
          <p:grpSpPr bwMode="auto">
            <a:xfrm>
              <a:off x="1701" y="2659"/>
              <a:ext cx="177" cy="177"/>
              <a:chOff x="1743" y="1572"/>
              <a:chExt cx="177" cy="177"/>
            </a:xfrm>
          </p:grpSpPr>
          <p:sp>
            <p:nvSpPr>
              <p:cNvPr id="64" name="Oval 55"/>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65" name="Oval 56"/>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66" name="Oval 57"/>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20" name="Group 58"/>
            <p:cNvGrpSpPr>
              <a:grpSpLocks/>
            </p:cNvGrpSpPr>
            <p:nvPr/>
          </p:nvGrpSpPr>
          <p:grpSpPr bwMode="auto">
            <a:xfrm>
              <a:off x="1973" y="2659"/>
              <a:ext cx="177" cy="177"/>
              <a:chOff x="1743" y="1572"/>
              <a:chExt cx="177" cy="177"/>
            </a:xfrm>
          </p:grpSpPr>
          <p:sp>
            <p:nvSpPr>
              <p:cNvPr id="61" name="Oval 59"/>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62" name="Oval 60"/>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63" name="Oval 61"/>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21" name="Group 62"/>
            <p:cNvGrpSpPr>
              <a:grpSpLocks/>
            </p:cNvGrpSpPr>
            <p:nvPr/>
          </p:nvGrpSpPr>
          <p:grpSpPr bwMode="auto">
            <a:xfrm>
              <a:off x="1066" y="2976"/>
              <a:ext cx="177" cy="177"/>
              <a:chOff x="1743" y="1572"/>
              <a:chExt cx="177" cy="177"/>
            </a:xfrm>
          </p:grpSpPr>
          <p:sp>
            <p:nvSpPr>
              <p:cNvPr id="58" name="Oval 63"/>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59" name="Oval 64"/>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60" name="Oval 65"/>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22" name="Group 66"/>
            <p:cNvGrpSpPr>
              <a:grpSpLocks/>
            </p:cNvGrpSpPr>
            <p:nvPr/>
          </p:nvGrpSpPr>
          <p:grpSpPr bwMode="auto">
            <a:xfrm>
              <a:off x="748" y="2976"/>
              <a:ext cx="177" cy="177"/>
              <a:chOff x="1743" y="1572"/>
              <a:chExt cx="177" cy="177"/>
            </a:xfrm>
          </p:grpSpPr>
          <p:sp>
            <p:nvSpPr>
              <p:cNvPr id="55" name="Oval 67"/>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56" name="Oval 68"/>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57" name="Oval 69"/>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23" name="Group 70"/>
            <p:cNvGrpSpPr>
              <a:grpSpLocks/>
            </p:cNvGrpSpPr>
            <p:nvPr/>
          </p:nvGrpSpPr>
          <p:grpSpPr bwMode="auto">
            <a:xfrm>
              <a:off x="1383" y="2976"/>
              <a:ext cx="177" cy="177"/>
              <a:chOff x="1743" y="1572"/>
              <a:chExt cx="177" cy="177"/>
            </a:xfrm>
          </p:grpSpPr>
          <p:sp>
            <p:nvSpPr>
              <p:cNvPr id="52" name="Oval 71"/>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53" name="Oval 72"/>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54" name="Oval 73"/>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24" name="Group 74"/>
            <p:cNvGrpSpPr>
              <a:grpSpLocks/>
            </p:cNvGrpSpPr>
            <p:nvPr/>
          </p:nvGrpSpPr>
          <p:grpSpPr bwMode="auto">
            <a:xfrm>
              <a:off x="1701" y="2976"/>
              <a:ext cx="177" cy="177"/>
              <a:chOff x="1743" y="1572"/>
              <a:chExt cx="177" cy="177"/>
            </a:xfrm>
          </p:grpSpPr>
          <p:sp>
            <p:nvSpPr>
              <p:cNvPr id="49" name="Oval 75"/>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50" name="Oval 76"/>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51" name="Oval 77"/>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25" name="Group 78"/>
            <p:cNvGrpSpPr>
              <a:grpSpLocks/>
            </p:cNvGrpSpPr>
            <p:nvPr/>
          </p:nvGrpSpPr>
          <p:grpSpPr bwMode="auto">
            <a:xfrm>
              <a:off x="1973" y="2976"/>
              <a:ext cx="177" cy="177"/>
              <a:chOff x="1743" y="1572"/>
              <a:chExt cx="177" cy="177"/>
            </a:xfrm>
          </p:grpSpPr>
          <p:sp>
            <p:nvSpPr>
              <p:cNvPr id="46" name="Oval 79"/>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47" name="Oval 80"/>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48" name="Oval 81"/>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26" name="Group 82"/>
            <p:cNvGrpSpPr>
              <a:grpSpLocks/>
            </p:cNvGrpSpPr>
            <p:nvPr/>
          </p:nvGrpSpPr>
          <p:grpSpPr bwMode="auto">
            <a:xfrm>
              <a:off x="1383" y="3294"/>
              <a:ext cx="177" cy="177"/>
              <a:chOff x="1743" y="1572"/>
              <a:chExt cx="177" cy="177"/>
            </a:xfrm>
          </p:grpSpPr>
          <p:sp>
            <p:nvSpPr>
              <p:cNvPr id="43" name="Oval 83"/>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44" name="Oval 84"/>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45" name="Oval 85"/>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27" name="Group 86"/>
            <p:cNvGrpSpPr>
              <a:grpSpLocks/>
            </p:cNvGrpSpPr>
            <p:nvPr/>
          </p:nvGrpSpPr>
          <p:grpSpPr bwMode="auto">
            <a:xfrm>
              <a:off x="1701" y="3294"/>
              <a:ext cx="177" cy="177"/>
              <a:chOff x="1743" y="1572"/>
              <a:chExt cx="177" cy="177"/>
            </a:xfrm>
          </p:grpSpPr>
          <p:sp>
            <p:nvSpPr>
              <p:cNvPr id="40" name="Oval 87"/>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41" name="Oval 88"/>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42" name="Oval 89"/>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28" name="Group 90"/>
            <p:cNvGrpSpPr>
              <a:grpSpLocks/>
            </p:cNvGrpSpPr>
            <p:nvPr/>
          </p:nvGrpSpPr>
          <p:grpSpPr bwMode="auto">
            <a:xfrm>
              <a:off x="1973" y="3294"/>
              <a:ext cx="177" cy="177"/>
              <a:chOff x="1743" y="1572"/>
              <a:chExt cx="177" cy="177"/>
            </a:xfrm>
          </p:grpSpPr>
          <p:sp>
            <p:nvSpPr>
              <p:cNvPr id="37" name="Oval 91"/>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38" name="Oval 92"/>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39" name="Oval 93"/>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29" name="Group 94"/>
            <p:cNvGrpSpPr>
              <a:grpSpLocks/>
            </p:cNvGrpSpPr>
            <p:nvPr/>
          </p:nvGrpSpPr>
          <p:grpSpPr bwMode="auto">
            <a:xfrm>
              <a:off x="2245" y="3294"/>
              <a:ext cx="177" cy="177"/>
              <a:chOff x="1743" y="1572"/>
              <a:chExt cx="177" cy="177"/>
            </a:xfrm>
          </p:grpSpPr>
          <p:sp>
            <p:nvSpPr>
              <p:cNvPr id="34" name="Oval 95"/>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35" name="Oval 96"/>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36" name="Oval 97"/>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30" name="Group 98"/>
            <p:cNvGrpSpPr>
              <a:grpSpLocks/>
            </p:cNvGrpSpPr>
            <p:nvPr/>
          </p:nvGrpSpPr>
          <p:grpSpPr bwMode="auto">
            <a:xfrm>
              <a:off x="748" y="3294"/>
              <a:ext cx="177" cy="177"/>
              <a:chOff x="1743" y="1572"/>
              <a:chExt cx="177" cy="177"/>
            </a:xfrm>
          </p:grpSpPr>
          <p:sp>
            <p:nvSpPr>
              <p:cNvPr id="31" name="Oval 99"/>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32" name="Oval 100"/>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33" name="Oval 101"/>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grpSp>
        <p:nvGrpSpPr>
          <p:cNvPr id="103" name="Group 102"/>
          <p:cNvGrpSpPr>
            <a:grpSpLocks/>
          </p:cNvGrpSpPr>
          <p:nvPr/>
        </p:nvGrpSpPr>
        <p:grpSpPr bwMode="auto">
          <a:xfrm>
            <a:off x="4511675" y="3716339"/>
            <a:ext cx="2952750" cy="2160587"/>
            <a:chOff x="2562" y="2251"/>
            <a:chExt cx="1860" cy="1361"/>
          </a:xfrm>
        </p:grpSpPr>
        <p:sp>
          <p:nvSpPr>
            <p:cNvPr id="104" name="Rectangle 103"/>
            <p:cNvSpPr>
              <a:spLocks noChangeArrowheads="1"/>
            </p:cNvSpPr>
            <p:nvPr/>
          </p:nvSpPr>
          <p:spPr bwMode="auto">
            <a:xfrm rot="10800000">
              <a:off x="2562" y="2251"/>
              <a:ext cx="1860" cy="1361"/>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nvGrpSpPr>
            <p:cNvPr id="105" name="Group 104"/>
            <p:cNvGrpSpPr>
              <a:grpSpLocks/>
            </p:cNvGrpSpPr>
            <p:nvPr/>
          </p:nvGrpSpPr>
          <p:grpSpPr bwMode="auto">
            <a:xfrm rot="10800000">
              <a:off x="4150" y="3250"/>
              <a:ext cx="272" cy="272"/>
              <a:chOff x="2425" y="1384"/>
              <a:chExt cx="272" cy="272"/>
            </a:xfrm>
          </p:grpSpPr>
          <p:sp>
            <p:nvSpPr>
              <p:cNvPr id="244" name="Oval 105"/>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45" name="Oval 106"/>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46" name="Oval 107"/>
              <p:cNvSpPr>
                <a:spLocks noChangeArrowheads="1"/>
              </p:cNvSpPr>
              <p:nvPr/>
            </p:nvSpPr>
            <p:spPr bwMode="auto">
              <a:xfrm>
                <a:off x="2517" y="1480"/>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47" name="Oval 108"/>
              <p:cNvSpPr>
                <a:spLocks noChangeAspect="1" noChangeArrowheads="1"/>
              </p:cNvSpPr>
              <p:nvPr/>
            </p:nvSpPr>
            <p:spPr bwMode="auto">
              <a:xfrm rot="1662654">
                <a:off x="2469" y="143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48" name="Oval 109"/>
              <p:cNvSpPr>
                <a:spLocks noChangeAspect="1" noChangeArrowheads="1"/>
              </p:cNvSpPr>
              <p:nvPr/>
            </p:nvSpPr>
            <p:spPr bwMode="auto">
              <a:xfrm>
                <a:off x="2493" y="1456"/>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06" name="Group 110"/>
            <p:cNvGrpSpPr>
              <a:grpSpLocks/>
            </p:cNvGrpSpPr>
            <p:nvPr/>
          </p:nvGrpSpPr>
          <p:grpSpPr bwMode="auto">
            <a:xfrm rot="10800000">
              <a:off x="3876" y="3250"/>
              <a:ext cx="272" cy="272"/>
              <a:chOff x="2425" y="1384"/>
              <a:chExt cx="272" cy="272"/>
            </a:xfrm>
          </p:grpSpPr>
          <p:sp>
            <p:nvSpPr>
              <p:cNvPr id="239" name="Oval 111"/>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40" name="Oval 112"/>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41" name="Oval 113"/>
              <p:cNvSpPr>
                <a:spLocks noChangeArrowheads="1"/>
              </p:cNvSpPr>
              <p:nvPr/>
            </p:nvSpPr>
            <p:spPr bwMode="auto">
              <a:xfrm>
                <a:off x="2517" y="1480"/>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42" name="Oval 114"/>
              <p:cNvSpPr>
                <a:spLocks noChangeAspect="1" noChangeArrowheads="1"/>
              </p:cNvSpPr>
              <p:nvPr/>
            </p:nvSpPr>
            <p:spPr bwMode="auto">
              <a:xfrm rot="1662654">
                <a:off x="2469" y="143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43" name="Oval 115"/>
              <p:cNvSpPr>
                <a:spLocks noChangeAspect="1" noChangeArrowheads="1"/>
              </p:cNvSpPr>
              <p:nvPr/>
            </p:nvSpPr>
            <p:spPr bwMode="auto">
              <a:xfrm>
                <a:off x="2493" y="1456"/>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07" name="Group 116"/>
            <p:cNvGrpSpPr>
              <a:grpSpLocks/>
            </p:cNvGrpSpPr>
            <p:nvPr/>
          </p:nvGrpSpPr>
          <p:grpSpPr bwMode="auto">
            <a:xfrm rot="10800000">
              <a:off x="3559" y="3250"/>
              <a:ext cx="272" cy="272"/>
              <a:chOff x="2425" y="1384"/>
              <a:chExt cx="272" cy="272"/>
            </a:xfrm>
          </p:grpSpPr>
          <p:sp>
            <p:nvSpPr>
              <p:cNvPr id="234" name="Oval 117"/>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35" name="Oval 118"/>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36" name="Oval 119"/>
              <p:cNvSpPr>
                <a:spLocks noChangeArrowheads="1"/>
              </p:cNvSpPr>
              <p:nvPr/>
            </p:nvSpPr>
            <p:spPr bwMode="auto">
              <a:xfrm>
                <a:off x="2517" y="1480"/>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37" name="Oval 120"/>
              <p:cNvSpPr>
                <a:spLocks noChangeAspect="1" noChangeArrowheads="1"/>
              </p:cNvSpPr>
              <p:nvPr/>
            </p:nvSpPr>
            <p:spPr bwMode="auto">
              <a:xfrm rot="1662654">
                <a:off x="2469" y="143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38" name="Oval 121"/>
              <p:cNvSpPr>
                <a:spLocks noChangeAspect="1" noChangeArrowheads="1"/>
              </p:cNvSpPr>
              <p:nvPr/>
            </p:nvSpPr>
            <p:spPr bwMode="auto">
              <a:xfrm>
                <a:off x="2493" y="1456"/>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08" name="Group 122"/>
            <p:cNvGrpSpPr>
              <a:grpSpLocks/>
            </p:cNvGrpSpPr>
            <p:nvPr/>
          </p:nvGrpSpPr>
          <p:grpSpPr bwMode="auto">
            <a:xfrm rot="10800000">
              <a:off x="3241" y="3250"/>
              <a:ext cx="272" cy="272"/>
              <a:chOff x="2425" y="1384"/>
              <a:chExt cx="272" cy="272"/>
            </a:xfrm>
          </p:grpSpPr>
          <p:sp>
            <p:nvSpPr>
              <p:cNvPr id="229" name="Oval 123"/>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30" name="Oval 124"/>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31" name="Oval 125"/>
              <p:cNvSpPr>
                <a:spLocks noChangeArrowheads="1"/>
              </p:cNvSpPr>
              <p:nvPr/>
            </p:nvSpPr>
            <p:spPr bwMode="auto">
              <a:xfrm>
                <a:off x="2517" y="1480"/>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32" name="Oval 126"/>
              <p:cNvSpPr>
                <a:spLocks noChangeAspect="1" noChangeArrowheads="1"/>
              </p:cNvSpPr>
              <p:nvPr/>
            </p:nvSpPr>
            <p:spPr bwMode="auto">
              <a:xfrm rot="1662654">
                <a:off x="2469" y="143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33" name="Oval 127"/>
              <p:cNvSpPr>
                <a:spLocks noChangeAspect="1" noChangeArrowheads="1"/>
              </p:cNvSpPr>
              <p:nvPr/>
            </p:nvSpPr>
            <p:spPr bwMode="auto">
              <a:xfrm>
                <a:off x="2493" y="1456"/>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09" name="Group 128"/>
            <p:cNvGrpSpPr>
              <a:grpSpLocks/>
            </p:cNvGrpSpPr>
            <p:nvPr/>
          </p:nvGrpSpPr>
          <p:grpSpPr bwMode="auto">
            <a:xfrm rot="10800000">
              <a:off x="2606" y="3250"/>
              <a:ext cx="272" cy="272"/>
              <a:chOff x="2425" y="1384"/>
              <a:chExt cx="272" cy="272"/>
            </a:xfrm>
          </p:grpSpPr>
          <p:sp>
            <p:nvSpPr>
              <p:cNvPr id="224" name="Oval 129"/>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25" name="Oval 130"/>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26" name="Oval 131"/>
              <p:cNvSpPr>
                <a:spLocks noChangeArrowheads="1"/>
              </p:cNvSpPr>
              <p:nvPr/>
            </p:nvSpPr>
            <p:spPr bwMode="auto">
              <a:xfrm>
                <a:off x="2517" y="1480"/>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27" name="Oval 132"/>
              <p:cNvSpPr>
                <a:spLocks noChangeAspect="1" noChangeArrowheads="1"/>
              </p:cNvSpPr>
              <p:nvPr/>
            </p:nvSpPr>
            <p:spPr bwMode="auto">
              <a:xfrm rot="1662654">
                <a:off x="2469" y="143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28" name="Oval 133"/>
              <p:cNvSpPr>
                <a:spLocks noChangeAspect="1" noChangeArrowheads="1"/>
              </p:cNvSpPr>
              <p:nvPr/>
            </p:nvSpPr>
            <p:spPr bwMode="auto">
              <a:xfrm>
                <a:off x="2493" y="1456"/>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10" name="Group 134"/>
            <p:cNvGrpSpPr>
              <a:grpSpLocks/>
            </p:cNvGrpSpPr>
            <p:nvPr/>
          </p:nvGrpSpPr>
          <p:grpSpPr bwMode="auto">
            <a:xfrm rot="10800000">
              <a:off x="2924" y="3250"/>
              <a:ext cx="272" cy="272"/>
              <a:chOff x="2425" y="1384"/>
              <a:chExt cx="272" cy="272"/>
            </a:xfrm>
          </p:grpSpPr>
          <p:sp>
            <p:nvSpPr>
              <p:cNvPr id="219" name="Oval 135"/>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20" name="Oval 136"/>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21" name="Oval 137"/>
              <p:cNvSpPr>
                <a:spLocks noChangeArrowheads="1"/>
              </p:cNvSpPr>
              <p:nvPr/>
            </p:nvSpPr>
            <p:spPr bwMode="auto">
              <a:xfrm>
                <a:off x="2517" y="1480"/>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22" name="Oval 138"/>
              <p:cNvSpPr>
                <a:spLocks noChangeAspect="1" noChangeArrowheads="1"/>
              </p:cNvSpPr>
              <p:nvPr/>
            </p:nvSpPr>
            <p:spPr bwMode="auto">
              <a:xfrm rot="1662654">
                <a:off x="2469" y="143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23" name="Oval 139"/>
              <p:cNvSpPr>
                <a:spLocks noChangeAspect="1" noChangeArrowheads="1"/>
              </p:cNvSpPr>
              <p:nvPr/>
            </p:nvSpPr>
            <p:spPr bwMode="auto">
              <a:xfrm>
                <a:off x="2493" y="1456"/>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11" name="Group 140"/>
            <p:cNvGrpSpPr>
              <a:grpSpLocks/>
            </p:cNvGrpSpPr>
            <p:nvPr/>
          </p:nvGrpSpPr>
          <p:grpSpPr bwMode="auto">
            <a:xfrm rot="10800000">
              <a:off x="4150" y="2932"/>
              <a:ext cx="272" cy="272"/>
              <a:chOff x="2425" y="1384"/>
              <a:chExt cx="272" cy="272"/>
            </a:xfrm>
          </p:grpSpPr>
          <p:sp>
            <p:nvSpPr>
              <p:cNvPr id="214" name="Oval 141"/>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15" name="Oval 142"/>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16" name="Oval 143"/>
              <p:cNvSpPr>
                <a:spLocks noChangeArrowheads="1"/>
              </p:cNvSpPr>
              <p:nvPr/>
            </p:nvSpPr>
            <p:spPr bwMode="auto">
              <a:xfrm>
                <a:off x="2517" y="1480"/>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17" name="Oval 144"/>
              <p:cNvSpPr>
                <a:spLocks noChangeAspect="1" noChangeArrowheads="1"/>
              </p:cNvSpPr>
              <p:nvPr/>
            </p:nvSpPr>
            <p:spPr bwMode="auto">
              <a:xfrm rot="1662654">
                <a:off x="2469" y="143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18" name="Oval 145"/>
              <p:cNvSpPr>
                <a:spLocks noChangeAspect="1" noChangeArrowheads="1"/>
              </p:cNvSpPr>
              <p:nvPr/>
            </p:nvSpPr>
            <p:spPr bwMode="auto">
              <a:xfrm>
                <a:off x="2493" y="1456"/>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12" name="Group 146"/>
            <p:cNvGrpSpPr>
              <a:grpSpLocks/>
            </p:cNvGrpSpPr>
            <p:nvPr/>
          </p:nvGrpSpPr>
          <p:grpSpPr bwMode="auto">
            <a:xfrm rot="10800000">
              <a:off x="3876" y="2932"/>
              <a:ext cx="272" cy="272"/>
              <a:chOff x="2425" y="1384"/>
              <a:chExt cx="272" cy="272"/>
            </a:xfrm>
          </p:grpSpPr>
          <p:sp>
            <p:nvSpPr>
              <p:cNvPr id="209" name="Oval 147"/>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10" name="Oval 148"/>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11" name="Oval 149"/>
              <p:cNvSpPr>
                <a:spLocks noChangeArrowheads="1"/>
              </p:cNvSpPr>
              <p:nvPr/>
            </p:nvSpPr>
            <p:spPr bwMode="auto">
              <a:xfrm>
                <a:off x="2517" y="1480"/>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12" name="Oval 150"/>
              <p:cNvSpPr>
                <a:spLocks noChangeAspect="1" noChangeArrowheads="1"/>
              </p:cNvSpPr>
              <p:nvPr/>
            </p:nvSpPr>
            <p:spPr bwMode="auto">
              <a:xfrm rot="1662654">
                <a:off x="2469" y="143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13" name="Oval 151"/>
              <p:cNvSpPr>
                <a:spLocks noChangeAspect="1" noChangeArrowheads="1"/>
              </p:cNvSpPr>
              <p:nvPr/>
            </p:nvSpPr>
            <p:spPr bwMode="auto">
              <a:xfrm>
                <a:off x="2493" y="1456"/>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13" name="Group 152"/>
            <p:cNvGrpSpPr>
              <a:grpSpLocks/>
            </p:cNvGrpSpPr>
            <p:nvPr/>
          </p:nvGrpSpPr>
          <p:grpSpPr bwMode="auto">
            <a:xfrm rot="10800000">
              <a:off x="3559" y="2932"/>
              <a:ext cx="272" cy="272"/>
              <a:chOff x="2425" y="1384"/>
              <a:chExt cx="272" cy="272"/>
            </a:xfrm>
          </p:grpSpPr>
          <p:sp>
            <p:nvSpPr>
              <p:cNvPr id="204" name="Oval 153"/>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05" name="Oval 154"/>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06" name="Oval 155"/>
              <p:cNvSpPr>
                <a:spLocks noChangeArrowheads="1"/>
              </p:cNvSpPr>
              <p:nvPr/>
            </p:nvSpPr>
            <p:spPr bwMode="auto">
              <a:xfrm>
                <a:off x="2517" y="1480"/>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07" name="Oval 156"/>
              <p:cNvSpPr>
                <a:spLocks noChangeAspect="1" noChangeArrowheads="1"/>
              </p:cNvSpPr>
              <p:nvPr/>
            </p:nvSpPr>
            <p:spPr bwMode="auto">
              <a:xfrm rot="1662654">
                <a:off x="2469" y="143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08" name="Oval 157"/>
              <p:cNvSpPr>
                <a:spLocks noChangeAspect="1" noChangeArrowheads="1"/>
              </p:cNvSpPr>
              <p:nvPr/>
            </p:nvSpPr>
            <p:spPr bwMode="auto">
              <a:xfrm>
                <a:off x="2493" y="1456"/>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14" name="Group 158"/>
            <p:cNvGrpSpPr>
              <a:grpSpLocks/>
            </p:cNvGrpSpPr>
            <p:nvPr/>
          </p:nvGrpSpPr>
          <p:grpSpPr bwMode="auto">
            <a:xfrm rot="10800000">
              <a:off x="3241" y="2932"/>
              <a:ext cx="272" cy="272"/>
              <a:chOff x="2425" y="1384"/>
              <a:chExt cx="272" cy="272"/>
            </a:xfrm>
          </p:grpSpPr>
          <p:sp>
            <p:nvSpPr>
              <p:cNvPr id="199" name="Oval 159"/>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00" name="Oval 160"/>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01" name="Oval 161"/>
              <p:cNvSpPr>
                <a:spLocks noChangeArrowheads="1"/>
              </p:cNvSpPr>
              <p:nvPr/>
            </p:nvSpPr>
            <p:spPr bwMode="auto">
              <a:xfrm>
                <a:off x="2517" y="1480"/>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02" name="Oval 162"/>
              <p:cNvSpPr>
                <a:spLocks noChangeAspect="1" noChangeArrowheads="1"/>
              </p:cNvSpPr>
              <p:nvPr/>
            </p:nvSpPr>
            <p:spPr bwMode="auto">
              <a:xfrm rot="1662654">
                <a:off x="2469" y="143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03" name="Oval 163"/>
              <p:cNvSpPr>
                <a:spLocks noChangeAspect="1" noChangeArrowheads="1"/>
              </p:cNvSpPr>
              <p:nvPr/>
            </p:nvSpPr>
            <p:spPr bwMode="auto">
              <a:xfrm>
                <a:off x="2493" y="1456"/>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15" name="Group 164"/>
            <p:cNvGrpSpPr>
              <a:grpSpLocks/>
            </p:cNvGrpSpPr>
            <p:nvPr/>
          </p:nvGrpSpPr>
          <p:grpSpPr bwMode="auto">
            <a:xfrm rot="10800000">
              <a:off x="2606" y="2932"/>
              <a:ext cx="272" cy="272"/>
              <a:chOff x="2425" y="1384"/>
              <a:chExt cx="272" cy="272"/>
            </a:xfrm>
          </p:grpSpPr>
          <p:sp>
            <p:nvSpPr>
              <p:cNvPr id="194" name="Oval 165"/>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95" name="Oval 166"/>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96" name="Oval 167"/>
              <p:cNvSpPr>
                <a:spLocks noChangeArrowheads="1"/>
              </p:cNvSpPr>
              <p:nvPr/>
            </p:nvSpPr>
            <p:spPr bwMode="auto">
              <a:xfrm>
                <a:off x="2517" y="1480"/>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97" name="Oval 168"/>
              <p:cNvSpPr>
                <a:spLocks noChangeAspect="1" noChangeArrowheads="1"/>
              </p:cNvSpPr>
              <p:nvPr/>
            </p:nvSpPr>
            <p:spPr bwMode="auto">
              <a:xfrm rot="1662654">
                <a:off x="2469" y="143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98" name="Oval 169"/>
              <p:cNvSpPr>
                <a:spLocks noChangeAspect="1" noChangeArrowheads="1"/>
              </p:cNvSpPr>
              <p:nvPr/>
            </p:nvSpPr>
            <p:spPr bwMode="auto">
              <a:xfrm>
                <a:off x="2493" y="1456"/>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16" name="Group 170"/>
            <p:cNvGrpSpPr>
              <a:grpSpLocks/>
            </p:cNvGrpSpPr>
            <p:nvPr/>
          </p:nvGrpSpPr>
          <p:grpSpPr bwMode="auto">
            <a:xfrm rot="10800000">
              <a:off x="2924" y="2932"/>
              <a:ext cx="272" cy="272"/>
              <a:chOff x="2425" y="1384"/>
              <a:chExt cx="272" cy="272"/>
            </a:xfrm>
          </p:grpSpPr>
          <p:sp>
            <p:nvSpPr>
              <p:cNvPr id="189" name="Oval 171"/>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90" name="Oval 172"/>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91" name="Oval 173"/>
              <p:cNvSpPr>
                <a:spLocks noChangeArrowheads="1"/>
              </p:cNvSpPr>
              <p:nvPr/>
            </p:nvSpPr>
            <p:spPr bwMode="auto">
              <a:xfrm>
                <a:off x="2517" y="1480"/>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92" name="Oval 174"/>
              <p:cNvSpPr>
                <a:spLocks noChangeAspect="1" noChangeArrowheads="1"/>
              </p:cNvSpPr>
              <p:nvPr/>
            </p:nvSpPr>
            <p:spPr bwMode="auto">
              <a:xfrm rot="1662654">
                <a:off x="2469" y="143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93" name="Oval 175"/>
              <p:cNvSpPr>
                <a:spLocks noChangeAspect="1" noChangeArrowheads="1"/>
              </p:cNvSpPr>
              <p:nvPr/>
            </p:nvSpPr>
            <p:spPr bwMode="auto">
              <a:xfrm>
                <a:off x="2493" y="1456"/>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17" name="Group 176"/>
            <p:cNvGrpSpPr>
              <a:grpSpLocks/>
            </p:cNvGrpSpPr>
            <p:nvPr/>
          </p:nvGrpSpPr>
          <p:grpSpPr bwMode="auto">
            <a:xfrm rot="10800000">
              <a:off x="4150" y="2615"/>
              <a:ext cx="272" cy="272"/>
              <a:chOff x="2425" y="1384"/>
              <a:chExt cx="272" cy="272"/>
            </a:xfrm>
          </p:grpSpPr>
          <p:sp>
            <p:nvSpPr>
              <p:cNvPr id="184" name="Oval 177"/>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85" name="Oval 178"/>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86" name="Oval 179"/>
              <p:cNvSpPr>
                <a:spLocks noChangeArrowheads="1"/>
              </p:cNvSpPr>
              <p:nvPr/>
            </p:nvSpPr>
            <p:spPr bwMode="auto">
              <a:xfrm>
                <a:off x="2517" y="1480"/>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87" name="Oval 180"/>
              <p:cNvSpPr>
                <a:spLocks noChangeAspect="1" noChangeArrowheads="1"/>
              </p:cNvSpPr>
              <p:nvPr/>
            </p:nvSpPr>
            <p:spPr bwMode="auto">
              <a:xfrm rot="1662654">
                <a:off x="2469" y="143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88" name="Oval 181"/>
              <p:cNvSpPr>
                <a:spLocks noChangeAspect="1" noChangeArrowheads="1"/>
              </p:cNvSpPr>
              <p:nvPr/>
            </p:nvSpPr>
            <p:spPr bwMode="auto">
              <a:xfrm>
                <a:off x="2493" y="1456"/>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18" name="Group 182"/>
            <p:cNvGrpSpPr>
              <a:grpSpLocks/>
            </p:cNvGrpSpPr>
            <p:nvPr/>
          </p:nvGrpSpPr>
          <p:grpSpPr bwMode="auto">
            <a:xfrm rot="10800000">
              <a:off x="3876" y="2615"/>
              <a:ext cx="272" cy="272"/>
              <a:chOff x="2425" y="1384"/>
              <a:chExt cx="272" cy="272"/>
            </a:xfrm>
          </p:grpSpPr>
          <p:sp>
            <p:nvSpPr>
              <p:cNvPr id="179" name="Oval 183"/>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80" name="Oval 184"/>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81" name="Oval 185"/>
              <p:cNvSpPr>
                <a:spLocks noChangeArrowheads="1"/>
              </p:cNvSpPr>
              <p:nvPr/>
            </p:nvSpPr>
            <p:spPr bwMode="auto">
              <a:xfrm>
                <a:off x="2517" y="1480"/>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82" name="Oval 186"/>
              <p:cNvSpPr>
                <a:spLocks noChangeAspect="1" noChangeArrowheads="1"/>
              </p:cNvSpPr>
              <p:nvPr/>
            </p:nvSpPr>
            <p:spPr bwMode="auto">
              <a:xfrm rot="1662654">
                <a:off x="2469" y="143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83" name="Oval 187"/>
              <p:cNvSpPr>
                <a:spLocks noChangeAspect="1" noChangeArrowheads="1"/>
              </p:cNvSpPr>
              <p:nvPr/>
            </p:nvSpPr>
            <p:spPr bwMode="auto">
              <a:xfrm>
                <a:off x="2493" y="1456"/>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19" name="Group 188"/>
            <p:cNvGrpSpPr>
              <a:grpSpLocks/>
            </p:cNvGrpSpPr>
            <p:nvPr/>
          </p:nvGrpSpPr>
          <p:grpSpPr bwMode="auto">
            <a:xfrm rot="10800000">
              <a:off x="3559" y="2615"/>
              <a:ext cx="272" cy="272"/>
              <a:chOff x="2425" y="1384"/>
              <a:chExt cx="272" cy="272"/>
            </a:xfrm>
          </p:grpSpPr>
          <p:sp>
            <p:nvSpPr>
              <p:cNvPr id="174" name="Oval 189"/>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75" name="Oval 190"/>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76" name="Oval 191"/>
              <p:cNvSpPr>
                <a:spLocks noChangeArrowheads="1"/>
              </p:cNvSpPr>
              <p:nvPr/>
            </p:nvSpPr>
            <p:spPr bwMode="auto">
              <a:xfrm>
                <a:off x="2517" y="1480"/>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77" name="Oval 192"/>
              <p:cNvSpPr>
                <a:spLocks noChangeAspect="1" noChangeArrowheads="1"/>
              </p:cNvSpPr>
              <p:nvPr/>
            </p:nvSpPr>
            <p:spPr bwMode="auto">
              <a:xfrm rot="1662654">
                <a:off x="2469" y="143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78" name="Oval 193"/>
              <p:cNvSpPr>
                <a:spLocks noChangeAspect="1" noChangeArrowheads="1"/>
              </p:cNvSpPr>
              <p:nvPr/>
            </p:nvSpPr>
            <p:spPr bwMode="auto">
              <a:xfrm>
                <a:off x="2493" y="1456"/>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20" name="Group 194"/>
            <p:cNvGrpSpPr>
              <a:grpSpLocks/>
            </p:cNvGrpSpPr>
            <p:nvPr/>
          </p:nvGrpSpPr>
          <p:grpSpPr bwMode="auto">
            <a:xfrm rot="10800000">
              <a:off x="3241" y="2615"/>
              <a:ext cx="272" cy="272"/>
              <a:chOff x="2425" y="1384"/>
              <a:chExt cx="272" cy="272"/>
            </a:xfrm>
          </p:grpSpPr>
          <p:sp>
            <p:nvSpPr>
              <p:cNvPr id="169" name="Oval 195"/>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70" name="Oval 196"/>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71" name="Oval 197"/>
              <p:cNvSpPr>
                <a:spLocks noChangeArrowheads="1"/>
              </p:cNvSpPr>
              <p:nvPr/>
            </p:nvSpPr>
            <p:spPr bwMode="auto">
              <a:xfrm>
                <a:off x="2517" y="1480"/>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72" name="Oval 198"/>
              <p:cNvSpPr>
                <a:spLocks noChangeAspect="1" noChangeArrowheads="1"/>
              </p:cNvSpPr>
              <p:nvPr/>
            </p:nvSpPr>
            <p:spPr bwMode="auto">
              <a:xfrm rot="1662654">
                <a:off x="2469" y="143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73" name="Oval 199"/>
              <p:cNvSpPr>
                <a:spLocks noChangeAspect="1" noChangeArrowheads="1"/>
              </p:cNvSpPr>
              <p:nvPr/>
            </p:nvSpPr>
            <p:spPr bwMode="auto">
              <a:xfrm>
                <a:off x="2493" y="1456"/>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21" name="Group 200"/>
            <p:cNvGrpSpPr>
              <a:grpSpLocks/>
            </p:cNvGrpSpPr>
            <p:nvPr/>
          </p:nvGrpSpPr>
          <p:grpSpPr bwMode="auto">
            <a:xfrm rot="10800000">
              <a:off x="2606" y="2615"/>
              <a:ext cx="272" cy="272"/>
              <a:chOff x="2425" y="1384"/>
              <a:chExt cx="272" cy="272"/>
            </a:xfrm>
          </p:grpSpPr>
          <p:sp>
            <p:nvSpPr>
              <p:cNvPr id="164" name="Oval 201"/>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65" name="Oval 202"/>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66" name="Oval 203"/>
              <p:cNvSpPr>
                <a:spLocks noChangeArrowheads="1"/>
              </p:cNvSpPr>
              <p:nvPr/>
            </p:nvSpPr>
            <p:spPr bwMode="auto">
              <a:xfrm>
                <a:off x="2517" y="1480"/>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67" name="Oval 204"/>
              <p:cNvSpPr>
                <a:spLocks noChangeAspect="1" noChangeArrowheads="1"/>
              </p:cNvSpPr>
              <p:nvPr/>
            </p:nvSpPr>
            <p:spPr bwMode="auto">
              <a:xfrm rot="1662654">
                <a:off x="2469" y="143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68" name="Oval 205"/>
              <p:cNvSpPr>
                <a:spLocks noChangeAspect="1" noChangeArrowheads="1"/>
              </p:cNvSpPr>
              <p:nvPr/>
            </p:nvSpPr>
            <p:spPr bwMode="auto">
              <a:xfrm>
                <a:off x="2493" y="1456"/>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22" name="Group 206"/>
            <p:cNvGrpSpPr>
              <a:grpSpLocks/>
            </p:cNvGrpSpPr>
            <p:nvPr/>
          </p:nvGrpSpPr>
          <p:grpSpPr bwMode="auto">
            <a:xfrm rot="10800000">
              <a:off x="2924" y="2615"/>
              <a:ext cx="272" cy="272"/>
              <a:chOff x="2425" y="1384"/>
              <a:chExt cx="272" cy="272"/>
            </a:xfrm>
          </p:grpSpPr>
          <p:sp>
            <p:nvSpPr>
              <p:cNvPr id="159" name="Oval 207"/>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60" name="Oval 208"/>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61" name="Oval 209"/>
              <p:cNvSpPr>
                <a:spLocks noChangeArrowheads="1"/>
              </p:cNvSpPr>
              <p:nvPr/>
            </p:nvSpPr>
            <p:spPr bwMode="auto">
              <a:xfrm>
                <a:off x="2517" y="1480"/>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62" name="Oval 210"/>
              <p:cNvSpPr>
                <a:spLocks noChangeAspect="1" noChangeArrowheads="1"/>
              </p:cNvSpPr>
              <p:nvPr/>
            </p:nvSpPr>
            <p:spPr bwMode="auto">
              <a:xfrm rot="1662654">
                <a:off x="2469" y="143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63" name="Oval 211"/>
              <p:cNvSpPr>
                <a:spLocks noChangeAspect="1" noChangeArrowheads="1"/>
              </p:cNvSpPr>
              <p:nvPr/>
            </p:nvSpPr>
            <p:spPr bwMode="auto">
              <a:xfrm>
                <a:off x="2493" y="1456"/>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23" name="Group 212"/>
            <p:cNvGrpSpPr>
              <a:grpSpLocks/>
            </p:cNvGrpSpPr>
            <p:nvPr/>
          </p:nvGrpSpPr>
          <p:grpSpPr bwMode="auto">
            <a:xfrm rot="10800000">
              <a:off x="4150" y="2297"/>
              <a:ext cx="272" cy="272"/>
              <a:chOff x="2425" y="1384"/>
              <a:chExt cx="272" cy="272"/>
            </a:xfrm>
          </p:grpSpPr>
          <p:sp>
            <p:nvSpPr>
              <p:cNvPr id="154" name="Oval 213"/>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55" name="Oval 214"/>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56" name="Oval 215"/>
              <p:cNvSpPr>
                <a:spLocks noChangeArrowheads="1"/>
              </p:cNvSpPr>
              <p:nvPr/>
            </p:nvSpPr>
            <p:spPr bwMode="auto">
              <a:xfrm>
                <a:off x="2517" y="1480"/>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57" name="Oval 216"/>
              <p:cNvSpPr>
                <a:spLocks noChangeAspect="1" noChangeArrowheads="1"/>
              </p:cNvSpPr>
              <p:nvPr/>
            </p:nvSpPr>
            <p:spPr bwMode="auto">
              <a:xfrm rot="1662654">
                <a:off x="2469" y="143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58" name="Oval 217"/>
              <p:cNvSpPr>
                <a:spLocks noChangeAspect="1" noChangeArrowheads="1"/>
              </p:cNvSpPr>
              <p:nvPr/>
            </p:nvSpPr>
            <p:spPr bwMode="auto">
              <a:xfrm>
                <a:off x="2493" y="1456"/>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24" name="Group 218"/>
            <p:cNvGrpSpPr>
              <a:grpSpLocks/>
            </p:cNvGrpSpPr>
            <p:nvPr/>
          </p:nvGrpSpPr>
          <p:grpSpPr bwMode="auto">
            <a:xfrm rot="10800000">
              <a:off x="3876" y="2297"/>
              <a:ext cx="272" cy="272"/>
              <a:chOff x="2425" y="1384"/>
              <a:chExt cx="272" cy="272"/>
            </a:xfrm>
          </p:grpSpPr>
          <p:sp>
            <p:nvSpPr>
              <p:cNvPr id="149" name="Oval 219"/>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50" name="Oval 220"/>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51" name="Oval 221"/>
              <p:cNvSpPr>
                <a:spLocks noChangeArrowheads="1"/>
              </p:cNvSpPr>
              <p:nvPr/>
            </p:nvSpPr>
            <p:spPr bwMode="auto">
              <a:xfrm>
                <a:off x="2517" y="1480"/>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52" name="Oval 222"/>
              <p:cNvSpPr>
                <a:spLocks noChangeAspect="1" noChangeArrowheads="1"/>
              </p:cNvSpPr>
              <p:nvPr/>
            </p:nvSpPr>
            <p:spPr bwMode="auto">
              <a:xfrm rot="1662654">
                <a:off x="2469" y="143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53" name="Oval 223"/>
              <p:cNvSpPr>
                <a:spLocks noChangeAspect="1" noChangeArrowheads="1"/>
              </p:cNvSpPr>
              <p:nvPr/>
            </p:nvSpPr>
            <p:spPr bwMode="auto">
              <a:xfrm>
                <a:off x="2493" y="1456"/>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25" name="Group 224"/>
            <p:cNvGrpSpPr>
              <a:grpSpLocks/>
            </p:cNvGrpSpPr>
            <p:nvPr/>
          </p:nvGrpSpPr>
          <p:grpSpPr bwMode="auto">
            <a:xfrm rot="10800000">
              <a:off x="3559" y="2297"/>
              <a:ext cx="272" cy="272"/>
              <a:chOff x="2425" y="1384"/>
              <a:chExt cx="272" cy="272"/>
            </a:xfrm>
          </p:grpSpPr>
          <p:sp>
            <p:nvSpPr>
              <p:cNvPr id="144" name="Oval 225"/>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45" name="Oval 226"/>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46" name="Oval 227"/>
              <p:cNvSpPr>
                <a:spLocks noChangeArrowheads="1"/>
              </p:cNvSpPr>
              <p:nvPr/>
            </p:nvSpPr>
            <p:spPr bwMode="auto">
              <a:xfrm>
                <a:off x="2517" y="1480"/>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47" name="Oval 228"/>
              <p:cNvSpPr>
                <a:spLocks noChangeAspect="1" noChangeArrowheads="1"/>
              </p:cNvSpPr>
              <p:nvPr/>
            </p:nvSpPr>
            <p:spPr bwMode="auto">
              <a:xfrm rot="1662654">
                <a:off x="2469" y="143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48" name="Oval 229"/>
              <p:cNvSpPr>
                <a:spLocks noChangeAspect="1" noChangeArrowheads="1"/>
              </p:cNvSpPr>
              <p:nvPr/>
            </p:nvSpPr>
            <p:spPr bwMode="auto">
              <a:xfrm>
                <a:off x="2493" y="1456"/>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26" name="Group 230"/>
            <p:cNvGrpSpPr>
              <a:grpSpLocks/>
            </p:cNvGrpSpPr>
            <p:nvPr/>
          </p:nvGrpSpPr>
          <p:grpSpPr bwMode="auto">
            <a:xfrm rot="10800000">
              <a:off x="3241" y="2297"/>
              <a:ext cx="272" cy="272"/>
              <a:chOff x="2425" y="1384"/>
              <a:chExt cx="272" cy="272"/>
            </a:xfrm>
          </p:grpSpPr>
          <p:sp>
            <p:nvSpPr>
              <p:cNvPr id="139" name="Oval 231"/>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40" name="Oval 232"/>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41" name="Oval 233"/>
              <p:cNvSpPr>
                <a:spLocks noChangeArrowheads="1"/>
              </p:cNvSpPr>
              <p:nvPr/>
            </p:nvSpPr>
            <p:spPr bwMode="auto">
              <a:xfrm>
                <a:off x="2517" y="1480"/>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42" name="Oval 234"/>
              <p:cNvSpPr>
                <a:spLocks noChangeAspect="1" noChangeArrowheads="1"/>
              </p:cNvSpPr>
              <p:nvPr/>
            </p:nvSpPr>
            <p:spPr bwMode="auto">
              <a:xfrm rot="1662654">
                <a:off x="2469" y="143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43" name="Oval 235"/>
              <p:cNvSpPr>
                <a:spLocks noChangeAspect="1" noChangeArrowheads="1"/>
              </p:cNvSpPr>
              <p:nvPr/>
            </p:nvSpPr>
            <p:spPr bwMode="auto">
              <a:xfrm>
                <a:off x="2493" y="1456"/>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27" name="Group 236"/>
            <p:cNvGrpSpPr>
              <a:grpSpLocks/>
            </p:cNvGrpSpPr>
            <p:nvPr/>
          </p:nvGrpSpPr>
          <p:grpSpPr bwMode="auto">
            <a:xfrm rot="10800000">
              <a:off x="2606" y="2297"/>
              <a:ext cx="272" cy="272"/>
              <a:chOff x="2425" y="1384"/>
              <a:chExt cx="272" cy="272"/>
            </a:xfrm>
          </p:grpSpPr>
          <p:sp>
            <p:nvSpPr>
              <p:cNvPr id="134" name="Oval 237"/>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35" name="Oval 238"/>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36" name="Oval 239"/>
              <p:cNvSpPr>
                <a:spLocks noChangeArrowheads="1"/>
              </p:cNvSpPr>
              <p:nvPr/>
            </p:nvSpPr>
            <p:spPr bwMode="auto">
              <a:xfrm>
                <a:off x="2517" y="1480"/>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37" name="Oval 240"/>
              <p:cNvSpPr>
                <a:spLocks noChangeAspect="1" noChangeArrowheads="1"/>
              </p:cNvSpPr>
              <p:nvPr/>
            </p:nvSpPr>
            <p:spPr bwMode="auto">
              <a:xfrm rot="1662654">
                <a:off x="2469" y="143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38" name="Oval 241"/>
              <p:cNvSpPr>
                <a:spLocks noChangeAspect="1" noChangeArrowheads="1"/>
              </p:cNvSpPr>
              <p:nvPr/>
            </p:nvSpPr>
            <p:spPr bwMode="auto">
              <a:xfrm>
                <a:off x="2493" y="1456"/>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nvGrpSpPr>
            <p:cNvPr id="128" name="Group 242"/>
            <p:cNvGrpSpPr>
              <a:grpSpLocks/>
            </p:cNvGrpSpPr>
            <p:nvPr/>
          </p:nvGrpSpPr>
          <p:grpSpPr bwMode="auto">
            <a:xfrm rot="10800000">
              <a:off x="2924" y="2297"/>
              <a:ext cx="272" cy="272"/>
              <a:chOff x="2425" y="1384"/>
              <a:chExt cx="272" cy="272"/>
            </a:xfrm>
          </p:grpSpPr>
          <p:sp>
            <p:nvSpPr>
              <p:cNvPr id="129" name="Oval 243"/>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30" name="Oval 244"/>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31" name="Oval 245"/>
              <p:cNvSpPr>
                <a:spLocks noChangeArrowheads="1"/>
              </p:cNvSpPr>
              <p:nvPr/>
            </p:nvSpPr>
            <p:spPr bwMode="auto">
              <a:xfrm>
                <a:off x="2517" y="1480"/>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32" name="Oval 246"/>
              <p:cNvSpPr>
                <a:spLocks noChangeAspect="1" noChangeArrowheads="1"/>
              </p:cNvSpPr>
              <p:nvPr/>
            </p:nvSpPr>
            <p:spPr bwMode="auto">
              <a:xfrm rot="1662654">
                <a:off x="2469" y="143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133" name="Oval 247"/>
              <p:cNvSpPr>
                <a:spLocks noChangeAspect="1" noChangeArrowheads="1"/>
              </p:cNvSpPr>
              <p:nvPr/>
            </p:nvSpPr>
            <p:spPr bwMode="auto">
              <a:xfrm>
                <a:off x="2493" y="1456"/>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sp>
        <p:nvSpPr>
          <p:cNvPr id="249" name="AutoShape 248"/>
          <p:cNvSpPr>
            <a:spLocks noChangeArrowheads="1"/>
          </p:cNvSpPr>
          <p:nvPr/>
        </p:nvSpPr>
        <p:spPr bwMode="auto">
          <a:xfrm>
            <a:off x="1919289" y="4076701"/>
            <a:ext cx="1512887" cy="1223963"/>
          </a:xfrm>
          <a:prstGeom prst="rightArrow">
            <a:avLst>
              <a:gd name="adj1" fmla="val 50000"/>
              <a:gd name="adj2" fmla="val 3090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nvGrpSpPr>
          <p:cNvPr id="250" name="Group 250"/>
          <p:cNvGrpSpPr>
            <a:grpSpLocks/>
          </p:cNvGrpSpPr>
          <p:nvPr/>
        </p:nvGrpSpPr>
        <p:grpSpPr bwMode="auto">
          <a:xfrm>
            <a:off x="7896225" y="3789362"/>
            <a:ext cx="1041400" cy="1838324"/>
            <a:chOff x="3878" y="2251"/>
            <a:chExt cx="656" cy="1158"/>
          </a:xfrm>
        </p:grpSpPr>
        <p:grpSp>
          <p:nvGrpSpPr>
            <p:cNvPr id="251" name="Group 251"/>
            <p:cNvGrpSpPr>
              <a:grpSpLocks/>
            </p:cNvGrpSpPr>
            <p:nvPr/>
          </p:nvGrpSpPr>
          <p:grpSpPr bwMode="auto">
            <a:xfrm>
              <a:off x="3878" y="2251"/>
              <a:ext cx="656" cy="636"/>
              <a:chOff x="340" y="1434"/>
              <a:chExt cx="656" cy="636"/>
            </a:xfrm>
          </p:grpSpPr>
          <p:pic>
            <p:nvPicPr>
              <p:cNvPr id="253" name="Picture 252" desc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 y="1434"/>
                <a:ext cx="150"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 name="Picture 253" descr="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 y="1434"/>
                <a:ext cx="15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5" name="AutoShape 254"/>
              <p:cNvSpPr>
                <a:spLocks noChangeArrowheads="1"/>
              </p:cNvSpPr>
              <p:nvPr/>
            </p:nvSpPr>
            <p:spPr bwMode="auto">
              <a:xfrm>
                <a:off x="521" y="1661"/>
                <a:ext cx="318" cy="137"/>
              </a:xfrm>
              <a:prstGeom prst="rightArrow">
                <a:avLst>
                  <a:gd name="adj1" fmla="val 50000"/>
                  <a:gd name="adj2" fmla="val 58029"/>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sp>
          <p:nvSpPr>
            <p:cNvPr id="252" name="Text Box 255"/>
            <p:cNvSpPr txBox="1">
              <a:spLocks noChangeArrowheads="1"/>
            </p:cNvSpPr>
            <p:nvPr/>
          </p:nvSpPr>
          <p:spPr bwMode="auto">
            <a:xfrm>
              <a:off x="3969" y="2886"/>
              <a:ext cx="499"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400" b="1">
                  <a:solidFill>
                    <a:prstClr val="black"/>
                  </a:solidFill>
                </a:rPr>
                <a:t>1</a:t>
              </a:r>
              <a:r>
                <a:rPr lang="en-GB" altLang="en-US" sz="2400" b="1">
                  <a:solidFill>
                    <a:prstClr val="black"/>
                  </a:solidFill>
                  <a:cs typeface="Arial" charset="0"/>
                </a:rPr>
                <a:t>°C rise</a:t>
              </a:r>
            </a:p>
          </p:txBody>
        </p:sp>
      </p:grpSp>
      <p:sp>
        <p:nvSpPr>
          <p:cNvPr id="256" name="Text Box 260"/>
          <p:cNvSpPr txBox="1">
            <a:spLocks noChangeArrowheads="1"/>
          </p:cNvSpPr>
          <p:nvPr/>
        </p:nvSpPr>
        <p:spPr bwMode="auto">
          <a:xfrm>
            <a:off x="1847850" y="3284539"/>
            <a:ext cx="19446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dirty="0">
                <a:solidFill>
                  <a:prstClr val="black"/>
                </a:solidFill>
              </a:rPr>
              <a:t>Amount of energy?</a:t>
            </a:r>
          </a:p>
        </p:txBody>
      </p:sp>
      <p:sp>
        <p:nvSpPr>
          <p:cNvPr id="257" name="Text Box 261"/>
          <p:cNvSpPr txBox="1">
            <a:spLocks noChangeArrowheads="1"/>
          </p:cNvSpPr>
          <p:nvPr/>
        </p:nvSpPr>
        <p:spPr bwMode="auto">
          <a:xfrm>
            <a:off x="5519739" y="3141663"/>
            <a:ext cx="935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b="1">
                <a:solidFill>
                  <a:prstClr val="black"/>
                </a:solidFill>
              </a:rPr>
              <a:t>1 kg</a:t>
            </a:r>
          </a:p>
        </p:txBody>
      </p:sp>
    </p:spTree>
    <p:extLst>
      <p:ext uri="{BB962C8B-B14F-4D97-AF65-F5344CB8AC3E}">
        <p14:creationId xmlns:p14="http://schemas.microsoft.com/office/powerpoint/2010/main" val="314866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dissolve">
                                      <p:cBhvr>
                                        <p:cTn id="7" dur="500"/>
                                        <p:tgtEl>
                                          <p:spTgt spid="25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49"/>
                                        </p:tgtEl>
                                        <p:attrNameLst>
                                          <p:attrName>style.visibility</p:attrName>
                                        </p:attrNameLst>
                                      </p:cBhvr>
                                      <p:to>
                                        <p:strVal val="visible"/>
                                      </p:to>
                                    </p:set>
                                    <p:animEffect transition="in" filter="dissolve">
                                      <p:cBhvr>
                                        <p:cTn id="11" dur="500"/>
                                        <p:tgtEl>
                                          <p:spTgt spid="249"/>
                                        </p:tgtEl>
                                      </p:cBhvr>
                                    </p:animEffect>
                                  </p:childTnLst>
                                </p:cTn>
                              </p:par>
                            </p:childTnLst>
                          </p:cTn>
                        </p:par>
                        <p:par>
                          <p:cTn id="12" fill="hold">
                            <p:stCondLst>
                              <p:cond delay="1000"/>
                            </p:stCondLst>
                            <p:childTnLst>
                              <p:par>
                                <p:cTn id="13" presetID="63" presetClass="path" presetSubtype="0" accel="50000" decel="50000" fill="hold" grpId="1" nodeType="afterEffect">
                                  <p:stCondLst>
                                    <p:cond delay="0"/>
                                  </p:stCondLst>
                                  <p:childTnLst>
                                    <p:animMotion origin="layout" path="M 3.05556E-6 5.20231E-7 L 0.36632 0.00532 " pathEditMode="relative" rAng="0" ptsTypes="AA">
                                      <p:cBhvr>
                                        <p:cTn id="14" dur="2000" fill="hold"/>
                                        <p:tgtEl>
                                          <p:spTgt spid="249"/>
                                        </p:tgtEl>
                                        <p:attrNameLst>
                                          <p:attrName>ppt_x</p:attrName>
                                          <p:attrName>ppt_y</p:attrName>
                                        </p:attrNameLst>
                                      </p:cBhvr>
                                      <p:rCtr x="18316" y="254"/>
                                    </p:animMotion>
                                  </p:childTnLst>
                                </p:cTn>
                              </p:par>
                            </p:childTnLst>
                          </p:cTn>
                        </p:par>
                        <p:par>
                          <p:cTn id="15" fill="hold">
                            <p:stCondLst>
                              <p:cond delay="3000"/>
                            </p:stCondLst>
                            <p:childTnLst>
                              <p:par>
                                <p:cTn id="16" presetID="9" presetClass="exit" presetSubtype="0" fill="hold" grpId="2" nodeType="afterEffect">
                                  <p:stCondLst>
                                    <p:cond delay="0"/>
                                  </p:stCondLst>
                                  <p:childTnLst>
                                    <p:animEffect transition="out" filter="dissolve">
                                      <p:cBhvr>
                                        <p:cTn id="17" dur="500"/>
                                        <p:tgtEl>
                                          <p:spTgt spid="249"/>
                                        </p:tgtEl>
                                      </p:cBhvr>
                                    </p:animEffect>
                                    <p:set>
                                      <p:cBhvr>
                                        <p:cTn id="18" dur="1" fill="hold">
                                          <p:stCondLst>
                                            <p:cond delay="499"/>
                                          </p:stCondLst>
                                        </p:cTn>
                                        <p:tgtEl>
                                          <p:spTgt spid="249"/>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103"/>
                                        </p:tgtEl>
                                        <p:attrNameLst>
                                          <p:attrName>style.visibility</p:attrName>
                                        </p:attrNameLst>
                                      </p:cBhvr>
                                      <p:to>
                                        <p:strVal val="visible"/>
                                      </p:to>
                                    </p:set>
                                    <p:animEffect transition="in" filter="dissolve">
                                      <p:cBhvr>
                                        <p:cTn id="21" dur="500"/>
                                        <p:tgtEl>
                                          <p:spTgt spid="103"/>
                                        </p:tgtEl>
                                      </p:cBhvr>
                                    </p:animEffect>
                                  </p:childTnLst>
                                </p:cTn>
                              </p:par>
                            </p:childTnLst>
                          </p:cTn>
                        </p:par>
                        <p:par>
                          <p:cTn id="22" fill="hold">
                            <p:stCondLst>
                              <p:cond delay="3500"/>
                            </p:stCondLst>
                            <p:childTnLst>
                              <p:par>
                                <p:cTn id="23" presetID="9" presetClass="entr" presetSubtype="0" fill="hold" nodeType="afterEffect">
                                  <p:stCondLst>
                                    <p:cond delay="0"/>
                                  </p:stCondLst>
                                  <p:childTnLst>
                                    <p:set>
                                      <p:cBhvr>
                                        <p:cTn id="24" dur="1" fill="hold">
                                          <p:stCondLst>
                                            <p:cond delay="0"/>
                                          </p:stCondLst>
                                        </p:cTn>
                                        <p:tgtEl>
                                          <p:spTgt spid="250"/>
                                        </p:tgtEl>
                                        <p:attrNameLst>
                                          <p:attrName>style.visibility</p:attrName>
                                        </p:attrNameLst>
                                      </p:cBhvr>
                                      <p:to>
                                        <p:strVal val="visible"/>
                                      </p:to>
                                    </p:set>
                                    <p:animEffect transition="in" filter="dissolve">
                                      <p:cBhvr>
                                        <p:cTn id="25"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animBg="1"/>
      <p:bldP spid="249" grpId="1" animBg="1"/>
      <p:bldP spid="249" grpId="2" animBg="1"/>
      <p:bldP spid="25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2274" name="Content Placeholder 5"/>
              <p:cNvSpPr>
                <a:spLocks noGrp="1"/>
              </p:cNvSpPr>
              <p:nvPr>
                <p:ph idx="1"/>
              </p:nvPr>
            </p:nvSpPr>
            <p:spPr>
              <a:xfrm>
                <a:off x="1638942" y="4941168"/>
                <a:ext cx="8856984" cy="1656184"/>
              </a:xfrm>
              <a:solidFill>
                <a:schemeClr val="tx1"/>
              </a:solidFill>
              <a:ln>
                <a:solidFill>
                  <a:schemeClr val="accent6">
                    <a:lumMod val="75000"/>
                  </a:schemeClr>
                </a:solidFill>
              </a:ln>
            </p:spPr>
            <p:txBody>
              <a:bodyPr>
                <a:normAutofit fontScale="85000" lnSpcReduction="20000"/>
              </a:bodyPr>
              <a:lstStyle/>
              <a:p>
                <a:pPr marL="0" indent="0" algn="ctr">
                  <a:buNone/>
                </a:pPr>
                <a:r>
                  <a:rPr lang="en-GB" sz="3300" dirty="0">
                    <a:solidFill>
                      <a:srgbClr val="FFFF00"/>
                    </a:solidFill>
                  </a:rPr>
                  <a:t>Change in thermal energy = mass x Specific heat capacity x change in temperature</a:t>
                </a:r>
              </a:p>
              <a:p>
                <a:pPr marL="0" indent="0" algn="ctr">
                  <a:buNone/>
                </a:pPr>
                <a:endParaRPr lang="en-GB" sz="2000" baseline="30000" dirty="0">
                  <a:solidFill>
                    <a:srgbClr val="FFFF00"/>
                  </a:solidFill>
                </a:endParaRPr>
              </a:p>
              <a:p>
                <a:pPr marL="0" indent="0" algn="ctr">
                  <a:buNone/>
                </a:pPr>
                <a:r>
                  <a:rPr lang="en-GB" sz="5200" dirty="0">
                    <a:solidFill>
                      <a:srgbClr val="FFFF00"/>
                    </a:solidFill>
                  </a:rPr>
                  <a:t>Q = m c </a:t>
                </a:r>
                <a14:m>
                  <m:oMath xmlns:m="http://schemas.openxmlformats.org/officeDocument/2006/math">
                    <m:r>
                      <a:rPr lang="en-GB" sz="5200" i="1">
                        <a:solidFill>
                          <a:srgbClr val="FFFF00"/>
                        </a:solidFill>
                        <a:latin typeface="Cambria Math"/>
                        <a:ea typeface="Cambria Math"/>
                      </a:rPr>
                      <m:t>𝜃</m:t>
                    </m:r>
                  </m:oMath>
                </a14:m>
                <a:endParaRPr lang="en-GB" sz="5200" dirty="0">
                  <a:solidFill>
                    <a:srgbClr val="FFFF00"/>
                  </a:solidFill>
                </a:endParaRPr>
              </a:p>
            </p:txBody>
          </p:sp>
        </mc:Choice>
        <mc:Fallback xmlns="">
          <p:sp>
            <p:nvSpPr>
              <p:cNvPr id="182274" name="Content Placeholder 5"/>
              <p:cNvSpPr>
                <a:spLocks noGrp="1" noRot="1" noChangeAspect="1" noMove="1" noResize="1" noEditPoints="1" noAdjustHandles="1" noChangeArrowheads="1" noChangeShapeType="1" noTextEdit="1"/>
              </p:cNvSpPr>
              <p:nvPr>
                <p:ph idx="1"/>
              </p:nvPr>
            </p:nvSpPr>
            <p:spPr>
              <a:xfrm>
                <a:off x="1638942" y="4941168"/>
                <a:ext cx="8856984" cy="1656184"/>
              </a:xfrm>
              <a:blipFill>
                <a:blip r:embed="rId3"/>
                <a:stretch>
                  <a:fillRect t="-8059" r="-825" b="-15751"/>
                </a:stretch>
              </a:blipFill>
              <a:ln>
                <a:solidFill>
                  <a:schemeClr val="accent6">
                    <a:lumMod val="75000"/>
                  </a:schemeClr>
                </a:solidFill>
              </a:ln>
            </p:spPr>
            <p:txBody>
              <a:bodyPr/>
              <a:lstStyle/>
              <a:p>
                <a:r>
                  <a:rPr lang="en-GB">
                    <a:noFill/>
                  </a:rPr>
                  <a:t> </a:t>
                </a:r>
              </a:p>
            </p:txBody>
          </p:sp>
        </mc:Fallback>
      </mc:AlternateContent>
      <p:sp>
        <p:nvSpPr>
          <p:cNvPr id="2" name="TextBox 1"/>
          <p:cNvSpPr txBox="1"/>
          <p:nvPr/>
        </p:nvSpPr>
        <p:spPr>
          <a:xfrm>
            <a:off x="1631504" y="116633"/>
            <a:ext cx="3384376" cy="769441"/>
          </a:xfrm>
          <a:prstGeom prst="rect">
            <a:avLst/>
          </a:prstGeom>
          <a:solidFill>
            <a:schemeClr val="accent1">
              <a:lumMod val="20000"/>
              <a:lumOff val="80000"/>
            </a:schemeClr>
          </a:solidFill>
          <a:ln>
            <a:solidFill>
              <a:schemeClr val="bg1"/>
            </a:solidFill>
          </a:ln>
        </p:spPr>
        <p:txBody>
          <a:bodyPr wrap="square" rtlCol="0">
            <a:spAutoFit/>
          </a:bodyPr>
          <a:lstStyle/>
          <a:p>
            <a:r>
              <a:rPr lang="en-GB" sz="4400" b="1" u="sng" dirty="0">
                <a:solidFill>
                  <a:prstClr val="black"/>
                </a:solidFill>
                <a:latin typeface="Calibri"/>
              </a:rPr>
              <a:t>YOU</a:t>
            </a:r>
            <a:r>
              <a:rPr lang="en-GB" sz="4400" dirty="0">
                <a:solidFill>
                  <a:prstClr val="black"/>
                </a:solidFill>
                <a:latin typeface="Calibri"/>
              </a:rPr>
              <a:t> need to</a:t>
            </a:r>
          </a:p>
        </p:txBody>
      </p:sp>
      <p:sp>
        <p:nvSpPr>
          <p:cNvPr id="8" name="TextBox 7"/>
          <p:cNvSpPr txBox="1"/>
          <p:nvPr/>
        </p:nvSpPr>
        <p:spPr>
          <a:xfrm>
            <a:off x="9595826" y="75244"/>
            <a:ext cx="1800200" cy="769441"/>
          </a:xfrm>
          <a:prstGeom prst="rect">
            <a:avLst/>
          </a:prstGeom>
          <a:solidFill>
            <a:schemeClr val="accent1">
              <a:lumMod val="20000"/>
              <a:lumOff val="80000"/>
            </a:schemeClr>
          </a:solidFill>
          <a:ln>
            <a:solidFill>
              <a:schemeClr val="bg1"/>
            </a:solidFill>
          </a:ln>
        </p:spPr>
        <p:txBody>
          <a:bodyPr wrap="square" rtlCol="0">
            <a:spAutoFit/>
          </a:bodyPr>
          <a:lstStyle/>
          <a:p>
            <a:pPr algn="r"/>
            <a:r>
              <a:rPr lang="en-GB" sz="4400" b="1" u="sng" dirty="0">
                <a:solidFill>
                  <a:prstClr val="black"/>
                </a:solidFill>
                <a:latin typeface="Calibri"/>
              </a:rPr>
              <a:t>APPLY</a:t>
            </a:r>
            <a:endParaRPr lang="en-GB" sz="4400" dirty="0">
              <a:solidFill>
                <a:prstClr val="black"/>
              </a:solidFill>
              <a:latin typeface="Calibri"/>
            </a:endParaRPr>
          </a:p>
        </p:txBody>
      </p:sp>
      <p:sp>
        <p:nvSpPr>
          <p:cNvPr id="3" name="TextBox 2"/>
          <p:cNvSpPr txBox="1"/>
          <p:nvPr/>
        </p:nvSpPr>
        <p:spPr>
          <a:xfrm>
            <a:off x="1701985" y="980729"/>
            <a:ext cx="4392488" cy="3662541"/>
          </a:xfrm>
          <a:prstGeom prst="rect">
            <a:avLst/>
          </a:prstGeom>
          <a:noFill/>
        </p:spPr>
        <p:txBody>
          <a:bodyPr wrap="square" rtlCol="0">
            <a:spAutoFit/>
          </a:bodyPr>
          <a:lstStyle/>
          <a:p>
            <a:r>
              <a:rPr lang="en-GB" sz="4000" dirty="0">
                <a:solidFill>
                  <a:srgbClr val="FFFF00"/>
                </a:solidFill>
                <a:latin typeface="Calibri"/>
              </a:rPr>
              <a:t>Change in thermal energy also shown as </a:t>
            </a:r>
            <a:r>
              <a:rPr lang="el-GR" sz="4000" b="1" dirty="0">
                <a:solidFill>
                  <a:srgbClr val="FFFF00"/>
                </a:solidFill>
                <a:latin typeface="Calibri"/>
              </a:rPr>
              <a:t>Δ</a:t>
            </a:r>
            <a:r>
              <a:rPr lang="en-GB" sz="4000" b="1" dirty="0">
                <a:solidFill>
                  <a:srgbClr val="FFFF00"/>
                </a:solidFill>
                <a:latin typeface="Calibri"/>
              </a:rPr>
              <a:t>E</a:t>
            </a:r>
          </a:p>
          <a:p>
            <a:endParaRPr lang="en-GB" sz="4000" dirty="0">
              <a:solidFill>
                <a:srgbClr val="FFFF00"/>
              </a:solidFill>
              <a:latin typeface="Calibri"/>
            </a:endParaRPr>
          </a:p>
          <a:p>
            <a:r>
              <a:rPr lang="el-GR" altLang="en-US" sz="4000" b="1" dirty="0">
                <a:solidFill>
                  <a:srgbClr val="FFFF00"/>
                </a:solidFill>
                <a:latin typeface="Arial Unicode MS" pitchFamily="34" charset="-128"/>
                <a:ea typeface="Arial Unicode MS" pitchFamily="34" charset="-128"/>
                <a:cs typeface="Arial Unicode MS" pitchFamily="34" charset="-128"/>
              </a:rPr>
              <a:t>∆</a:t>
            </a:r>
            <a:r>
              <a:rPr lang="en-GB" altLang="en-US" sz="4000" b="1" dirty="0">
                <a:solidFill>
                  <a:srgbClr val="FFFF00"/>
                </a:solidFill>
                <a:latin typeface="Arial Unicode MS" pitchFamily="34" charset="-128"/>
                <a:ea typeface="Arial Unicode MS" pitchFamily="34" charset="-128"/>
                <a:cs typeface="Arial Unicode MS" pitchFamily="34" charset="-128"/>
              </a:rPr>
              <a:t> = Change in</a:t>
            </a:r>
            <a:endParaRPr lang="en-GB" sz="4000" dirty="0">
              <a:solidFill>
                <a:srgbClr val="FFFF00"/>
              </a:solidFill>
              <a:latin typeface="Calibri"/>
            </a:endParaRPr>
          </a:p>
          <a:p>
            <a:endParaRPr lang="en-GB" sz="3200" dirty="0">
              <a:solidFill>
                <a:prstClr val="white"/>
              </a:solidFill>
              <a:latin typeface="Calibri"/>
            </a:endParaRPr>
          </a:p>
        </p:txBody>
      </p:sp>
    </p:spTree>
    <p:extLst>
      <p:ext uri="{BB962C8B-B14F-4D97-AF65-F5344CB8AC3E}">
        <p14:creationId xmlns:p14="http://schemas.microsoft.com/office/powerpoint/2010/main" val="185548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3552" y="1916833"/>
            <a:ext cx="3310260" cy="4477797"/>
          </a:xfrm>
        </p:spPr>
      </p:pic>
      <p:sp>
        <p:nvSpPr>
          <p:cNvPr id="8" name="Rectangle 7"/>
          <p:cNvSpPr/>
          <p:nvPr/>
        </p:nvSpPr>
        <p:spPr>
          <a:xfrm>
            <a:off x="2513141" y="260648"/>
            <a:ext cx="7165744" cy="923330"/>
          </a:xfrm>
          <a:prstGeom prst="rect">
            <a:avLst/>
          </a:prstGeom>
          <a:noFill/>
        </p:spPr>
        <p:txBody>
          <a:bodyPr wrap="none" lIns="91440" tIns="45720" rIns="91440" bIns="45720">
            <a:spAutoFit/>
          </a:bodyPr>
          <a:lstStyle/>
          <a:p>
            <a:pPr algn="ctr"/>
            <a:r>
              <a:rPr lang="en-US" sz="5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rPr>
              <a:t>Homer’s helpful HINT</a:t>
            </a:r>
          </a:p>
        </p:txBody>
      </p:sp>
      <p:sp>
        <p:nvSpPr>
          <p:cNvPr id="9" name="Cloud Callout 8"/>
          <p:cNvSpPr/>
          <p:nvPr/>
        </p:nvSpPr>
        <p:spPr>
          <a:xfrm>
            <a:off x="5591945" y="1183978"/>
            <a:ext cx="4691125" cy="5197350"/>
          </a:xfrm>
          <a:prstGeom prst="cloudCallout">
            <a:avLst>
              <a:gd name="adj1" fmla="val -73718"/>
              <a:gd name="adj2" fmla="val 237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FF00"/>
                </a:solidFill>
                <a:latin typeface="Calibri"/>
              </a:rPr>
              <a:t>You can still use the equation triangle method and cover up rule for longer equations like this one</a:t>
            </a:r>
          </a:p>
        </p:txBody>
      </p:sp>
      <p:sp>
        <p:nvSpPr>
          <p:cNvPr id="10" name="Rectangle 9"/>
          <p:cNvSpPr/>
          <p:nvPr/>
        </p:nvSpPr>
        <p:spPr>
          <a:xfrm>
            <a:off x="1703512" y="260648"/>
            <a:ext cx="8784976" cy="640871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Tree>
    <p:extLst>
      <p:ext uri="{BB962C8B-B14F-4D97-AF65-F5344CB8AC3E}">
        <p14:creationId xmlns:p14="http://schemas.microsoft.com/office/powerpoint/2010/main" val="5013362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2882" name="Rectangle 2"/>
              <p:cNvSpPr>
                <a:spLocks noGrp="1" noChangeArrowheads="1"/>
              </p:cNvSpPr>
              <p:nvPr>
                <p:ph type="title"/>
              </p:nvPr>
            </p:nvSpPr>
            <p:spPr>
              <a:xfrm>
                <a:off x="6214492" y="116632"/>
                <a:ext cx="4355976" cy="1143000"/>
              </a:xfrm>
              <a:solidFill>
                <a:srgbClr val="FFFF00"/>
              </a:solidFill>
              <a:ln>
                <a:solidFill>
                  <a:schemeClr val="tx1"/>
                </a:solidFill>
              </a:ln>
            </p:spPr>
            <p:txBody>
              <a:bodyPr/>
              <a:lstStyle/>
              <a:p>
                <a:pPr eaLnBrk="1" hangingPunct="1"/>
                <a:r>
                  <a:rPr lang="en-GB" dirty="0" smtClean="0">
                    <a:solidFill>
                      <a:schemeClr val="tx1"/>
                    </a:solidFill>
                  </a:rPr>
                  <a:t>Q = m c </a:t>
                </a:r>
                <a14:m>
                  <m:oMath xmlns:m="http://schemas.openxmlformats.org/officeDocument/2006/math">
                    <m:r>
                      <a:rPr lang="en-GB" i="1">
                        <a:solidFill>
                          <a:schemeClr val="tx1"/>
                        </a:solidFill>
                        <a:latin typeface="Cambria Math"/>
                        <a:ea typeface="Cambria Math"/>
                      </a:rPr>
                      <m:t>𝜃</m:t>
                    </m:r>
                  </m:oMath>
                </a14:m>
                <a:endParaRPr lang="en-GB" dirty="0">
                  <a:solidFill>
                    <a:schemeClr val="tx1"/>
                  </a:solidFill>
                </a:endParaRPr>
              </a:p>
            </p:txBody>
          </p:sp>
        </mc:Choice>
        <mc:Fallback xmlns="">
          <p:sp>
            <p:nvSpPr>
              <p:cNvPr id="122882" name="Rectangle 2"/>
              <p:cNvSpPr>
                <a:spLocks noGrp="1" noRot="1" noChangeAspect="1" noMove="1" noResize="1" noEditPoints="1" noAdjustHandles="1" noChangeArrowheads="1" noChangeShapeType="1" noTextEdit="1"/>
              </p:cNvSpPr>
              <p:nvPr>
                <p:ph type="title"/>
              </p:nvPr>
            </p:nvSpPr>
            <p:spPr>
              <a:xfrm>
                <a:off x="6214492" y="116632"/>
                <a:ext cx="4355976" cy="1143000"/>
              </a:xfrm>
              <a:blipFill>
                <a:blip r:embed="rId3"/>
                <a:stretch>
                  <a:fillRect b="-7895"/>
                </a:stretch>
              </a:blipFill>
              <a:ln>
                <a:solidFill>
                  <a:schemeClr val="tx1"/>
                </a:solidFill>
              </a:ln>
            </p:spPr>
            <p:txBody>
              <a:bodyPr/>
              <a:lstStyle/>
              <a:p>
                <a:r>
                  <a:rPr lang="en-GB">
                    <a:noFill/>
                  </a:rPr>
                  <a:t> </a:t>
                </a:r>
              </a:p>
            </p:txBody>
          </p:sp>
        </mc:Fallback>
      </mc:AlternateContent>
      <p:sp>
        <p:nvSpPr>
          <p:cNvPr id="8195" name="Rectangle 3"/>
          <p:cNvSpPr>
            <a:spLocks noGrp="1" noChangeArrowheads="1"/>
          </p:cNvSpPr>
          <p:nvPr>
            <p:ph idx="1"/>
          </p:nvPr>
        </p:nvSpPr>
        <p:spPr>
          <a:xfrm>
            <a:off x="1615422" y="188641"/>
            <a:ext cx="2579228" cy="1763541"/>
          </a:xfrm>
          <a:solidFill>
            <a:srgbClr val="FFFF00"/>
          </a:solidFill>
        </p:spPr>
        <p:txBody>
          <a:bodyPr/>
          <a:lstStyle/>
          <a:p>
            <a:pPr marL="114300" indent="0" algn="ctr" eaLnBrk="1" hangingPunct="1">
              <a:buNone/>
              <a:defRPr/>
            </a:pPr>
            <a:r>
              <a:rPr lang="en-US" sz="2400" dirty="0"/>
              <a:t>Watch as we transfer the equation into the triangle</a:t>
            </a:r>
          </a:p>
          <a:p>
            <a:pPr eaLnBrk="1" hangingPunct="1">
              <a:buFontTx/>
              <a:buNone/>
              <a:defRPr/>
            </a:pPr>
            <a:endParaRPr lang="en-US" dirty="0" smtClean="0"/>
          </a:p>
        </p:txBody>
      </p:sp>
      <p:sp>
        <p:nvSpPr>
          <p:cNvPr id="122884" name="AutoShape 4"/>
          <p:cNvSpPr>
            <a:spLocks noChangeArrowheads="1"/>
          </p:cNvSpPr>
          <p:nvPr/>
        </p:nvSpPr>
        <p:spPr bwMode="auto">
          <a:xfrm>
            <a:off x="2085109" y="2552700"/>
            <a:ext cx="7755307" cy="4038600"/>
          </a:xfrm>
          <a:prstGeom prst="triangle">
            <a:avLst>
              <a:gd name="adj" fmla="val 50000"/>
            </a:avLst>
          </a:prstGeom>
          <a:solidFill>
            <a:srgbClr val="FFFF00"/>
          </a:solidFill>
          <a:ln w="9525">
            <a:solidFill>
              <a:schemeClr val="tx1"/>
            </a:solidFill>
            <a:miter lim="800000"/>
            <a:headEnd/>
            <a:tailEnd/>
          </a:ln>
          <a:effectLst/>
          <a:extLst/>
        </p:spPr>
        <p:txBody>
          <a:bodyPr wrap="none" anchor="ctr"/>
          <a:lstStyle/>
          <a:p>
            <a:pPr fontAlgn="base">
              <a:spcBef>
                <a:spcPct val="0"/>
              </a:spcBef>
              <a:spcAft>
                <a:spcPct val="0"/>
              </a:spcAft>
            </a:pPr>
            <a:endParaRPr lang="en-GB">
              <a:solidFill>
                <a:srgbClr val="000000"/>
              </a:solidFill>
              <a:latin typeface="Calibri"/>
            </a:endParaRPr>
          </a:p>
        </p:txBody>
      </p:sp>
      <p:sp>
        <p:nvSpPr>
          <p:cNvPr id="122885" name="Line 5"/>
          <p:cNvSpPr>
            <a:spLocks noChangeShapeType="1"/>
          </p:cNvSpPr>
          <p:nvPr/>
        </p:nvSpPr>
        <p:spPr bwMode="auto">
          <a:xfrm>
            <a:off x="3575720" y="5070764"/>
            <a:ext cx="48245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Calibri"/>
            </a:endParaRPr>
          </a:p>
        </p:txBody>
      </p:sp>
      <p:sp>
        <p:nvSpPr>
          <p:cNvPr id="122886" name="Line 7"/>
          <p:cNvSpPr>
            <a:spLocks noChangeShapeType="1"/>
          </p:cNvSpPr>
          <p:nvPr/>
        </p:nvSpPr>
        <p:spPr bwMode="auto">
          <a:xfrm>
            <a:off x="6816080" y="5070764"/>
            <a:ext cx="0" cy="15205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Calibri"/>
            </a:endParaRPr>
          </a:p>
        </p:txBody>
      </p:sp>
      <p:sp>
        <p:nvSpPr>
          <p:cNvPr id="122887" name="Oval 16"/>
          <p:cNvSpPr>
            <a:spLocks noChangeArrowheads="1"/>
          </p:cNvSpPr>
          <p:nvPr/>
        </p:nvSpPr>
        <p:spPr bwMode="auto">
          <a:xfrm>
            <a:off x="4007768" y="4599709"/>
            <a:ext cx="381000" cy="3048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Calibri"/>
            </a:endParaRPr>
          </a:p>
        </p:txBody>
      </p:sp>
      <p:sp>
        <p:nvSpPr>
          <p:cNvPr id="122888" name="Oval 17"/>
          <p:cNvSpPr>
            <a:spLocks noChangeArrowheads="1"/>
          </p:cNvSpPr>
          <p:nvPr/>
        </p:nvSpPr>
        <p:spPr bwMode="auto">
          <a:xfrm>
            <a:off x="4004150" y="5126182"/>
            <a:ext cx="381000" cy="3048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Calibri"/>
            </a:endParaRPr>
          </a:p>
        </p:txBody>
      </p:sp>
      <p:sp>
        <p:nvSpPr>
          <p:cNvPr id="122889" name="Oval 18"/>
          <p:cNvSpPr>
            <a:spLocks noChangeArrowheads="1"/>
          </p:cNvSpPr>
          <p:nvPr/>
        </p:nvSpPr>
        <p:spPr bwMode="auto">
          <a:xfrm>
            <a:off x="7536160" y="4599709"/>
            <a:ext cx="381000" cy="3048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Calibri"/>
            </a:endParaRPr>
          </a:p>
        </p:txBody>
      </p:sp>
      <p:sp>
        <p:nvSpPr>
          <p:cNvPr id="122890" name="Oval 19"/>
          <p:cNvSpPr>
            <a:spLocks noChangeArrowheads="1"/>
          </p:cNvSpPr>
          <p:nvPr/>
        </p:nvSpPr>
        <p:spPr bwMode="auto">
          <a:xfrm>
            <a:off x="7538770" y="5112327"/>
            <a:ext cx="381000" cy="3048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Calibri"/>
            </a:endParaRPr>
          </a:p>
        </p:txBody>
      </p:sp>
      <p:sp>
        <p:nvSpPr>
          <p:cNvPr id="122891" name="Line 20"/>
          <p:cNvSpPr>
            <a:spLocks noChangeShapeType="1"/>
          </p:cNvSpPr>
          <p:nvPr/>
        </p:nvSpPr>
        <p:spPr bwMode="auto">
          <a:xfrm flipV="1">
            <a:off x="4661078" y="5609607"/>
            <a:ext cx="53340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Calibri"/>
            </a:endParaRPr>
          </a:p>
        </p:txBody>
      </p:sp>
      <p:sp>
        <p:nvSpPr>
          <p:cNvPr id="122892" name="Line 21"/>
          <p:cNvSpPr>
            <a:spLocks noChangeShapeType="1"/>
          </p:cNvSpPr>
          <p:nvPr/>
        </p:nvSpPr>
        <p:spPr bwMode="auto">
          <a:xfrm>
            <a:off x="4639072" y="5609607"/>
            <a:ext cx="60960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Calibri"/>
            </a:endParaRPr>
          </a:p>
        </p:txBody>
      </p:sp>
      <p:sp>
        <p:nvSpPr>
          <p:cNvPr id="13" name="Line 7"/>
          <p:cNvSpPr>
            <a:spLocks noChangeShapeType="1"/>
          </p:cNvSpPr>
          <p:nvPr/>
        </p:nvSpPr>
        <p:spPr bwMode="auto">
          <a:xfrm>
            <a:off x="4943872" y="5077939"/>
            <a:ext cx="0" cy="15205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Calibri"/>
            </a:endParaRPr>
          </a:p>
        </p:txBody>
      </p:sp>
      <p:sp>
        <p:nvSpPr>
          <p:cNvPr id="14" name="Line 20"/>
          <p:cNvSpPr>
            <a:spLocks noChangeShapeType="1"/>
          </p:cNvSpPr>
          <p:nvPr/>
        </p:nvSpPr>
        <p:spPr bwMode="auto">
          <a:xfrm flipV="1">
            <a:off x="6549380" y="5602432"/>
            <a:ext cx="53340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Calibri"/>
            </a:endParaRPr>
          </a:p>
        </p:txBody>
      </p:sp>
      <p:sp>
        <p:nvSpPr>
          <p:cNvPr id="15" name="Line 21"/>
          <p:cNvSpPr>
            <a:spLocks noChangeShapeType="1"/>
          </p:cNvSpPr>
          <p:nvPr/>
        </p:nvSpPr>
        <p:spPr bwMode="auto">
          <a:xfrm>
            <a:off x="6527374" y="5602432"/>
            <a:ext cx="60960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Calibri"/>
            </a:endParaRPr>
          </a:p>
        </p:txBody>
      </p:sp>
      <p:sp>
        <p:nvSpPr>
          <p:cNvPr id="16" name="Oval 18"/>
          <p:cNvSpPr>
            <a:spLocks noChangeArrowheads="1"/>
          </p:cNvSpPr>
          <p:nvPr/>
        </p:nvSpPr>
        <p:spPr bwMode="auto">
          <a:xfrm>
            <a:off x="5769651" y="4613564"/>
            <a:ext cx="381000" cy="3048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Calibri"/>
            </a:endParaRPr>
          </a:p>
        </p:txBody>
      </p:sp>
      <p:sp>
        <p:nvSpPr>
          <p:cNvPr id="17" name="Oval 19"/>
          <p:cNvSpPr>
            <a:spLocks noChangeArrowheads="1"/>
          </p:cNvSpPr>
          <p:nvPr/>
        </p:nvSpPr>
        <p:spPr bwMode="auto">
          <a:xfrm>
            <a:off x="5772261" y="5126182"/>
            <a:ext cx="381000" cy="3048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Calibri"/>
            </a:endParaRPr>
          </a:p>
        </p:txBody>
      </p:sp>
      <p:sp>
        <p:nvSpPr>
          <p:cNvPr id="2" name="TextBox 1"/>
          <p:cNvSpPr txBox="1"/>
          <p:nvPr/>
        </p:nvSpPr>
        <p:spPr>
          <a:xfrm>
            <a:off x="5175990" y="3030049"/>
            <a:ext cx="1656184" cy="1569660"/>
          </a:xfrm>
          <a:prstGeom prst="rect">
            <a:avLst/>
          </a:prstGeom>
          <a:noFill/>
        </p:spPr>
        <p:txBody>
          <a:bodyPr wrap="square" rtlCol="0">
            <a:spAutoFit/>
          </a:bodyPr>
          <a:lstStyle/>
          <a:p>
            <a:pPr algn="ctr"/>
            <a:r>
              <a:rPr lang="en-GB" sz="9600" dirty="0">
                <a:solidFill>
                  <a:srgbClr val="FF0000"/>
                </a:solidFill>
                <a:latin typeface="Calibri"/>
              </a:rPr>
              <a:t>Q</a:t>
            </a:r>
          </a:p>
        </p:txBody>
      </p:sp>
      <p:sp>
        <p:nvSpPr>
          <p:cNvPr id="19" name="TextBox 18"/>
          <p:cNvSpPr txBox="1"/>
          <p:nvPr/>
        </p:nvSpPr>
        <p:spPr>
          <a:xfrm>
            <a:off x="3004894" y="5070764"/>
            <a:ext cx="1656184" cy="1569660"/>
          </a:xfrm>
          <a:prstGeom prst="rect">
            <a:avLst/>
          </a:prstGeom>
          <a:noFill/>
        </p:spPr>
        <p:txBody>
          <a:bodyPr wrap="square" rtlCol="0">
            <a:spAutoFit/>
          </a:bodyPr>
          <a:lstStyle/>
          <a:p>
            <a:pPr algn="ctr"/>
            <a:r>
              <a:rPr lang="en-GB" sz="9600" dirty="0">
                <a:solidFill>
                  <a:srgbClr val="FF0000"/>
                </a:solidFill>
                <a:latin typeface="Calibri"/>
              </a:rPr>
              <a:t>m</a:t>
            </a:r>
            <a:r>
              <a:rPr lang="en-GB" sz="9600" dirty="0">
                <a:solidFill>
                  <a:srgbClr val="FFFF00"/>
                </a:solidFill>
                <a:latin typeface="Calibri"/>
              </a:rPr>
              <a:t> </a:t>
            </a:r>
          </a:p>
        </p:txBody>
      </p:sp>
      <p:sp>
        <p:nvSpPr>
          <p:cNvPr id="20" name="TextBox 19"/>
          <p:cNvSpPr txBox="1"/>
          <p:nvPr/>
        </p:nvSpPr>
        <p:spPr>
          <a:xfrm>
            <a:off x="5132059" y="5126182"/>
            <a:ext cx="1656184" cy="1569660"/>
          </a:xfrm>
          <a:prstGeom prst="rect">
            <a:avLst/>
          </a:prstGeom>
          <a:noFill/>
        </p:spPr>
        <p:txBody>
          <a:bodyPr wrap="square" rtlCol="0">
            <a:spAutoFit/>
          </a:bodyPr>
          <a:lstStyle/>
          <a:p>
            <a:pPr algn="ctr"/>
            <a:r>
              <a:rPr lang="en-GB" sz="9600" dirty="0">
                <a:solidFill>
                  <a:srgbClr val="FF0000"/>
                </a:solidFill>
                <a:latin typeface="Calibri"/>
              </a:rPr>
              <a:t>c</a:t>
            </a:r>
          </a:p>
        </p:txBody>
      </p:sp>
      <mc:AlternateContent xmlns:mc="http://schemas.openxmlformats.org/markup-compatibility/2006" xmlns:a14="http://schemas.microsoft.com/office/drawing/2010/main">
        <mc:Choice Requires="a14">
          <p:sp>
            <p:nvSpPr>
              <p:cNvPr id="21" name="TextBox 20"/>
              <p:cNvSpPr txBox="1"/>
              <p:nvPr/>
            </p:nvSpPr>
            <p:spPr>
              <a:xfrm>
                <a:off x="7392144" y="5053378"/>
                <a:ext cx="1656184" cy="153561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9600" i="1">
                          <a:solidFill>
                            <a:srgbClr val="FF0000"/>
                          </a:solidFill>
                          <a:latin typeface="Cambria Math"/>
                          <a:ea typeface="Cambria Math"/>
                        </a:rPr>
                        <m:t>𝜃</m:t>
                      </m:r>
                    </m:oMath>
                  </m:oMathPara>
                </a14:m>
                <a:endParaRPr lang="en-GB" sz="9600" baseline="30000" dirty="0">
                  <a:solidFill>
                    <a:srgbClr val="FF0000"/>
                  </a:solidFill>
                  <a:latin typeface="Calibri"/>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392144" y="5053378"/>
                <a:ext cx="1656184" cy="1535613"/>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70057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1000"/>
                                        <p:tgtEl>
                                          <p:spTgt spid="19">
                                            <p:txEl>
                                              <p:pRg st="0" end="0"/>
                                            </p:txEl>
                                          </p:spTgt>
                                        </p:tgtEl>
                                      </p:cBhvr>
                                    </p:animEffect>
                                    <p:anim calcmode="lin" valueType="num">
                                      <p:cBhvr>
                                        <p:cTn id="1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1000"/>
                                        <p:tgtEl>
                                          <p:spTgt spid="20">
                                            <p:txEl>
                                              <p:pRg st="0" end="0"/>
                                            </p:txEl>
                                          </p:spTgt>
                                        </p:tgtEl>
                                      </p:cBhvr>
                                    </p:animEffect>
                                    <p:anim calcmode="lin" valueType="num">
                                      <p:cBhvr>
                                        <p:cTn id="2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1000"/>
                                        <p:tgtEl>
                                          <p:spTgt spid="21">
                                            <p:txEl>
                                              <p:pRg st="0" end="0"/>
                                            </p:txEl>
                                          </p:spTgt>
                                        </p:tgtEl>
                                      </p:cBhvr>
                                    </p:animEffect>
                                    <p:anim calcmode="lin" valueType="num">
                                      <p:cBhvr>
                                        <p:cTn id="29"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424113" y="765176"/>
            <a:ext cx="6629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50000"/>
              </a:spcBef>
              <a:spcAft>
                <a:spcPct val="0"/>
              </a:spcAft>
            </a:pPr>
            <a:r>
              <a:rPr lang="en-GB" altLang="en-US" sz="4800">
                <a:solidFill>
                  <a:srgbClr val="000000"/>
                </a:solidFill>
                <a:latin typeface="Verdana" pitchFamily="34" charset="0"/>
              </a:rPr>
              <a:t>Mg  +   O</a:t>
            </a:r>
            <a:r>
              <a:rPr lang="en-GB" altLang="en-US" sz="4800" baseline="-25000">
                <a:solidFill>
                  <a:srgbClr val="000000"/>
                </a:solidFill>
                <a:latin typeface="Verdana" pitchFamily="34" charset="0"/>
              </a:rPr>
              <a:t>2</a:t>
            </a:r>
            <a:r>
              <a:rPr lang="en-GB" altLang="en-US" sz="4800">
                <a:solidFill>
                  <a:srgbClr val="000000"/>
                </a:solidFill>
                <a:latin typeface="Verdana" pitchFamily="34" charset="0"/>
              </a:rPr>
              <a:t>  </a:t>
            </a:r>
            <a:r>
              <a:rPr lang="en-GB" altLang="en-US" sz="4800">
                <a:solidFill>
                  <a:srgbClr val="000000"/>
                </a:solidFill>
                <a:latin typeface="Verdana" pitchFamily="34" charset="0"/>
                <a:sym typeface="Wingdings" pitchFamily="2" charset="2"/>
              </a:rPr>
              <a:t>   </a:t>
            </a:r>
            <a:r>
              <a:rPr lang="en-GB" altLang="en-US" sz="4800">
                <a:solidFill>
                  <a:srgbClr val="000000"/>
                </a:solidFill>
                <a:latin typeface="Verdana" pitchFamily="34" charset="0"/>
              </a:rPr>
              <a:t>MgO</a:t>
            </a:r>
          </a:p>
        </p:txBody>
      </p:sp>
      <p:sp>
        <p:nvSpPr>
          <p:cNvPr id="59395" name="Oval 3"/>
          <p:cNvSpPr>
            <a:spLocks noChangeArrowheads="1"/>
          </p:cNvSpPr>
          <p:nvPr/>
        </p:nvSpPr>
        <p:spPr bwMode="auto">
          <a:xfrm>
            <a:off x="2500313" y="1755775"/>
            <a:ext cx="381000" cy="381000"/>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59396" name="Oval 4"/>
          <p:cNvSpPr>
            <a:spLocks noChangeArrowheads="1"/>
          </p:cNvSpPr>
          <p:nvPr/>
        </p:nvSpPr>
        <p:spPr bwMode="auto">
          <a:xfrm>
            <a:off x="5243513" y="1755775"/>
            <a:ext cx="381000" cy="381000"/>
          </a:xfrm>
          <a:prstGeom prst="ellipse">
            <a:avLst/>
          </a:prstGeom>
          <a:solidFill>
            <a:srgbClr val="C7160F"/>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endParaRPr lang="en-US" altLang="en-US" sz="2400">
              <a:solidFill>
                <a:srgbClr val="000000"/>
              </a:solidFill>
              <a:latin typeface="Times" charset="0"/>
            </a:endParaRPr>
          </a:p>
        </p:txBody>
      </p:sp>
      <p:sp>
        <p:nvSpPr>
          <p:cNvPr id="59397" name="Oval 5"/>
          <p:cNvSpPr>
            <a:spLocks noChangeArrowheads="1"/>
          </p:cNvSpPr>
          <p:nvPr/>
        </p:nvSpPr>
        <p:spPr bwMode="auto">
          <a:xfrm>
            <a:off x="4862513" y="1755775"/>
            <a:ext cx="381000" cy="381000"/>
          </a:xfrm>
          <a:prstGeom prst="ellipse">
            <a:avLst/>
          </a:prstGeom>
          <a:solidFill>
            <a:srgbClr val="C7160F"/>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srgbClr val="000000"/>
              </a:solidFill>
            </a:endParaRPr>
          </a:p>
        </p:txBody>
      </p:sp>
      <p:grpSp>
        <p:nvGrpSpPr>
          <p:cNvPr id="2" name="Group 6"/>
          <p:cNvGrpSpPr>
            <a:grpSpLocks/>
          </p:cNvGrpSpPr>
          <p:nvPr/>
        </p:nvGrpSpPr>
        <p:grpSpPr bwMode="auto">
          <a:xfrm>
            <a:off x="7529513" y="1755775"/>
            <a:ext cx="762000" cy="381000"/>
            <a:chOff x="3168" y="1008"/>
            <a:chExt cx="480" cy="240"/>
          </a:xfrm>
        </p:grpSpPr>
        <p:sp>
          <p:nvSpPr>
            <p:cNvPr id="8221" name="Oval 7"/>
            <p:cNvSpPr>
              <a:spLocks noChangeArrowheads="1"/>
            </p:cNvSpPr>
            <p:nvPr/>
          </p:nvSpPr>
          <p:spPr bwMode="auto">
            <a:xfrm>
              <a:off x="3408" y="1008"/>
              <a:ext cx="240" cy="240"/>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8222" name="Oval 8"/>
            <p:cNvSpPr>
              <a:spLocks noChangeArrowheads="1"/>
            </p:cNvSpPr>
            <p:nvPr/>
          </p:nvSpPr>
          <p:spPr bwMode="auto">
            <a:xfrm>
              <a:off x="3168" y="1008"/>
              <a:ext cx="240" cy="240"/>
            </a:xfrm>
            <a:prstGeom prst="ellipse">
              <a:avLst/>
            </a:prstGeom>
            <a:solidFill>
              <a:srgbClr val="C7160F"/>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srgbClr val="000000"/>
                </a:solidFill>
              </a:endParaRPr>
            </a:p>
          </p:txBody>
        </p:sp>
      </p:grpSp>
      <p:grpSp>
        <p:nvGrpSpPr>
          <p:cNvPr id="3" name="Group 9"/>
          <p:cNvGrpSpPr>
            <a:grpSpLocks/>
          </p:cNvGrpSpPr>
          <p:nvPr/>
        </p:nvGrpSpPr>
        <p:grpSpPr bwMode="auto">
          <a:xfrm>
            <a:off x="3719513" y="4232275"/>
            <a:ext cx="3810000" cy="1028700"/>
            <a:chOff x="1680" y="2616"/>
            <a:chExt cx="2400" cy="648"/>
          </a:xfrm>
        </p:grpSpPr>
        <p:grpSp>
          <p:nvGrpSpPr>
            <p:cNvPr id="8214" name="Group 10"/>
            <p:cNvGrpSpPr>
              <a:grpSpLocks/>
            </p:cNvGrpSpPr>
            <p:nvPr/>
          </p:nvGrpSpPr>
          <p:grpSpPr bwMode="auto">
            <a:xfrm>
              <a:off x="1680" y="2616"/>
              <a:ext cx="2400" cy="648"/>
              <a:chOff x="1680" y="2616"/>
              <a:chExt cx="2400" cy="648"/>
            </a:xfrm>
          </p:grpSpPr>
          <p:sp>
            <p:nvSpPr>
              <p:cNvPr id="8216" name="Oval 11"/>
              <p:cNvSpPr>
                <a:spLocks noChangeArrowheads="1"/>
              </p:cNvSpPr>
              <p:nvPr/>
            </p:nvSpPr>
            <p:spPr bwMode="auto">
              <a:xfrm>
                <a:off x="1692" y="2616"/>
                <a:ext cx="240" cy="240"/>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8217" name="Oval 12"/>
              <p:cNvSpPr>
                <a:spLocks noChangeArrowheads="1"/>
              </p:cNvSpPr>
              <p:nvPr/>
            </p:nvSpPr>
            <p:spPr bwMode="auto">
              <a:xfrm>
                <a:off x="3840" y="3024"/>
                <a:ext cx="240" cy="240"/>
              </a:xfrm>
              <a:prstGeom prst="ellipse">
                <a:avLst/>
              </a:prstGeom>
              <a:solidFill>
                <a:srgbClr val="C7160F"/>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8218" name="Oval 13"/>
              <p:cNvSpPr>
                <a:spLocks noChangeArrowheads="1"/>
              </p:cNvSpPr>
              <p:nvPr/>
            </p:nvSpPr>
            <p:spPr bwMode="auto">
              <a:xfrm>
                <a:off x="1680" y="2976"/>
                <a:ext cx="240" cy="240"/>
              </a:xfrm>
              <a:prstGeom prst="ellipse">
                <a:avLst/>
              </a:prstGeom>
              <a:solidFill>
                <a:srgbClr val="C7160F"/>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8219" name="Oval 14"/>
              <p:cNvSpPr>
                <a:spLocks noChangeArrowheads="1"/>
              </p:cNvSpPr>
              <p:nvPr/>
            </p:nvSpPr>
            <p:spPr bwMode="auto">
              <a:xfrm>
                <a:off x="2064" y="2988"/>
                <a:ext cx="240" cy="240"/>
              </a:xfrm>
              <a:prstGeom prst="ellipse">
                <a:avLst/>
              </a:prstGeom>
              <a:solidFill>
                <a:srgbClr val="C7160F"/>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8220" name="Oval 15"/>
              <p:cNvSpPr>
                <a:spLocks noChangeArrowheads="1"/>
              </p:cNvSpPr>
              <p:nvPr/>
            </p:nvSpPr>
            <p:spPr bwMode="auto">
              <a:xfrm>
                <a:off x="3840" y="2640"/>
                <a:ext cx="240" cy="240"/>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srgbClr val="000000"/>
                  </a:solidFill>
                </a:endParaRPr>
              </a:p>
            </p:txBody>
          </p:sp>
        </p:grpSp>
        <p:sp>
          <p:nvSpPr>
            <p:cNvPr id="8215" name="Rectangle 16"/>
            <p:cNvSpPr>
              <a:spLocks noChangeArrowheads="1"/>
            </p:cNvSpPr>
            <p:nvPr/>
          </p:nvSpPr>
          <p:spPr bwMode="auto">
            <a:xfrm>
              <a:off x="2832" y="2688"/>
              <a:ext cx="492"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GB" altLang="en-US" sz="4800">
                  <a:solidFill>
                    <a:srgbClr val="000000"/>
                  </a:solidFill>
                  <a:latin typeface="Verdana" pitchFamily="34" charset="0"/>
                  <a:sym typeface="Wingdings" pitchFamily="2" charset="2"/>
                </a:rPr>
                <a:t></a:t>
              </a:r>
            </a:p>
          </p:txBody>
        </p:sp>
      </p:grpSp>
      <p:grpSp>
        <p:nvGrpSpPr>
          <p:cNvPr id="5" name="Group 17"/>
          <p:cNvGrpSpPr>
            <a:grpSpLocks/>
          </p:cNvGrpSpPr>
          <p:nvPr/>
        </p:nvGrpSpPr>
        <p:grpSpPr bwMode="auto">
          <a:xfrm>
            <a:off x="6843713" y="768351"/>
            <a:ext cx="1447800" cy="4492625"/>
            <a:chOff x="3504" y="434"/>
            <a:chExt cx="912" cy="2830"/>
          </a:xfrm>
        </p:grpSpPr>
        <p:grpSp>
          <p:nvGrpSpPr>
            <p:cNvPr id="8207" name="Group 18"/>
            <p:cNvGrpSpPr>
              <a:grpSpLocks/>
            </p:cNvGrpSpPr>
            <p:nvPr/>
          </p:nvGrpSpPr>
          <p:grpSpPr bwMode="auto">
            <a:xfrm>
              <a:off x="4080" y="2640"/>
              <a:ext cx="240" cy="624"/>
              <a:chOff x="3648" y="2928"/>
              <a:chExt cx="240" cy="624"/>
            </a:xfrm>
          </p:grpSpPr>
          <p:sp>
            <p:nvSpPr>
              <p:cNvPr id="8212" name="Oval 19"/>
              <p:cNvSpPr>
                <a:spLocks noChangeArrowheads="1"/>
              </p:cNvSpPr>
              <p:nvPr/>
            </p:nvSpPr>
            <p:spPr bwMode="auto">
              <a:xfrm>
                <a:off x="3648" y="3312"/>
                <a:ext cx="240" cy="240"/>
              </a:xfrm>
              <a:prstGeom prst="ellipse">
                <a:avLst/>
              </a:prstGeom>
              <a:solidFill>
                <a:srgbClr val="C7160F"/>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endParaRPr lang="en-US" altLang="en-US" sz="2400">
                  <a:solidFill>
                    <a:srgbClr val="000000"/>
                  </a:solidFill>
                  <a:latin typeface="Times" charset="0"/>
                </a:endParaRPr>
              </a:p>
            </p:txBody>
          </p:sp>
          <p:sp>
            <p:nvSpPr>
              <p:cNvPr id="8213" name="Oval 20"/>
              <p:cNvSpPr>
                <a:spLocks noChangeArrowheads="1"/>
              </p:cNvSpPr>
              <p:nvPr/>
            </p:nvSpPr>
            <p:spPr bwMode="auto">
              <a:xfrm>
                <a:off x="3648" y="2928"/>
                <a:ext cx="240" cy="240"/>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srgbClr val="000000"/>
                  </a:solidFill>
                </a:endParaRPr>
              </a:p>
            </p:txBody>
          </p:sp>
        </p:grpSp>
        <p:sp>
          <p:nvSpPr>
            <p:cNvPr id="8208" name="Text Box 21"/>
            <p:cNvSpPr txBox="1">
              <a:spLocks noChangeArrowheads="1"/>
            </p:cNvSpPr>
            <p:nvPr/>
          </p:nvSpPr>
          <p:spPr bwMode="auto">
            <a:xfrm>
              <a:off x="3504" y="434"/>
              <a:ext cx="36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GB" altLang="en-US" sz="4800">
                  <a:solidFill>
                    <a:srgbClr val="669999"/>
                  </a:solidFill>
                  <a:latin typeface="Verdana" pitchFamily="34" charset="0"/>
                </a:rPr>
                <a:t>2</a:t>
              </a:r>
            </a:p>
          </p:txBody>
        </p:sp>
        <p:grpSp>
          <p:nvGrpSpPr>
            <p:cNvPr id="8209" name="Group 22"/>
            <p:cNvGrpSpPr>
              <a:grpSpLocks/>
            </p:cNvGrpSpPr>
            <p:nvPr/>
          </p:nvGrpSpPr>
          <p:grpSpPr bwMode="auto">
            <a:xfrm>
              <a:off x="3936" y="1308"/>
              <a:ext cx="480" cy="240"/>
              <a:chOff x="3168" y="1008"/>
              <a:chExt cx="480" cy="240"/>
            </a:xfrm>
          </p:grpSpPr>
          <p:sp>
            <p:nvSpPr>
              <p:cNvPr id="8210" name="Oval 23"/>
              <p:cNvSpPr>
                <a:spLocks noChangeArrowheads="1"/>
              </p:cNvSpPr>
              <p:nvPr/>
            </p:nvSpPr>
            <p:spPr bwMode="auto">
              <a:xfrm>
                <a:off x="3408" y="1008"/>
                <a:ext cx="240" cy="240"/>
              </a:xfrm>
              <a:prstGeom prst="ellipse">
                <a:avLst/>
              </a:prstGeom>
              <a:solidFill>
                <a:srgbClr val="C7160F"/>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8211" name="Oval 24"/>
              <p:cNvSpPr>
                <a:spLocks noChangeArrowheads="1"/>
              </p:cNvSpPr>
              <p:nvPr/>
            </p:nvSpPr>
            <p:spPr bwMode="auto">
              <a:xfrm>
                <a:off x="3168" y="1008"/>
                <a:ext cx="240" cy="240"/>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srgbClr val="000000"/>
                  </a:solidFill>
                </a:endParaRPr>
              </a:p>
            </p:txBody>
          </p:sp>
        </p:grpSp>
      </p:grpSp>
      <p:grpSp>
        <p:nvGrpSpPr>
          <p:cNvPr id="8" name="Group 25"/>
          <p:cNvGrpSpPr>
            <a:grpSpLocks/>
          </p:cNvGrpSpPr>
          <p:nvPr/>
        </p:nvGrpSpPr>
        <p:grpSpPr bwMode="auto">
          <a:xfrm>
            <a:off x="2043113" y="765175"/>
            <a:ext cx="2667000" cy="3829050"/>
            <a:chOff x="624" y="432"/>
            <a:chExt cx="1680" cy="2412"/>
          </a:xfrm>
        </p:grpSpPr>
        <p:sp>
          <p:nvSpPr>
            <p:cNvPr id="8204" name="Text Box 26"/>
            <p:cNvSpPr txBox="1">
              <a:spLocks noChangeArrowheads="1"/>
            </p:cNvSpPr>
            <p:nvPr/>
          </p:nvSpPr>
          <p:spPr bwMode="auto">
            <a:xfrm>
              <a:off x="624" y="432"/>
              <a:ext cx="36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GB" altLang="en-US" sz="4800">
                  <a:solidFill>
                    <a:srgbClr val="669999"/>
                  </a:solidFill>
                  <a:latin typeface="Verdana" pitchFamily="34" charset="0"/>
                </a:rPr>
                <a:t>2</a:t>
              </a:r>
            </a:p>
          </p:txBody>
        </p:sp>
        <p:sp>
          <p:nvSpPr>
            <p:cNvPr id="8205" name="Oval 27"/>
            <p:cNvSpPr>
              <a:spLocks noChangeArrowheads="1"/>
            </p:cNvSpPr>
            <p:nvPr/>
          </p:nvSpPr>
          <p:spPr bwMode="auto">
            <a:xfrm>
              <a:off x="2064" y="2604"/>
              <a:ext cx="240" cy="240"/>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8206" name="Oval 28"/>
            <p:cNvSpPr>
              <a:spLocks noChangeArrowheads="1"/>
            </p:cNvSpPr>
            <p:nvPr/>
          </p:nvSpPr>
          <p:spPr bwMode="auto">
            <a:xfrm>
              <a:off x="1188" y="1056"/>
              <a:ext cx="240" cy="240"/>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srgbClr val="000000"/>
                </a:solidFill>
              </a:endParaRPr>
            </a:p>
          </p:txBody>
        </p:sp>
      </p:grpSp>
      <p:sp>
        <p:nvSpPr>
          <p:cNvPr id="8202" name="Rectangle 29"/>
          <p:cNvSpPr>
            <a:spLocks noGrp="1" noChangeArrowheads="1"/>
          </p:cNvSpPr>
          <p:nvPr>
            <p:ph type="title" idx="4294967295"/>
          </p:nvPr>
        </p:nvSpPr>
        <p:spPr>
          <a:xfrm>
            <a:off x="2895600" y="5715000"/>
            <a:ext cx="6477000" cy="762000"/>
          </a:xfrm>
        </p:spPr>
        <p:txBody>
          <a:bodyPr/>
          <a:lstStyle/>
          <a:p>
            <a:pPr eaLnBrk="1" hangingPunct="1"/>
            <a:r>
              <a:rPr lang="en-GB" altLang="en-US">
                <a:solidFill>
                  <a:schemeClr val="bg1"/>
                </a:solidFill>
              </a:rPr>
              <a:t>Symbols Mg + O</a:t>
            </a:r>
            <a:r>
              <a:rPr lang="en-GB" altLang="en-US" baseline="-25000">
                <a:solidFill>
                  <a:schemeClr val="bg1"/>
                </a:solidFill>
              </a:rPr>
              <a:t>2</a:t>
            </a:r>
            <a:endParaRPr lang="en-GB" altLang="en-US">
              <a:solidFill>
                <a:schemeClr val="bg1"/>
              </a:solidFill>
            </a:endParaRPr>
          </a:p>
        </p:txBody>
      </p:sp>
      <p:pic>
        <p:nvPicPr>
          <p:cNvPr id="8203" name="Picture 30" descr="MMj0285332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832850" y="0"/>
            <a:ext cx="183515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189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dissolve">
                                      <p:cBhvr>
                                        <p:cTn id="7" dur="500"/>
                                        <p:tgtEl>
                                          <p:spTgt spid="59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396"/>
                                        </p:tgtEl>
                                        <p:attrNameLst>
                                          <p:attrName>style.visibility</p:attrName>
                                        </p:attrNameLst>
                                      </p:cBhvr>
                                      <p:to>
                                        <p:strVal val="visible"/>
                                      </p:to>
                                    </p:set>
                                    <p:animEffect transition="in" filter="dissolve">
                                      <p:cBhvr>
                                        <p:cTn id="12" dur="500"/>
                                        <p:tgtEl>
                                          <p:spTgt spid="59396"/>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59397"/>
                                        </p:tgtEl>
                                        <p:attrNameLst>
                                          <p:attrName>style.visibility</p:attrName>
                                        </p:attrNameLst>
                                      </p:cBhvr>
                                      <p:to>
                                        <p:strVal val="visible"/>
                                      </p:to>
                                    </p:set>
                                    <p:animEffect transition="in" filter="dissolve">
                                      <p:cBhvr>
                                        <p:cTn id="16" dur="500"/>
                                        <p:tgtEl>
                                          <p:spTgt spid="5939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5"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fltVal val="0"/>
                                          </p:val>
                                        </p:tav>
                                        <p:tav tm="100000">
                                          <p:val>
                                            <p:strVal val="#ppt_w"/>
                                          </p:val>
                                        </p:tav>
                                      </p:tavLst>
                                    </p:anim>
                                    <p:anim calcmode="lin" valueType="num">
                                      <p:cBhvr>
                                        <p:cTn id="27" dur="1000" fill="hold"/>
                                        <p:tgtEl>
                                          <p:spTgt spid="3"/>
                                        </p:tgtEl>
                                        <p:attrNameLst>
                                          <p:attrName>ppt_h</p:attrName>
                                        </p:attrNameLst>
                                      </p:cBhvr>
                                      <p:tavLst>
                                        <p:tav tm="0">
                                          <p:val>
                                            <p:fltVal val="0"/>
                                          </p:val>
                                        </p:tav>
                                        <p:tav tm="100000">
                                          <p:val>
                                            <p:strVal val="#ppt_h"/>
                                          </p:val>
                                        </p:tav>
                                      </p:tavLst>
                                    </p:anim>
                                    <p:anim calcmode="lin" valueType="num">
                                      <p:cBhvr>
                                        <p:cTn id="2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ssolv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nimBg="1"/>
      <p:bldP spid="59396" grpId="0" animBg="1" autoUpdateAnimBg="0"/>
      <p:bldP spid="5939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615422" y="188640"/>
            <a:ext cx="2579228" cy="2232248"/>
          </a:xfrm>
          <a:solidFill>
            <a:srgbClr val="FFFF00"/>
          </a:solidFill>
        </p:spPr>
        <p:txBody>
          <a:bodyPr/>
          <a:lstStyle/>
          <a:p>
            <a:pPr marL="114300" indent="0" algn="ctr" eaLnBrk="1" hangingPunct="1">
              <a:buNone/>
              <a:defRPr/>
            </a:pPr>
            <a:r>
              <a:rPr lang="en-US" sz="2400" i="1" dirty="0"/>
              <a:t>Now, if we want to work out the equation for mass, we simply put our hand over m in the triangle</a:t>
            </a:r>
          </a:p>
          <a:p>
            <a:pPr eaLnBrk="1" hangingPunct="1">
              <a:buFontTx/>
              <a:buNone/>
              <a:defRPr/>
            </a:pPr>
            <a:endParaRPr lang="en-US" dirty="0" smtClean="0"/>
          </a:p>
        </p:txBody>
      </p:sp>
      <p:sp>
        <p:nvSpPr>
          <p:cNvPr id="122884" name="AutoShape 4"/>
          <p:cNvSpPr>
            <a:spLocks noChangeArrowheads="1"/>
          </p:cNvSpPr>
          <p:nvPr/>
        </p:nvSpPr>
        <p:spPr bwMode="auto">
          <a:xfrm>
            <a:off x="2085109" y="2552700"/>
            <a:ext cx="7755307" cy="4038600"/>
          </a:xfrm>
          <a:prstGeom prst="triangle">
            <a:avLst>
              <a:gd name="adj" fmla="val 50000"/>
            </a:avLst>
          </a:prstGeom>
          <a:solidFill>
            <a:srgbClr val="FFFF00"/>
          </a:solidFill>
          <a:ln w="9525">
            <a:solidFill>
              <a:schemeClr val="tx1"/>
            </a:solidFill>
            <a:miter lim="800000"/>
            <a:headEnd/>
            <a:tailEnd/>
          </a:ln>
          <a:effectLst/>
          <a:extLst/>
        </p:spPr>
        <p:txBody>
          <a:bodyPr wrap="none" anchor="ctr"/>
          <a:lstStyle/>
          <a:p>
            <a:pPr fontAlgn="base">
              <a:spcBef>
                <a:spcPct val="0"/>
              </a:spcBef>
              <a:spcAft>
                <a:spcPct val="0"/>
              </a:spcAft>
            </a:pPr>
            <a:endParaRPr lang="en-GB">
              <a:solidFill>
                <a:srgbClr val="000000"/>
              </a:solidFill>
              <a:latin typeface="Calibri"/>
            </a:endParaRPr>
          </a:p>
        </p:txBody>
      </p:sp>
      <p:sp>
        <p:nvSpPr>
          <p:cNvPr id="122885" name="Line 5"/>
          <p:cNvSpPr>
            <a:spLocks noChangeShapeType="1"/>
          </p:cNvSpPr>
          <p:nvPr/>
        </p:nvSpPr>
        <p:spPr bwMode="auto">
          <a:xfrm>
            <a:off x="3575720" y="5070764"/>
            <a:ext cx="48245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Calibri"/>
            </a:endParaRPr>
          </a:p>
        </p:txBody>
      </p:sp>
      <p:sp>
        <p:nvSpPr>
          <p:cNvPr id="122886" name="Line 7"/>
          <p:cNvSpPr>
            <a:spLocks noChangeShapeType="1"/>
          </p:cNvSpPr>
          <p:nvPr/>
        </p:nvSpPr>
        <p:spPr bwMode="auto">
          <a:xfrm>
            <a:off x="6816080" y="5070764"/>
            <a:ext cx="0" cy="15205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Calibri"/>
            </a:endParaRPr>
          </a:p>
        </p:txBody>
      </p:sp>
      <p:sp>
        <p:nvSpPr>
          <p:cNvPr id="122887" name="Oval 16"/>
          <p:cNvSpPr>
            <a:spLocks noChangeArrowheads="1"/>
          </p:cNvSpPr>
          <p:nvPr/>
        </p:nvSpPr>
        <p:spPr bwMode="auto">
          <a:xfrm>
            <a:off x="4007768" y="4599709"/>
            <a:ext cx="381000" cy="3048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Calibri"/>
            </a:endParaRPr>
          </a:p>
        </p:txBody>
      </p:sp>
      <p:sp>
        <p:nvSpPr>
          <p:cNvPr id="122888" name="Oval 17"/>
          <p:cNvSpPr>
            <a:spLocks noChangeArrowheads="1"/>
          </p:cNvSpPr>
          <p:nvPr/>
        </p:nvSpPr>
        <p:spPr bwMode="auto">
          <a:xfrm>
            <a:off x="4004150" y="5126182"/>
            <a:ext cx="381000" cy="3048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Calibri"/>
            </a:endParaRPr>
          </a:p>
        </p:txBody>
      </p:sp>
      <p:sp>
        <p:nvSpPr>
          <p:cNvPr id="122889" name="Oval 18"/>
          <p:cNvSpPr>
            <a:spLocks noChangeArrowheads="1"/>
          </p:cNvSpPr>
          <p:nvPr/>
        </p:nvSpPr>
        <p:spPr bwMode="auto">
          <a:xfrm>
            <a:off x="7536160" y="4599709"/>
            <a:ext cx="381000" cy="3048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Calibri"/>
            </a:endParaRPr>
          </a:p>
        </p:txBody>
      </p:sp>
      <p:sp>
        <p:nvSpPr>
          <p:cNvPr id="122890" name="Oval 19"/>
          <p:cNvSpPr>
            <a:spLocks noChangeArrowheads="1"/>
          </p:cNvSpPr>
          <p:nvPr/>
        </p:nvSpPr>
        <p:spPr bwMode="auto">
          <a:xfrm>
            <a:off x="7538770" y="5112327"/>
            <a:ext cx="381000" cy="3048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Calibri"/>
            </a:endParaRPr>
          </a:p>
        </p:txBody>
      </p:sp>
      <p:sp>
        <p:nvSpPr>
          <p:cNvPr id="122891" name="Line 20"/>
          <p:cNvSpPr>
            <a:spLocks noChangeShapeType="1"/>
          </p:cNvSpPr>
          <p:nvPr/>
        </p:nvSpPr>
        <p:spPr bwMode="auto">
          <a:xfrm flipV="1">
            <a:off x="4661078" y="5609607"/>
            <a:ext cx="53340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Calibri"/>
            </a:endParaRPr>
          </a:p>
        </p:txBody>
      </p:sp>
      <p:sp>
        <p:nvSpPr>
          <p:cNvPr id="122892" name="Line 21"/>
          <p:cNvSpPr>
            <a:spLocks noChangeShapeType="1"/>
          </p:cNvSpPr>
          <p:nvPr/>
        </p:nvSpPr>
        <p:spPr bwMode="auto">
          <a:xfrm>
            <a:off x="4639072" y="5609607"/>
            <a:ext cx="60960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Calibri"/>
            </a:endParaRPr>
          </a:p>
        </p:txBody>
      </p:sp>
      <p:sp>
        <p:nvSpPr>
          <p:cNvPr id="13" name="Line 7"/>
          <p:cNvSpPr>
            <a:spLocks noChangeShapeType="1"/>
          </p:cNvSpPr>
          <p:nvPr/>
        </p:nvSpPr>
        <p:spPr bwMode="auto">
          <a:xfrm>
            <a:off x="4943872" y="5077939"/>
            <a:ext cx="0" cy="15205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Calibri"/>
            </a:endParaRPr>
          </a:p>
        </p:txBody>
      </p:sp>
      <p:sp>
        <p:nvSpPr>
          <p:cNvPr id="14" name="Line 20"/>
          <p:cNvSpPr>
            <a:spLocks noChangeShapeType="1"/>
          </p:cNvSpPr>
          <p:nvPr/>
        </p:nvSpPr>
        <p:spPr bwMode="auto">
          <a:xfrm flipV="1">
            <a:off x="6549380" y="5602432"/>
            <a:ext cx="53340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Calibri"/>
            </a:endParaRPr>
          </a:p>
        </p:txBody>
      </p:sp>
      <p:sp>
        <p:nvSpPr>
          <p:cNvPr id="15" name="Line 21"/>
          <p:cNvSpPr>
            <a:spLocks noChangeShapeType="1"/>
          </p:cNvSpPr>
          <p:nvPr/>
        </p:nvSpPr>
        <p:spPr bwMode="auto">
          <a:xfrm>
            <a:off x="6527374" y="5602432"/>
            <a:ext cx="60960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Calibri"/>
            </a:endParaRPr>
          </a:p>
        </p:txBody>
      </p:sp>
      <p:sp>
        <p:nvSpPr>
          <p:cNvPr id="16" name="Oval 18"/>
          <p:cNvSpPr>
            <a:spLocks noChangeArrowheads="1"/>
          </p:cNvSpPr>
          <p:nvPr/>
        </p:nvSpPr>
        <p:spPr bwMode="auto">
          <a:xfrm>
            <a:off x="5769651" y="4613564"/>
            <a:ext cx="381000" cy="3048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Calibri"/>
            </a:endParaRPr>
          </a:p>
        </p:txBody>
      </p:sp>
      <p:sp>
        <p:nvSpPr>
          <p:cNvPr id="17" name="Oval 19"/>
          <p:cNvSpPr>
            <a:spLocks noChangeArrowheads="1"/>
          </p:cNvSpPr>
          <p:nvPr/>
        </p:nvSpPr>
        <p:spPr bwMode="auto">
          <a:xfrm>
            <a:off x="5772261" y="5126182"/>
            <a:ext cx="381000" cy="3048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Calibri"/>
            </a:endParaRPr>
          </a:p>
        </p:txBody>
      </p:sp>
      <p:sp>
        <p:nvSpPr>
          <p:cNvPr id="2" name="TextBox 1"/>
          <p:cNvSpPr txBox="1"/>
          <p:nvPr/>
        </p:nvSpPr>
        <p:spPr>
          <a:xfrm>
            <a:off x="5175990" y="3030049"/>
            <a:ext cx="1656184" cy="1569660"/>
          </a:xfrm>
          <a:prstGeom prst="rect">
            <a:avLst/>
          </a:prstGeom>
          <a:noFill/>
        </p:spPr>
        <p:txBody>
          <a:bodyPr wrap="square" rtlCol="0">
            <a:spAutoFit/>
          </a:bodyPr>
          <a:lstStyle/>
          <a:p>
            <a:pPr algn="ctr"/>
            <a:r>
              <a:rPr lang="en-GB" sz="9600" dirty="0">
                <a:solidFill>
                  <a:srgbClr val="FF0000"/>
                </a:solidFill>
                <a:latin typeface="Calibri"/>
              </a:rPr>
              <a:t>Q</a:t>
            </a:r>
          </a:p>
        </p:txBody>
      </p:sp>
      <p:sp>
        <p:nvSpPr>
          <p:cNvPr id="19" name="TextBox 18"/>
          <p:cNvSpPr txBox="1"/>
          <p:nvPr/>
        </p:nvSpPr>
        <p:spPr>
          <a:xfrm>
            <a:off x="3004894" y="5070764"/>
            <a:ext cx="1656184" cy="1569660"/>
          </a:xfrm>
          <a:prstGeom prst="rect">
            <a:avLst/>
          </a:prstGeom>
          <a:noFill/>
        </p:spPr>
        <p:txBody>
          <a:bodyPr wrap="square" rtlCol="0">
            <a:spAutoFit/>
          </a:bodyPr>
          <a:lstStyle/>
          <a:p>
            <a:pPr algn="ctr"/>
            <a:r>
              <a:rPr lang="en-GB" sz="9600" dirty="0">
                <a:solidFill>
                  <a:srgbClr val="FF0000"/>
                </a:solidFill>
                <a:latin typeface="Calibri"/>
              </a:rPr>
              <a:t>m</a:t>
            </a:r>
            <a:r>
              <a:rPr lang="en-GB" sz="9600" dirty="0">
                <a:solidFill>
                  <a:srgbClr val="FFFF00"/>
                </a:solidFill>
                <a:latin typeface="Calibri"/>
              </a:rPr>
              <a:t> </a:t>
            </a:r>
          </a:p>
        </p:txBody>
      </p:sp>
      <p:sp>
        <p:nvSpPr>
          <p:cNvPr id="20" name="TextBox 19"/>
          <p:cNvSpPr txBox="1"/>
          <p:nvPr/>
        </p:nvSpPr>
        <p:spPr>
          <a:xfrm>
            <a:off x="5132059" y="5126182"/>
            <a:ext cx="1656184" cy="1569660"/>
          </a:xfrm>
          <a:prstGeom prst="rect">
            <a:avLst/>
          </a:prstGeom>
          <a:noFill/>
        </p:spPr>
        <p:txBody>
          <a:bodyPr wrap="square" rtlCol="0">
            <a:spAutoFit/>
          </a:bodyPr>
          <a:lstStyle/>
          <a:p>
            <a:pPr algn="ctr"/>
            <a:r>
              <a:rPr lang="en-GB" sz="9600" dirty="0">
                <a:solidFill>
                  <a:srgbClr val="FF0000"/>
                </a:solidFill>
                <a:latin typeface="Calibri"/>
              </a:rPr>
              <a:t>c</a:t>
            </a:r>
          </a:p>
        </p:txBody>
      </p:sp>
      <mc:AlternateContent xmlns:mc="http://schemas.openxmlformats.org/markup-compatibility/2006" xmlns:a14="http://schemas.microsoft.com/office/drawing/2010/main">
        <mc:Choice Requires="a14">
          <p:sp>
            <p:nvSpPr>
              <p:cNvPr id="21" name="TextBox 20"/>
              <p:cNvSpPr txBox="1"/>
              <p:nvPr/>
            </p:nvSpPr>
            <p:spPr>
              <a:xfrm>
                <a:off x="7392144" y="5053378"/>
                <a:ext cx="1656184" cy="153561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9600" i="1">
                          <a:solidFill>
                            <a:srgbClr val="FF0000"/>
                          </a:solidFill>
                          <a:latin typeface="Cambria Math"/>
                          <a:ea typeface="Cambria Math"/>
                        </a:rPr>
                        <m:t>𝜃</m:t>
                      </m:r>
                    </m:oMath>
                  </m:oMathPara>
                </a14:m>
                <a:endParaRPr lang="en-GB" sz="9600" baseline="30000" dirty="0">
                  <a:solidFill>
                    <a:srgbClr val="FF0000"/>
                  </a:solidFill>
                  <a:latin typeface="Calibri"/>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392144" y="5053378"/>
                <a:ext cx="1656184" cy="1535613"/>
              </a:xfrm>
              <a:prstGeom prst="rect">
                <a:avLst/>
              </a:prstGeom>
              <a:blipFill>
                <a:blip r:embed="rId3"/>
                <a:stretch>
                  <a:fillRect/>
                </a:stretch>
              </a:blipFill>
            </p:spPr>
            <p:txBody>
              <a:bodyPr/>
              <a:lstStyle/>
              <a:p>
                <a:r>
                  <a:rPr lang="en-GB">
                    <a:noFill/>
                  </a:rPr>
                  <a:t> </a:t>
                </a:r>
              </a:p>
            </p:txBody>
          </p:sp>
        </mc:Fallback>
      </mc:AlternateContent>
      <p:pic>
        <p:nvPicPr>
          <p:cNvPr id="22"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36253" y="4721252"/>
            <a:ext cx="2085975" cy="187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196320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2882" name="Rectangle 2"/>
              <p:cNvSpPr>
                <a:spLocks noGrp="1" noChangeArrowheads="1"/>
              </p:cNvSpPr>
              <p:nvPr>
                <p:ph type="title"/>
              </p:nvPr>
            </p:nvSpPr>
            <p:spPr>
              <a:xfrm>
                <a:off x="6214492" y="116632"/>
                <a:ext cx="4355976" cy="1143000"/>
              </a:xfrm>
              <a:solidFill>
                <a:srgbClr val="FFFF00"/>
              </a:solidFill>
              <a:ln>
                <a:solidFill>
                  <a:schemeClr val="tx1"/>
                </a:solidFill>
              </a:ln>
            </p:spPr>
            <p:txBody>
              <a:bodyPr/>
              <a:lstStyle/>
              <a:p>
                <a:pPr eaLnBrk="1" hangingPunct="1"/>
                <a:r>
                  <a:rPr lang="en-GB" dirty="0" smtClean="0">
                    <a:solidFill>
                      <a:schemeClr val="tx1"/>
                    </a:solidFill>
                  </a:rPr>
                  <a:t>m = Q ÷ (c x </a:t>
                </a:r>
                <a14:m>
                  <m:oMath xmlns:m="http://schemas.openxmlformats.org/officeDocument/2006/math">
                    <m:r>
                      <a:rPr lang="en-GB" i="1">
                        <a:solidFill>
                          <a:schemeClr val="tx1"/>
                        </a:solidFill>
                        <a:latin typeface="Cambria Math"/>
                        <a:ea typeface="Cambria Math"/>
                      </a:rPr>
                      <m:t>𝜃</m:t>
                    </m:r>
                  </m:oMath>
                </a14:m>
                <a:r>
                  <a:rPr lang="en-GB" dirty="0" smtClean="0">
                    <a:solidFill>
                      <a:schemeClr val="tx1"/>
                    </a:solidFill>
                  </a:rPr>
                  <a:t>)</a:t>
                </a:r>
                <a:endParaRPr lang="en-GB" dirty="0">
                  <a:solidFill>
                    <a:schemeClr val="tx1"/>
                  </a:solidFill>
                </a:endParaRPr>
              </a:p>
            </p:txBody>
          </p:sp>
        </mc:Choice>
        <mc:Fallback xmlns="">
          <p:sp>
            <p:nvSpPr>
              <p:cNvPr id="122882" name="Rectangle 2"/>
              <p:cNvSpPr>
                <a:spLocks noGrp="1" noRot="1" noChangeAspect="1" noMove="1" noResize="1" noEditPoints="1" noAdjustHandles="1" noChangeArrowheads="1" noChangeShapeType="1" noTextEdit="1"/>
              </p:cNvSpPr>
              <p:nvPr>
                <p:ph type="title"/>
              </p:nvPr>
            </p:nvSpPr>
            <p:spPr>
              <a:xfrm>
                <a:off x="6214492" y="116632"/>
                <a:ext cx="4355976" cy="1143000"/>
              </a:xfrm>
              <a:blipFill>
                <a:blip r:embed="rId3"/>
                <a:stretch>
                  <a:fillRect b="-7895"/>
                </a:stretch>
              </a:blipFill>
              <a:ln>
                <a:solidFill>
                  <a:schemeClr val="tx1"/>
                </a:solidFill>
              </a:ln>
            </p:spPr>
            <p:txBody>
              <a:bodyPr/>
              <a:lstStyle/>
              <a:p>
                <a:r>
                  <a:rPr lang="en-GB">
                    <a:noFill/>
                  </a:rPr>
                  <a:t> </a:t>
                </a:r>
              </a:p>
            </p:txBody>
          </p:sp>
        </mc:Fallback>
      </mc:AlternateContent>
      <p:sp>
        <p:nvSpPr>
          <p:cNvPr id="8195" name="Rectangle 3"/>
          <p:cNvSpPr>
            <a:spLocks noGrp="1" noChangeArrowheads="1"/>
          </p:cNvSpPr>
          <p:nvPr>
            <p:ph idx="1"/>
          </p:nvPr>
        </p:nvSpPr>
        <p:spPr>
          <a:xfrm>
            <a:off x="1615422" y="188640"/>
            <a:ext cx="2579228" cy="1800200"/>
          </a:xfrm>
          <a:solidFill>
            <a:srgbClr val="FFFF00"/>
          </a:solidFill>
        </p:spPr>
        <p:txBody>
          <a:bodyPr/>
          <a:lstStyle/>
          <a:p>
            <a:pPr marL="114300" indent="0" algn="ctr" eaLnBrk="1" hangingPunct="1">
              <a:buNone/>
              <a:defRPr/>
            </a:pPr>
            <a:r>
              <a:rPr lang="en-US" sz="2800" i="1" dirty="0"/>
              <a:t>And then simply write out what is left in the triangle</a:t>
            </a:r>
          </a:p>
          <a:p>
            <a:pPr eaLnBrk="1" hangingPunct="1">
              <a:buFontTx/>
              <a:buNone/>
              <a:defRPr/>
            </a:pPr>
            <a:endParaRPr lang="en-US" dirty="0" smtClean="0"/>
          </a:p>
        </p:txBody>
      </p:sp>
      <p:sp>
        <p:nvSpPr>
          <p:cNvPr id="122884" name="AutoShape 4"/>
          <p:cNvSpPr>
            <a:spLocks noChangeArrowheads="1"/>
          </p:cNvSpPr>
          <p:nvPr/>
        </p:nvSpPr>
        <p:spPr bwMode="auto">
          <a:xfrm>
            <a:off x="2085109" y="2552700"/>
            <a:ext cx="7755307" cy="4038600"/>
          </a:xfrm>
          <a:prstGeom prst="triangle">
            <a:avLst>
              <a:gd name="adj" fmla="val 50000"/>
            </a:avLst>
          </a:prstGeom>
          <a:solidFill>
            <a:srgbClr val="FFFF00"/>
          </a:solidFill>
          <a:ln w="9525">
            <a:solidFill>
              <a:schemeClr val="tx1"/>
            </a:solidFill>
            <a:miter lim="800000"/>
            <a:headEnd/>
            <a:tailEnd/>
          </a:ln>
          <a:effectLst/>
          <a:extLst/>
        </p:spPr>
        <p:txBody>
          <a:bodyPr wrap="none" anchor="ctr"/>
          <a:lstStyle/>
          <a:p>
            <a:pPr fontAlgn="base">
              <a:spcBef>
                <a:spcPct val="0"/>
              </a:spcBef>
              <a:spcAft>
                <a:spcPct val="0"/>
              </a:spcAft>
            </a:pPr>
            <a:endParaRPr lang="en-GB">
              <a:solidFill>
                <a:srgbClr val="000000"/>
              </a:solidFill>
              <a:latin typeface="Calibri"/>
            </a:endParaRPr>
          </a:p>
        </p:txBody>
      </p:sp>
      <p:sp>
        <p:nvSpPr>
          <p:cNvPr id="122885" name="Line 5"/>
          <p:cNvSpPr>
            <a:spLocks noChangeShapeType="1"/>
          </p:cNvSpPr>
          <p:nvPr/>
        </p:nvSpPr>
        <p:spPr bwMode="auto">
          <a:xfrm>
            <a:off x="3575720" y="5070764"/>
            <a:ext cx="48245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Calibri"/>
            </a:endParaRPr>
          </a:p>
        </p:txBody>
      </p:sp>
      <p:sp>
        <p:nvSpPr>
          <p:cNvPr id="122886" name="Line 7"/>
          <p:cNvSpPr>
            <a:spLocks noChangeShapeType="1"/>
          </p:cNvSpPr>
          <p:nvPr/>
        </p:nvSpPr>
        <p:spPr bwMode="auto">
          <a:xfrm>
            <a:off x="6816080" y="5070764"/>
            <a:ext cx="0" cy="15205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Calibri"/>
            </a:endParaRPr>
          </a:p>
        </p:txBody>
      </p:sp>
      <p:sp>
        <p:nvSpPr>
          <p:cNvPr id="122887" name="Oval 16"/>
          <p:cNvSpPr>
            <a:spLocks noChangeArrowheads="1"/>
          </p:cNvSpPr>
          <p:nvPr/>
        </p:nvSpPr>
        <p:spPr bwMode="auto">
          <a:xfrm>
            <a:off x="4007768" y="4599709"/>
            <a:ext cx="381000" cy="3048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Calibri"/>
            </a:endParaRPr>
          </a:p>
        </p:txBody>
      </p:sp>
      <p:sp>
        <p:nvSpPr>
          <p:cNvPr id="122888" name="Oval 17"/>
          <p:cNvSpPr>
            <a:spLocks noChangeArrowheads="1"/>
          </p:cNvSpPr>
          <p:nvPr/>
        </p:nvSpPr>
        <p:spPr bwMode="auto">
          <a:xfrm>
            <a:off x="4004150" y="5126182"/>
            <a:ext cx="381000" cy="3048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Calibri"/>
            </a:endParaRPr>
          </a:p>
        </p:txBody>
      </p:sp>
      <p:sp>
        <p:nvSpPr>
          <p:cNvPr id="122889" name="Oval 18"/>
          <p:cNvSpPr>
            <a:spLocks noChangeArrowheads="1"/>
          </p:cNvSpPr>
          <p:nvPr/>
        </p:nvSpPr>
        <p:spPr bwMode="auto">
          <a:xfrm>
            <a:off x="7536160" y="4599709"/>
            <a:ext cx="381000" cy="3048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Calibri"/>
            </a:endParaRPr>
          </a:p>
        </p:txBody>
      </p:sp>
      <p:sp>
        <p:nvSpPr>
          <p:cNvPr id="122890" name="Oval 19"/>
          <p:cNvSpPr>
            <a:spLocks noChangeArrowheads="1"/>
          </p:cNvSpPr>
          <p:nvPr/>
        </p:nvSpPr>
        <p:spPr bwMode="auto">
          <a:xfrm>
            <a:off x="7538770" y="5112327"/>
            <a:ext cx="381000" cy="3048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Calibri"/>
            </a:endParaRPr>
          </a:p>
        </p:txBody>
      </p:sp>
      <p:sp>
        <p:nvSpPr>
          <p:cNvPr id="122891" name="Line 20"/>
          <p:cNvSpPr>
            <a:spLocks noChangeShapeType="1"/>
          </p:cNvSpPr>
          <p:nvPr/>
        </p:nvSpPr>
        <p:spPr bwMode="auto">
          <a:xfrm flipV="1">
            <a:off x="4661078" y="5609607"/>
            <a:ext cx="53340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Calibri"/>
            </a:endParaRPr>
          </a:p>
        </p:txBody>
      </p:sp>
      <p:sp>
        <p:nvSpPr>
          <p:cNvPr id="122892" name="Line 21"/>
          <p:cNvSpPr>
            <a:spLocks noChangeShapeType="1"/>
          </p:cNvSpPr>
          <p:nvPr/>
        </p:nvSpPr>
        <p:spPr bwMode="auto">
          <a:xfrm>
            <a:off x="4639072" y="5609607"/>
            <a:ext cx="60960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Calibri"/>
            </a:endParaRPr>
          </a:p>
        </p:txBody>
      </p:sp>
      <p:sp>
        <p:nvSpPr>
          <p:cNvPr id="13" name="Line 7"/>
          <p:cNvSpPr>
            <a:spLocks noChangeShapeType="1"/>
          </p:cNvSpPr>
          <p:nvPr/>
        </p:nvSpPr>
        <p:spPr bwMode="auto">
          <a:xfrm>
            <a:off x="4943872" y="5077939"/>
            <a:ext cx="0" cy="15205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Calibri"/>
            </a:endParaRPr>
          </a:p>
        </p:txBody>
      </p:sp>
      <p:sp>
        <p:nvSpPr>
          <p:cNvPr id="14" name="Line 20"/>
          <p:cNvSpPr>
            <a:spLocks noChangeShapeType="1"/>
          </p:cNvSpPr>
          <p:nvPr/>
        </p:nvSpPr>
        <p:spPr bwMode="auto">
          <a:xfrm flipV="1">
            <a:off x="6549380" y="5602432"/>
            <a:ext cx="53340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Calibri"/>
            </a:endParaRPr>
          </a:p>
        </p:txBody>
      </p:sp>
      <p:sp>
        <p:nvSpPr>
          <p:cNvPr id="15" name="Line 21"/>
          <p:cNvSpPr>
            <a:spLocks noChangeShapeType="1"/>
          </p:cNvSpPr>
          <p:nvPr/>
        </p:nvSpPr>
        <p:spPr bwMode="auto">
          <a:xfrm>
            <a:off x="6527374" y="5602432"/>
            <a:ext cx="60960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Calibri"/>
            </a:endParaRPr>
          </a:p>
        </p:txBody>
      </p:sp>
      <p:sp>
        <p:nvSpPr>
          <p:cNvPr id="16" name="Oval 18"/>
          <p:cNvSpPr>
            <a:spLocks noChangeArrowheads="1"/>
          </p:cNvSpPr>
          <p:nvPr/>
        </p:nvSpPr>
        <p:spPr bwMode="auto">
          <a:xfrm>
            <a:off x="5769651" y="4613564"/>
            <a:ext cx="381000" cy="3048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Calibri"/>
            </a:endParaRPr>
          </a:p>
        </p:txBody>
      </p:sp>
      <p:sp>
        <p:nvSpPr>
          <p:cNvPr id="17" name="Oval 19"/>
          <p:cNvSpPr>
            <a:spLocks noChangeArrowheads="1"/>
          </p:cNvSpPr>
          <p:nvPr/>
        </p:nvSpPr>
        <p:spPr bwMode="auto">
          <a:xfrm>
            <a:off x="5772261" y="5126182"/>
            <a:ext cx="381000" cy="3048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Calibri"/>
            </a:endParaRPr>
          </a:p>
        </p:txBody>
      </p:sp>
      <p:sp>
        <p:nvSpPr>
          <p:cNvPr id="2" name="TextBox 1"/>
          <p:cNvSpPr txBox="1"/>
          <p:nvPr/>
        </p:nvSpPr>
        <p:spPr>
          <a:xfrm>
            <a:off x="5175990" y="3030049"/>
            <a:ext cx="1656184" cy="1569660"/>
          </a:xfrm>
          <a:prstGeom prst="rect">
            <a:avLst/>
          </a:prstGeom>
          <a:noFill/>
        </p:spPr>
        <p:txBody>
          <a:bodyPr wrap="square" rtlCol="0">
            <a:spAutoFit/>
          </a:bodyPr>
          <a:lstStyle/>
          <a:p>
            <a:pPr algn="ctr"/>
            <a:r>
              <a:rPr lang="en-GB" sz="9600" dirty="0">
                <a:solidFill>
                  <a:srgbClr val="FF0000"/>
                </a:solidFill>
                <a:latin typeface="Calibri"/>
              </a:rPr>
              <a:t>Q</a:t>
            </a:r>
          </a:p>
        </p:txBody>
      </p:sp>
      <p:sp>
        <p:nvSpPr>
          <p:cNvPr id="19" name="TextBox 18"/>
          <p:cNvSpPr txBox="1"/>
          <p:nvPr/>
        </p:nvSpPr>
        <p:spPr>
          <a:xfrm>
            <a:off x="3004894" y="5070764"/>
            <a:ext cx="1656184" cy="1569660"/>
          </a:xfrm>
          <a:prstGeom prst="rect">
            <a:avLst/>
          </a:prstGeom>
          <a:noFill/>
        </p:spPr>
        <p:txBody>
          <a:bodyPr wrap="square" rtlCol="0">
            <a:spAutoFit/>
          </a:bodyPr>
          <a:lstStyle/>
          <a:p>
            <a:pPr algn="ctr"/>
            <a:r>
              <a:rPr lang="en-GB" sz="9600" dirty="0">
                <a:solidFill>
                  <a:srgbClr val="FF0000"/>
                </a:solidFill>
                <a:latin typeface="Calibri"/>
              </a:rPr>
              <a:t>m</a:t>
            </a:r>
            <a:r>
              <a:rPr lang="en-GB" sz="9600" dirty="0">
                <a:solidFill>
                  <a:srgbClr val="FFFF00"/>
                </a:solidFill>
                <a:latin typeface="Calibri"/>
              </a:rPr>
              <a:t> </a:t>
            </a:r>
          </a:p>
        </p:txBody>
      </p:sp>
      <p:sp>
        <p:nvSpPr>
          <p:cNvPr id="20" name="TextBox 19"/>
          <p:cNvSpPr txBox="1"/>
          <p:nvPr/>
        </p:nvSpPr>
        <p:spPr>
          <a:xfrm>
            <a:off x="5132059" y="5126182"/>
            <a:ext cx="1656184" cy="1569660"/>
          </a:xfrm>
          <a:prstGeom prst="rect">
            <a:avLst/>
          </a:prstGeom>
          <a:noFill/>
        </p:spPr>
        <p:txBody>
          <a:bodyPr wrap="square" rtlCol="0">
            <a:spAutoFit/>
          </a:bodyPr>
          <a:lstStyle/>
          <a:p>
            <a:pPr algn="ctr"/>
            <a:r>
              <a:rPr lang="en-GB" sz="9600" dirty="0">
                <a:solidFill>
                  <a:srgbClr val="FF0000"/>
                </a:solidFill>
                <a:latin typeface="Calibri"/>
              </a:rPr>
              <a:t>c</a:t>
            </a:r>
          </a:p>
        </p:txBody>
      </p:sp>
      <mc:AlternateContent xmlns:mc="http://schemas.openxmlformats.org/markup-compatibility/2006" xmlns:a14="http://schemas.microsoft.com/office/drawing/2010/main">
        <mc:Choice Requires="a14">
          <p:sp>
            <p:nvSpPr>
              <p:cNvPr id="21" name="TextBox 20"/>
              <p:cNvSpPr txBox="1"/>
              <p:nvPr/>
            </p:nvSpPr>
            <p:spPr>
              <a:xfrm>
                <a:off x="7392144" y="5053378"/>
                <a:ext cx="1656184" cy="153561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9600" i="1">
                          <a:solidFill>
                            <a:srgbClr val="FF0000"/>
                          </a:solidFill>
                          <a:latin typeface="Cambria Math"/>
                          <a:ea typeface="Cambria Math"/>
                        </a:rPr>
                        <m:t>𝜃</m:t>
                      </m:r>
                    </m:oMath>
                  </m:oMathPara>
                </a14:m>
                <a:endParaRPr lang="en-GB" sz="9600" baseline="30000" dirty="0">
                  <a:solidFill>
                    <a:srgbClr val="FF0000"/>
                  </a:solidFill>
                  <a:latin typeface="Calibri"/>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392144" y="5053378"/>
                <a:ext cx="1656184" cy="1535613"/>
              </a:xfrm>
              <a:prstGeom prst="rect">
                <a:avLst/>
              </a:prstGeom>
              <a:blipFill>
                <a:blip r:embed="rId4"/>
                <a:stretch>
                  <a:fillRect/>
                </a:stretch>
              </a:blipFill>
            </p:spPr>
            <p:txBody>
              <a:bodyPr/>
              <a:lstStyle/>
              <a:p>
                <a:r>
                  <a:rPr lang="en-GB">
                    <a:noFill/>
                  </a:rPr>
                  <a:t> </a:t>
                </a:r>
              </a:p>
            </p:txBody>
          </p:sp>
        </mc:Fallback>
      </mc:AlternateContent>
      <p:pic>
        <p:nvPicPr>
          <p:cNvPr id="22"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36253" y="4721252"/>
            <a:ext cx="2085975" cy="187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58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fade">
                                      <p:cBhvr>
                                        <p:cTn id="7" dur="1000"/>
                                        <p:tgtEl>
                                          <p:spTgt spid="122882"/>
                                        </p:tgtEl>
                                      </p:cBhvr>
                                    </p:animEffect>
                                    <p:anim calcmode="lin" valueType="num">
                                      <p:cBhvr>
                                        <p:cTn id="8" dur="1000" fill="hold"/>
                                        <p:tgtEl>
                                          <p:spTgt spid="122882"/>
                                        </p:tgtEl>
                                        <p:attrNameLst>
                                          <p:attrName>ppt_x</p:attrName>
                                        </p:attrNameLst>
                                      </p:cBhvr>
                                      <p:tavLst>
                                        <p:tav tm="0">
                                          <p:val>
                                            <p:strVal val="#ppt_x"/>
                                          </p:val>
                                        </p:tav>
                                        <p:tav tm="100000">
                                          <p:val>
                                            <p:strVal val="#ppt_x"/>
                                          </p:val>
                                        </p:tav>
                                      </p:tavLst>
                                    </p:anim>
                                    <p:anim calcmode="lin" valueType="num">
                                      <p:cBhvr>
                                        <p:cTn id="9" dur="1000" fill="hold"/>
                                        <p:tgtEl>
                                          <p:spTgt spid="1228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7" y="274638"/>
            <a:ext cx="3528393" cy="922114"/>
          </a:xfrm>
        </p:spPr>
        <p:txBody>
          <a:bodyPr/>
          <a:lstStyle/>
          <a:p>
            <a:pPr algn="ctr"/>
            <a:r>
              <a:rPr lang="en-GB" dirty="0" smtClean="0"/>
              <a:t>TASK</a:t>
            </a:r>
            <a:endParaRPr lang="en-GB" dirty="0"/>
          </a:p>
        </p:txBody>
      </p:sp>
      <p:sp>
        <p:nvSpPr>
          <p:cNvPr id="3" name="Content Placeholder 2"/>
          <p:cNvSpPr>
            <a:spLocks noGrp="1"/>
          </p:cNvSpPr>
          <p:nvPr>
            <p:ph sz="quarter" idx="1"/>
          </p:nvPr>
        </p:nvSpPr>
        <p:spPr>
          <a:xfrm>
            <a:off x="1775521" y="1700808"/>
            <a:ext cx="3528393" cy="4318992"/>
          </a:xfrm>
        </p:spPr>
        <p:txBody>
          <a:bodyPr>
            <a:noAutofit/>
          </a:bodyPr>
          <a:lstStyle/>
          <a:p>
            <a:pPr marL="0" indent="0" algn="ctr">
              <a:buNone/>
            </a:pPr>
            <a:r>
              <a:rPr lang="en-GB" sz="3200" dirty="0"/>
              <a:t>For each of the following questions, work out the material that is shown in the anagram and its respective specific heat capacity and fill in your table accordingly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82" r="4436" b="14516"/>
          <a:stretch/>
        </p:blipFill>
        <p:spPr bwMode="auto">
          <a:xfrm>
            <a:off x="5447929" y="404664"/>
            <a:ext cx="5040560"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6632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Rectangle 4"/>
          <p:cNvSpPr/>
          <p:nvPr/>
        </p:nvSpPr>
        <p:spPr>
          <a:xfrm>
            <a:off x="1631504" y="5229200"/>
            <a:ext cx="3384376" cy="1296144"/>
          </a:xfrm>
          <a:prstGeom prst="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4" name="Content Placeholder 3"/>
          <p:cNvGraphicFramePr>
            <a:graphicFrameLocks noGrp="1"/>
          </p:cNvGraphicFramePr>
          <p:nvPr>
            <p:ph idx="1"/>
            <p:extLst/>
          </p:nvPr>
        </p:nvGraphicFramePr>
        <p:xfrm>
          <a:off x="1919536" y="5463226"/>
          <a:ext cx="2808312" cy="828092"/>
        </p:xfrm>
        <a:graphic>
          <a:graphicData uri="http://schemas.openxmlformats.org/drawingml/2006/table">
            <a:tbl>
              <a:tblPr firstRow="1" bandRow="1">
                <a:tableStyleId>{F5AB1C69-6EDB-4FF4-983F-18BD219EF322}</a:tableStyleId>
              </a:tblPr>
              <a:tblGrid>
                <a:gridCol w="468052">
                  <a:extLst>
                    <a:ext uri="{9D8B030D-6E8A-4147-A177-3AD203B41FA5}">
                      <a16:colId xmlns:a16="http://schemas.microsoft.com/office/drawing/2014/main" val="20000"/>
                    </a:ext>
                  </a:extLst>
                </a:gridCol>
                <a:gridCol w="468052">
                  <a:extLst>
                    <a:ext uri="{9D8B030D-6E8A-4147-A177-3AD203B41FA5}">
                      <a16:colId xmlns:a16="http://schemas.microsoft.com/office/drawing/2014/main" val="20001"/>
                    </a:ext>
                  </a:extLst>
                </a:gridCol>
                <a:gridCol w="468052">
                  <a:extLst>
                    <a:ext uri="{9D8B030D-6E8A-4147-A177-3AD203B41FA5}">
                      <a16:colId xmlns:a16="http://schemas.microsoft.com/office/drawing/2014/main" val="20002"/>
                    </a:ext>
                  </a:extLst>
                </a:gridCol>
                <a:gridCol w="468052">
                  <a:extLst>
                    <a:ext uri="{9D8B030D-6E8A-4147-A177-3AD203B41FA5}">
                      <a16:colId xmlns:a16="http://schemas.microsoft.com/office/drawing/2014/main" val="20003"/>
                    </a:ext>
                  </a:extLst>
                </a:gridCol>
                <a:gridCol w="468052">
                  <a:extLst>
                    <a:ext uri="{9D8B030D-6E8A-4147-A177-3AD203B41FA5}">
                      <a16:colId xmlns:a16="http://schemas.microsoft.com/office/drawing/2014/main" val="20004"/>
                    </a:ext>
                  </a:extLst>
                </a:gridCol>
                <a:gridCol w="468052">
                  <a:extLst>
                    <a:ext uri="{9D8B030D-6E8A-4147-A177-3AD203B41FA5}">
                      <a16:colId xmlns:a16="http://schemas.microsoft.com/office/drawing/2014/main" val="20005"/>
                    </a:ext>
                  </a:extLst>
                </a:gridCol>
              </a:tblGrid>
              <a:tr h="828092">
                <a:tc>
                  <a:txBody>
                    <a:bodyPr/>
                    <a:lstStyle/>
                    <a:p>
                      <a:pPr algn="ctr"/>
                      <a:r>
                        <a:rPr lang="en-GB" sz="4000" dirty="0" smtClean="0">
                          <a:solidFill>
                            <a:schemeClr val="tx1"/>
                          </a:solidFill>
                        </a:rPr>
                        <a:t>P</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R</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O</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C</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E</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P</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sp>
        <p:nvSpPr>
          <p:cNvPr id="6" name="Rectangle 5"/>
          <p:cNvSpPr/>
          <p:nvPr/>
        </p:nvSpPr>
        <p:spPr>
          <a:xfrm>
            <a:off x="5015880" y="5229200"/>
            <a:ext cx="5544616" cy="1296144"/>
          </a:xfrm>
          <a:prstGeom prst="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6kg of this material needs 5940J of thermal energy  to increase in temperature by 3°C</a:t>
            </a:r>
          </a:p>
        </p:txBody>
      </p:sp>
    </p:spTree>
    <p:extLst>
      <p:ext uri="{BB962C8B-B14F-4D97-AF65-F5344CB8AC3E}">
        <p14:creationId xmlns:p14="http://schemas.microsoft.com/office/powerpoint/2010/main" val="23047823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71664" y="260648"/>
            <a:ext cx="6192688" cy="1143000"/>
          </a:xfrm>
          <a:solidFill>
            <a:schemeClr val="accent3">
              <a:lumMod val="20000"/>
              <a:lumOff val="80000"/>
            </a:schemeClr>
          </a:solidFill>
          <a:ln>
            <a:solidFill>
              <a:schemeClr val="tx1"/>
            </a:solidFill>
          </a:ln>
        </p:spPr>
        <p:txBody>
          <a:bodyPr/>
          <a:lstStyle/>
          <a:p>
            <a:r>
              <a:rPr lang="en-GB" dirty="0" smtClean="0"/>
              <a:t>Specific heat capacities</a:t>
            </a:r>
            <a:endParaRPr lang="en-GB" dirty="0"/>
          </a:p>
        </p:txBody>
      </p:sp>
      <p:graphicFrame>
        <p:nvGraphicFramePr>
          <p:cNvPr id="4" name="Content Placeholder 3"/>
          <p:cNvGraphicFramePr>
            <a:graphicFrameLocks noGrp="1"/>
          </p:cNvGraphicFramePr>
          <p:nvPr>
            <p:ph idx="1"/>
            <p:extLst/>
          </p:nvPr>
        </p:nvGraphicFramePr>
        <p:xfrm>
          <a:off x="1981200" y="1600200"/>
          <a:ext cx="8229600" cy="41808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GB" dirty="0" smtClean="0"/>
                        <a:t>Material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Specific heat capacity (J/kg</a:t>
                      </a:r>
                      <a:r>
                        <a:rPr lang="en-GB" baseline="0" dirty="0" smtClean="0"/>
                        <a:t> °C)</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GB" sz="4400" dirty="0" smtClean="0"/>
                        <a:t>water</a:t>
                      </a: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400" dirty="0" smtClean="0"/>
                        <a:t>4200</a:t>
                      </a: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4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en-GB" sz="4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Box 4"/>
          <p:cNvSpPr txBox="1"/>
          <p:nvPr/>
        </p:nvSpPr>
        <p:spPr>
          <a:xfrm>
            <a:off x="7521058" y="2780928"/>
            <a:ext cx="13681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0000"/>
                </a:solidFill>
                <a:effectLst/>
                <a:uLnTx/>
                <a:uFillTx/>
                <a:latin typeface="Calibri"/>
                <a:ea typeface="+mn-ea"/>
                <a:cs typeface="+mn-cs"/>
              </a:rPr>
              <a:t>330</a:t>
            </a:r>
          </a:p>
        </p:txBody>
      </p:sp>
      <p:graphicFrame>
        <p:nvGraphicFramePr>
          <p:cNvPr id="6" name="Content Placeholder 3"/>
          <p:cNvGraphicFramePr>
            <a:graphicFrameLocks/>
          </p:cNvGraphicFramePr>
          <p:nvPr>
            <p:extLst/>
          </p:nvPr>
        </p:nvGraphicFramePr>
        <p:xfrm>
          <a:off x="2567608" y="2780927"/>
          <a:ext cx="2736306" cy="701040"/>
        </p:xfrm>
        <a:graphic>
          <a:graphicData uri="http://schemas.openxmlformats.org/drawingml/2006/table">
            <a:tbl>
              <a:tblPr firstRow="1" bandRow="1">
                <a:tableStyleId>{F5AB1C69-6EDB-4FF4-983F-18BD219EF322}</a:tableStyleId>
              </a:tblPr>
              <a:tblGrid>
                <a:gridCol w="456051">
                  <a:extLst>
                    <a:ext uri="{9D8B030D-6E8A-4147-A177-3AD203B41FA5}">
                      <a16:colId xmlns:a16="http://schemas.microsoft.com/office/drawing/2014/main" val="20000"/>
                    </a:ext>
                  </a:extLst>
                </a:gridCol>
                <a:gridCol w="456051">
                  <a:extLst>
                    <a:ext uri="{9D8B030D-6E8A-4147-A177-3AD203B41FA5}">
                      <a16:colId xmlns:a16="http://schemas.microsoft.com/office/drawing/2014/main" val="20001"/>
                    </a:ext>
                  </a:extLst>
                </a:gridCol>
                <a:gridCol w="456051">
                  <a:extLst>
                    <a:ext uri="{9D8B030D-6E8A-4147-A177-3AD203B41FA5}">
                      <a16:colId xmlns:a16="http://schemas.microsoft.com/office/drawing/2014/main" val="20002"/>
                    </a:ext>
                  </a:extLst>
                </a:gridCol>
                <a:gridCol w="456051">
                  <a:extLst>
                    <a:ext uri="{9D8B030D-6E8A-4147-A177-3AD203B41FA5}">
                      <a16:colId xmlns:a16="http://schemas.microsoft.com/office/drawing/2014/main" val="20003"/>
                    </a:ext>
                  </a:extLst>
                </a:gridCol>
                <a:gridCol w="456051">
                  <a:extLst>
                    <a:ext uri="{9D8B030D-6E8A-4147-A177-3AD203B41FA5}">
                      <a16:colId xmlns:a16="http://schemas.microsoft.com/office/drawing/2014/main" val="20004"/>
                    </a:ext>
                  </a:extLst>
                </a:gridCol>
                <a:gridCol w="456051">
                  <a:extLst>
                    <a:ext uri="{9D8B030D-6E8A-4147-A177-3AD203B41FA5}">
                      <a16:colId xmlns:a16="http://schemas.microsoft.com/office/drawing/2014/main" val="20005"/>
                    </a:ext>
                  </a:extLst>
                </a:gridCol>
              </a:tblGrid>
              <a:tr h="640937">
                <a:tc>
                  <a:txBody>
                    <a:bodyPr/>
                    <a:lstStyle/>
                    <a:p>
                      <a:pPr algn="ctr"/>
                      <a:r>
                        <a:rPr lang="en-GB" sz="4000" dirty="0" smtClean="0">
                          <a:solidFill>
                            <a:schemeClr val="tx1"/>
                          </a:solidFill>
                        </a:rPr>
                        <a:t>C</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O</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P</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P</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E</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R</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758543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Rectangle 4"/>
          <p:cNvSpPr/>
          <p:nvPr/>
        </p:nvSpPr>
        <p:spPr>
          <a:xfrm>
            <a:off x="1631504" y="5229200"/>
            <a:ext cx="3384376" cy="1296144"/>
          </a:xfrm>
          <a:prstGeom prst="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4" name="Content Placeholder 3"/>
          <p:cNvGraphicFramePr>
            <a:graphicFrameLocks noGrp="1"/>
          </p:cNvGraphicFramePr>
          <p:nvPr>
            <p:ph idx="1"/>
            <p:extLst/>
          </p:nvPr>
        </p:nvGraphicFramePr>
        <p:xfrm>
          <a:off x="1919537" y="5517232"/>
          <a:ext cx="2448273" cy="774086"/>
        </p:xfrm>
        <a:graphic>
          <a:graphicData uri="http://schemas.openxmlformats.org/drawingml/2006/table">
            <a:tbl>
              <a:tblPr firstRow="1" bandRow="1">
                <a:tableStyleId>{F5AB1C69-6EDB-4FF4-983F-18BD219EF322}</a:tableStyleId>
              </a:tblPr>
              <a:tblGrid>
                <a:gridCol w="816091">
                  <a:extLst>
                    <a:ext uri="{9D8B030D-6E8A-4147-A177-3AD203B41FA5}">
                      <a16:colId xmlns:a16="http://schemas.microsoft.com/office/drawing/2014/main" val="20000"/>
                    </a:ext>
                  </a:extLst>
                </a:gridCol>
                <a:gridCol w="816091">
                  <a:extLst>
                    <a:ext uri="{9D8B030D-6E8A-4147-A177-3AD203B41FA5}">
                      <a16:colId xmlns:a16="http://schemas.microsoft.com/office/drawing/2014/main" val="20001"/>
                    </a:ext>
                  </a:extLst>
                </a:gridCol>
                <a:gridCol w="816091">
                  <a:extLst>
                    <a:ext uri="{9D8B030D-6E8A-4147-A177-3AD203B41FA5}">
                      <a16:colId xmlns:a16="http://schemas.microsoft.com/office/drawing/2014/main" val="20002"/>
                    </a:ext>
                  </a:extLst>
                </a:gridCol>
              </a:tblGrid>
              <a:tr h="774086">
                <a:tc>
                  <a:txBody>
                    <a:bodyPr/>
                    <a:lstStyle/>
                    <a:p>
                      <a:pPr algn="ctr"/>
                      <a:r>
                        <a:rPr lang="en-GB" sz="4000" dirty="0" smtClean="0">
                          <a:solidFill>
                            <a:schemeClr val="tx1"/>
                          </a:solidFill>
                        </a:rPr>
                        <a:t>I</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L</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O</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sp>
        <p:nvSpPr>
          <p:cNvPr id="6" name="Rectangle 5"/>
          <p:cNvSpPr/>
          <p:nvPr/>
        </p:nvSpPr>
        <p:spPr>
          <a:xfrm>
            <a:off x="5015880" y="5229200"/>
            <a:ext cx="5544616" cy="1296144"/>
          </a:xfrm>
          <a:prstGeom prst="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It takes 6000J of thermal energy  to increase 2kg of this liquid from 19°C to 21°C </a:t>
            </a:r>
          </a:p>
        </p:txBody>
      </p:sp>
    </p:spTree>
    <p:extLst>
      <p:ext uri="{BB962C8B-B14F-4D97-AF65-F5344CB8AC3E}">
        <p14:creationId xmlns:p14="http://schemas.microsoft.com/office/powerpoint/2010/main" val="12756141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71664" y="260648"/>
            <a:ext cx="6192688" cy="1143000"/>
          </a:xfrm>
          <a:solidFill>
            <a:schemeClr val="accent3">
              <a:lumMod val="20000"/>
              <a:lumOff val="80000"/>
            </a:schemeClr>
          </a:solidFill>
          <a:ln>
            <a:solidFill>
              <a:schemeClr val="tx1"/>
            </a:solidFill>
          </a:ln>
        </p:spPr>
        <p:txBody>
          <a:bodyPr/>
          <a:lstStyle/>
          <a:p>
            <a:r>
              <a:rPr lang="en-GB" dirty="0" smtClean="0"/>
              <a:t>Specific heat capacities</a:t>
            </a:r>
            <a:endParaRPr lang="en-GB" dirty="0"/>
          </a:p>
        </p:txBody>
      </p:sp>
      <p:graphicFrame>
        <p:nvGraphicFramePr>
          <p:cNvPr id="4" name="Content Placeholder 3"/>
          <p:cNvGraphicFramePr>
            <a:graphicFrameLocks noGrp="1"/>
          </p:cNvGraphicFramePr>
          <p:nvPr>
            <p:ph idx="1"/>
            <p:extLst/>
          </p:nvPr>
        </p:nvGraphicFramePr>
        <p:xfrm>
          <a:off x="1981200" y="1600200"/>
          <a:ext cx="8229600" cy="41808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GB" dirty="0" smtClean="0"/>
                        <a:t>Material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Specific heat capacity (J/kg</a:t>
                      </a:r>
                      <a:r>
                        <a:rPr lang="en-GB" baseline="0" dirty="0" smtClean="0"/>
                        <a:t> °C)</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GB" sz="4400" dirty="0" smtClean="0"/>
                        <a:t>water</a:t>
                      </a: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400" dirty="0" smtClean="0"/>
                        <a:t>4200</a:t>
                      </a: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GB" sz="4400" dirty="0" smtClean="0"/>
                        <a:t>Copper</a:t>
                      </a: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400" dirty="0" smtClean="0"/>
                        <a:t>330</a:t>
                      </a: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en-GB" sz="4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Box 4"/>
          <p:cNvSpPr txBox="1"/>
          <p:nvPr/>
        </p:nvSpPr>
        <p:spPr>
          <a:xfrm>
            <a:off x="7521058" y="3497045"/>
            <a:ext cx="13681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0000"/>
                </a:solidFill>
                <a:effectLst/>
                <a:uLnTx/>
                <a:uFillTx/>
                <a:latin typeface="Calibri"/>
                <a:ea typeface="+mn-ea"/>
                <a:cs typeface="+mn-cs"/>
              </a:rPr>
              <a:t>1500</a:t>
            </a:r>
          </a:p>
        </p:txBody>
      </p:sp>
      <p:graphicFrame>
        <p:nvGraphicFramePr>
          <p:cNvPr id="7" name="Content Placeholder 3"/>
          <p:cNvGraphicFramePr>
            <a:graphicFrameLocks/>
          </p:cNvGraphicFramePr>
          <p:nvPr>
            <p:extLst/>
          </p:nvPr>
        </p:nvGraphicFramePr>
        <p:xfrm>
          <a:off x="2855640" y="3561428"/>
          <a:ext cx="1944216" cy="579120"/>
        </p:xfrm>
        <a:graphic>
          <a:graphicData uri="http://schemas.openxmlformats.org/drawingml/2006/table">
            <a:tbl>
              <a:tblPr firstRow="1" bandRow="1">
                <a:tableStyleId>{F5AB1C69-6EDB-4FF4-983F-18BD219EF322}</a:tableStyleId>
              </a:tblPr>
              <a:tblGrid>
                <a:gridCol w="648072">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tblGrid>
              <a:tr h="549195">
                <a:tc>
                  <a:txBody>
                    <a:bodyPr/>
                    <a:lstStyle/>
                    <a:p>
                      <a:pPr algn="ctr"/>
                      <a:r>
                        <a:rPr lang="en-GB" sz="3200" dirty="0" smtClean="0">
                          <a:solidFill>
                            <a:schemeClr val="tx1"/>
                          </a:solidFill>
                        </a:rPr>
                        <a:t>O</a:t>
                      </a:r>
                      <a:endParaRPr lang="en-GB"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3200" dirty="0" smtClean="0">
                          <a:solidFill>
                            <a:schemeClr val="tx1"/>
                          </a:solidFill>
                        </a:rPr>
                        <a:t>I</a:t>
                      </a:r>
                      <a:endParaRPr lang="en-GB"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3200" dirty="0" smtClean="0">
                          <a:solidFill>
                            <a:schemeClr val="tx1"/>
                          </a:solidFill>
                        </a:rPr>
                        <a:t>L</a:t>
                      </a:r>
                      <a:endParaRPr lang="en-GB"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858734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Rectangle 4"/>
          <p:cNvSpPr/>
          <p:nvPr/>
        </p:nvSpPr>
        <p:spPr>
          <a:xfrm>
            <a:off x="1631504" y="5229200"/>
            <a:ext cx="3384376" cy="1296144"/>
          </a:xfrm>
          <a:prstGeom prst="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4" name="Content Placeholder 3"/>
          <p:cNvGraphicFramePr>
            <a:graphicFrameLocks noGrp="1"/>
          </p:cNvGraphicFramePr>
          <p:nvPr>
            <p:ph idx="1"/>
            <p:extLst/>
          </p:nvPr>
        </p:nvGraphicFramePr>
        <p:xfrm>
          <a:off x="1775520" y="5445224"/>
          <a:ext cx="2952328" cy="846094"/>
        </p:xfrm>
        <a:graphic>
          <a:graphicData uri="http://schemas.openxmlformats.org/drawingml/2006/table">
            <a:tbl>
              <a:tblPr firstRow="1" bandRow="1">
                <a:tableStyleId>{F5AB1C69-6EDB-4FF4-983F-18BD219EF322}</a:tableStyleId>
              </a:tblPr>
              <a:tblGrid>
                <a:gridCol w="369041">
                  <a:extLst>
                    <a:ext uri="{9D8B030D-6E8A-4147-A177-3AD203B41FA5}">
                      <a16:colId xmlns:a16="http://schemas.microsoft.com/office/drawing/2014/main" val="20000"/>
                    </a:ext>
                  </a:extLst>
                </a:gridCol>
                <a:gridCol w="369041">
                  <a:extLst>
                    <a:ext uri="{9D8B030D-6E8A-4147-A177-3AD203B41FA5}">
                      <a16:colId xmlns:a16="http://schemas.microsoft.com/office/drawing/2014/main" val="20001"/>
                    </a:ext>
                  </a:extLst>
                </a:gridCol>
                <a:gridCol w="369041">
                  <a:extLst>
                    <a:ext uri="{9D8B030D-6E8A-4147-A177-3AD203B41FA5}">
                      <a16:colId xmlns:a16="http://schemas.microsoft.com/office/drawing/2014/main" val="20002"/>
                    </a:ext>
                  </a:extLst>
                </a:gridCol>
                <a:gridCol w="369041">
                  <a:extLst>
                    <a:ext uri="{9D8B030D-6E8A-4147-A177-3AD203B41FA5}">
                      <a16:colId xmlns:a16="http://schemas.microsoft.com/office/drawing/2014/main" val="20003"/>
                    </a:ext>
                  </a:extLst>
                </a:gridCol>
                <a:gridCol w="369041">
                  <a:extLst>
                    <a:ext uri="{9D8B030D-6E8A-4147-A177-3AD203B41FA5}">
                      <a16:colId xmlns:a16="http://schemas.microsoft.com/office/drawing/2014/main" val="20004"/>
                    </a:ext>
                  </a:extLst>
                </a:gridCol>
                <a:gridCol w="369041">
                  <a:extLst>
                    <a:ext uri="{9D8B030D-6E8A-4147-A177-3AD203B41FA5}">
                      <a16:colId xmlns:a16="http://schemas.microsoft.com/office/drawing/2014/main" val="20005"/>
                    </a:ext>
                  </a:extLst>
                </a:gridCol>
                <a:gridCol w="369041">
                  <a:extLst>
                    <a:ext uri="{9D8B030D-6E8A-4147-A177-3AD203B41FA5}">
                      <a16:colId xmlns:a16="http://schemas.microsoft.com/office/drawing/2014/main" val="20006"/>
                    </a:ext>
                  </a:extLst>
                </a:gridCol>
                <a:gridCol w="369041">
                  <a:extLst>
                    <a:ext uri="{9D8B030D-6E8A-4147-A177-3AD203B41FA5}">
                      <a16:colId xmlns:a16="http://schemas.microsoft.com/office/drawing/2014/main" val="20007"/>
                    </a:ext>
                  </a:extLst>
                </a:gridCol>
              </a:tblGrid>
              <a:tr h="846094">
                <a:tc>
                  <a:txBody>
                    <a:bodyPr/>
                    <a:lstStyle/>
                    <a:p>
                      <a:pPr algn="ctr"/>
                      <a:r>
                        <a:rPr lang="en-GB" sz="4000" dirty="0" smtClean="0">
                          <a:solidFill>
                            <a:schemeClr val="tx1"/>
                          </a:solidFill>
                        </a:rPr>
                        <a:t>N</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E</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T</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C</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R</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O</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C</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E</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sp>
        <p:nvSpPr>
          <p:cNvPr id="6" name="Rectangle 5"/>
          <p:cNvSpPr/>
          <p:nvPr/>
        </p:nvSpPr>
        <p:spPr>
          <a:xfrm>
            <a:off x="5015880" y="5229200"/>
            <a:ext cx="5544616" cy="1296144"/>
          </a:xfrm>
          <a:prstGeom prst="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1000kg of this material needs 88000J of thermal energy  to increase in temperature by 0.1°C</a:t>
            </a:r>
          </a:p>
        </p:txBody>
      </p:sp>
    </p:spTree>
    <p:extLst>
      <p:ext uri="{BB962C8B-B14F-4D97-AF65-F5344CB8AC3E}">
        <p14:creationId xmlns:p14="http://schemas.microsoft.com/office/powerpoint/2010/main" val="22265966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71664" y="260648"/>
            <a:ext cx="6192688" cy="1143000"/>
          </a:xfrm>
          <a:solidFill>
            <a:schemeClr val="accent3">
              <a:lumMod val="20000"/>
              <a:lumOff val="80000"/>
            </a:schemeClr>
          </a:solidFill>
          <a:ln>
            <a:solidFill>
              <a:schemeClr val="tx1"/>
            </a:solidFill>
          </a:ln>
        </p:spPr>
        <p:txBody>
          <a:bodyPr/>
          <a:lstStyle/>
          <a:p>
            <a:r>
              <a:rPr lang="en-GB" dirty="0" smtClean="0"/>
              <a:t>Specific heat capacities</a:t>
            </a:r>
            <a:endParaRPr lang="en-GB" dirty="0"/>
          </a:p>
        </p:txBody>
      </p:sp>
      <p:graphicFrame>
        <p:nvGraphicFramePr>
          <p:cNvPr id="4" name="Content Placeholder 3"/>
          <p:cNvGraphicFramePr>
            <a:graphicFrameLocks noGrp="1"/>
          </p:cNvGraphicFramePr>
          <p:nvPr>
            <p:ph idx="1"/>
            <p:extLst/>
          </p:nvPr>
        </p:nvGraphicFramePr>
        <p:xfrm>
          <a:off x="1981200" y="1600200"/>
          <a:ext cx="8229600" cy="41808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GB" dirty="0" smtClean="0"/>
                        <a:t>Material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Specific heat capacity (J/kg</a:t>
                      </a:r>
                      <a:r>
                        <a:rPr lang="en-GB" baseline="0" dirty="0" smtClean="0"/>
                        <a:t> °C)</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GB" sz="4400" dirty="0" smtClean="0"/>
                        <a:t>water</a:t>
                      </a: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400" dirty="0" smtClean="0"/>
                        <a:t>4200</a:t>
                      </a: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GB" sz="4400" dirty="0" smtClean="0"/>
                        <a:t>Copper</a:t>
                      </a: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400" dirty="0" smtClean="0"/>
                        <a:t>330</a:t>
                      </a: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GB" sz="4400" dirty="0" smtClean="0"/>
                        <a:t>Oil</a:t>
                      </a: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400" dirty="0" smtClean="0"/>
                        <a:t>1500</a:t>
                      </a: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4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Box 4"/>
          <p:cNvSpPr txBox="1"/>
          <p:nvPr/>
        </p:nvSpPr>
        <p:spPr>
          <a:xfrm>
            <a:off x="7504615" y="4221357"/>
            <a:ext cx="13681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0000"/>
                </a:solidFill>
                <a:effectLst/>
                <a:uLnTx/>
                <a:uFillTx/>
                <a:latin typeface="Calibri"/>
                <a:ea typeface="+mn-ea"/>
                <a:cs typeface="+mn-cs"/>
              </a:rPr>
              <a:t>880</a:t>
            </a:r>
          </a:p>
        </p:txBody>
      </p:sp>
      <p:graphicFrame>
        <p:nvGraphicFramePr>
          <p:cNvPr id="6" name="Content Placeholder 3"/>
          <p:cNvGraphicFramePr>
            <a:graphicFrameLocks/>
          </p:cNvGraphicFramePr>
          <p:nvPr>
            <p:extLst/>
          </p:nvPr>
        </p:nvGraphicFramePr>
        <p:xfrm>
          <a:off x="2423592" y="4289191"/>
          <a:ext cx="2952328" cy="702347"/>
        </p:xfrm>
        <a:graphic>
          <a:graphicData uri="http://schemas.openxmlformats.org/drawingml/2006/table">
            <a:tbl>
              <a:tblPr firstRow="1" bandRow="1">
                <a:tableStyleId>{F5AB1C69-6EDB-4FF4-983F-18BD219EF322}</a:tableStyleId>
              </a:tblPr>
              <a:tblGrid>
                <a:gridCol w="369041">
                  <a:extLst>
                    <a:ext uri="{9D8B030D-6E8A-4147-A177-3AD203B41FA5}">
                      <a16:colId xmlns:a16="http://schemas.microsoft.com/office/drawing/2014/main" val="20000"/>
                    </a:ext>
                  </a:extLst>
                </a:gridCol>
                <a:gridCol w="369041">
                  <a:extLst>
                    <a:ext uri="{9D8B030D-6E8A-4147-A177-3AD203B41FA5}">
                      <a16:colId xmlns:a16="http://schemas.microsoft.com/office/drawing/2014/main" val="20001"/>
                    </a:ext>
                  </a:extLst>
                </a:gridCol>
                <a:gridCol w="369041">
                  <a:extLst>
                    <a:ext uri="{9D8B030D-6E8A-4147-A177-3AD203B41FA5}">
                      <a16:colId xmlns:a16="http://schemas.microsoft.com/office/drawing/2014/main" val="20002"/>
                    </a:ext>
                  </a:extLst>
                </a:gridCol>
                <a:gridCol w="369041">
                  <a:extLst>
                    <a:ext uri="{9D8B030D-6E8A-4147-A177-3AD203B41FA5}">
                      <a16:colId xmlns:a16="http://schemas.microsoft.com/office/drawing/2014/main" val="20003"/>
                    </a:ext>
                  </a:extLst>
                </a:gridCol>
                <a:gridCol w="369041">
                  <a:extLst>
                    <a:ext uri="{9D8B030D-6E8A-4147-A177-3AD203B41FA5}">
                      <a16:colId xmlns:a16="http://schemas.microsoft.com/office/drawing/2014/main" val="20004"/>
                    </a:ext>
                  </a:extLst>
                </a:gridCol>
                <a:gridCol w="369041">
                  <a:extLst>
                    <a:ext uri="{9D8B030D-6E8A-4147-A177-3AD203B41FA5}">
                      <a16:colId xmlns:a16="http://schemas.microsoft.com/office/drawing/2014/main" val="20005"/>
                    </a:ext>
                  </a:extLst>
                </a:gridCol>
                <a:gridCol w="369041">
                  <a:extLst>
                    <a:ext uri="{9D8B030D-6E8A-4147-A177-3AD203B41FA5}">
                      <a16:colId xmlns:a16="http://schemas.microsoft.com/office/drawing/2014/main" val="20006"/>
                    </a:ext>
                  </a:extLst>
                </a:gridCol>
                <a:gridCol w="369041">
                  <a:extLst>
                    <a:ext uri="{9D8B030D-6E8A-4147-A177-3AD203B41FA5}">
                      <a16:colId xmlns:a16="http://schemas.microsoft.com/office/drawing/2014/main" val="20007"/>
                    </a:ext>
                  </a:extLst>
                </a:gridCol>
              </a:tblGrid>
              <a:tr h="702347">
                <a:tc>
                  <a:txBody>
                    <a:bodyPr/>
                    <a:lstStyle/>
                    <a:p>
                      <a:pPr algn="ctr"/>
                      <a:r>
                        <a:rPr lang="en-GB" sz="4000" dirty="0" smtClean="0">
                          <a:solidFill>
                            <a:schemeClr val="tx1"/>
                          </a:solidFill>
                        </a:rPr>
                        <a:t>C</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O</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N</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C</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R</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E</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T</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4000" dirty="0" smtClean="0">
                          <a:solidFill>
                            <a:schemeClr val="tx1"/>
                          </a:solidFill>
                        </a:rPr>
                        <a:t>E</a:t>
                      </a:r>
                      <a:endParaRPr lang="en-GB"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989173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a:xfrm>
            <a:off x="1524000" y="228600"/>
            <a:ext cx="7772400" cy="1143000"/>
          </a:xfrm>
        </p:spPr>
        <p:txBody>
          <a:bodyPr/>
          <a:lstStyle/>
          <a:p>
            <a:pPr eaLnBrk="1" hangingPunct="1"/>
            <a:r>
              <a:rPr lang="en-GB" altLang="en-US" sz="3600" dirty="0"/>
              <a:t>Example 1: Specific Heat Capacity</a:t>
            </a:r>
          </a:p>
        </p:txBody>
      </p:sp>
      <p:sp>
        <p:nvSpPr>
          <p:cNvPr id="675843" name="Text Box 3"/>
          <p:cNvSpPr txBox="1">
            <a:spLocks noChangeArrowheads="1"/>
          </p:cNvSpPr>
          <p:nvPr/>
        </p:nvSpPr>
        <p:spPr bwMode="auto">
          <a:xfrm>
            <a:off x="1752600" y="1447801"/>
            <a:ext cx="7391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000">
                <a:solidFill>
                  <a:prstClr val="black"/>
                </a:solidFill>
              </a:rPr>
              <a:t>A mass of 3kg has a specific heat capacity of 3 000</a:t>
            </a:r>
            <a:r>
              <a:rPr lang="en-GB" altLang="en-US" sz="2000">
                <a:solidFill>
                  <a:srgbClr val="1F497D"/>
                </a:solidFill>
              </a:rPr>
              <a:t>J/kg/</a:t>
            </a:r>
            <a:r>
              <a:rPr lang="en-GB" altLang="en-US" sz="2000">
                <a:solidFill>
                  <a:srgbClr val="1F497D"/>
                </a:solidFill>
                <a:cs typeface="Arial" panose="020B0604020202020204" pitchFamily="34" charset="0"/>
              </a:rPr>
              <a:t>°</a:t>
            </a:r>
            <a:r>
              <a:rPr lang="en-GB" altLang="en-US" sz="2000">
                <a:solidFill>
                  <a:srgbClr val="1F497D"/>
                </a:solidFill>
              </a:rPr>
              <a:t>C. The mass is heated and its temperature increases by 17</a:t>
            </a:r>
            <a:r>
              <a:rPr lang="en-GB" altLang="en-US" sz="2000">
                <a:solidFill>
                  <a:srgbClr val="1F497D"/>
                </a:solidFill>
                <a:cs typeface="Arial" panose="020B0604020202020204" pitchFamily="34" charset="0"/>
              </a:rPr>
              <a:t>°</a:t>
            </a:r>
            <a:r>
              <a:rPr lang="en-GB" altLang="en-US" sz="2000">
                <a:solidFill>
                  <a:srgbClr val="1F497D"/>
                </a:solidFill>
              </a:rPr>
              <a:t>C. How much heat energy is required to bring about this change in temperature?</a:t>
            </a:r>
          </a:p>
        </p:txBody>
      </p:sp>
      <p:sp>
        <p:nvSpPr>
          <p:cNvPr id="675845" name="Text Box 5"/>
          <p:cNvSpPr txBox="1">
            <a:spLocks noChangeArrowheads="1"/>
          </p:cNvSpPr>
          <p:nvPr/>
        </p:nvSpPr>
        <p:spPr bwMode="auto">
          <a:xfrm>
            <a:off x="1524000" y="3124201"/>
            <a:ext cx="800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000" b="1">
                <a:solidFill>
                  <a:prstClr val="black"/>
                </a:solidFill>
                <a:sym typeface="StarMath"/>
              </a:rPr>
              <a:t>Energy</a:t>
            </a:r>
            <a:r>
              <a:rPr lang="en-GB" altLang="en-US" sz="2000" b="1">
                <a:solidFill>
                  <a:prstClr val="black"/>
                </a:solidFill>
              </a:rPr>
              <a:t> = mass x specific heat capacity x change in temperature</a:t>
            </a:r>
            <a:endParaRPr lang="en-GB" altLang="en-US" sz="2000" b="1">
              <a:solidFill>
                <a:prstClr val="black"/>
              </a:solidFill>
              <a:sym typeface="StarMath"/>
            </a:endParaRPr>
          </a:p>
        </p:txBody>
      </p:sp>
      <p:sp>
        <p:nvSpPr>
          <p:cNvPr id="675849" name="Text Box 9"/>
          <p:cNvSpPr txBox="1">
            <a:spLocks noChangeArrowheads="1"/>
          </p:cNvSpPr>
          <p:nvPr/>
        </p:nvSpPr>
        <p:spPr bwMode="auto">
          <a:xfrm>
            <a:off x="1524000" y="3717926"/>
            <a:ext cx="800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000" b="1">
                <a:solidFill>
                  <a:prstClr val="black"/>
                </a:solidFill>
                <a:sym typeface="StarMath"/>
              </a:rPr>
              <a:t>Energy</a:t>
            </a:r>
            <a:r>
              <a:rPr lang="en-GB" altLang="en-US" sz="2000" b="1">
                <a:solidFill>
                  <a:prstClr val="black"/>
                </a:solidFill>
              </a:rPr>
              <a:t> = </a:t>
            </a:r>
            <a:r>
              <a:rPr lang="en-GB" altLang="en-US" sz="2000">
                <a:solidFill>
                  <a:prstClr val="black"/>
                </a:solidFill>
              </a:rPr>
              <a:t>3kg x 3 000</a:t>
            </a:r>
            <a:r>
              <a:rPr lang="en-GB" altLang="en-US" sz="2000">
                <a:solidFill>
                  <a:srgbClr val="1F497D"/>
                </a:solidFill>
              </a:rPr>
              <a:t>J/kg/</a:t>
            </a:r>
            <a:r>
              <a:rPr lang="en-GB" altLang="en-US" sz="2000">
                <a:solidFill>
                  <a:srgbClr val="1F497D"/>
                </a:solidFill>
                <a:cs typeface="Arial" panose="020B0604020202020204" pitchFamily="34" charset="0"/>
              </a:rPr>
              <a:t>°</a:t>
            </a:r>
            <a:r>
              <a:rPr lang="en-GB" altLang="en-US" sz="2000">
                <a:solidFill>
                  <a:srgbClr val="1F497D"/>
                </a:solidFill>
              </a:rPr>
              <a:t>C</a:t>
            </a:r>
            <a:r>
              <a:rPr lang="en-GB" altLang="en-US" sz="2000">
                <a:solidFill>
                  <a:prstClr val="black"/>
                </a:solidFill>
              </a:rPr>
              <a:t> x </a:t>
            </a:r>
            <a:r>
              <a:rPr lang="en-GB" altLang="en-US" sz="2000">
                <a:solidFill>
                  <a:srgbClr val="1F497D"/>
                </a:solidFill>
              </a:rPr>
              <a:t>17</a:t>
            </a:r>
            <a:r>
              <a:rPr lang="en-GB" altLang="en-US" sz="2000">
                <a:solidFill>
                  <a:srgbClr val="1F497D"/>
                </a:solidFill>
                <a:cs typeface="Arial" panose="020B0604020202020204" pitchFamily="34" charset="0"/>
              </a:rPr>
              <a:t>°</a:t>
            </a:r>
            <a:r>
              <a:rPr lang="en-GB" altLang="en-US" sz="2000">
                <a:solidFill>
                  <a:srgbClr val="1F497D"/>
                </a:solidFill>
              </a:rPr>
              <a:t>C</a:t>
            </a:r>
          </a:p>
        </p:txBody>
      </p:sp>
      <p:sp>
        <p:nvSpPr>
          <p:cNvPr id="675850" name="Text Box 10"/>
          <p:cNvSpPr txBox="1">
            <a:spLocks noChangeArrowheads="1"/>
          </p:cNvSpPr>
          <p:nvPr/>
        </p:nvSpPr>
        <p:spPr bwMode="auto">
          <a:xfrm>
            <a:off x="1524000" y="4327526"/>
            <a:ext cx="800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000" b="1">
                <a:solidFill>
                  <a:prstClr val="black"/>
                </a:solidFill>
                <a:sym typeface="StarMath"/>
              </a:rPr>
              <a:t>Energy</a:t>
            </a:r>
            <a:r>
              <a:rPr lang="en-GB" altLang="en-US" sz="2000" b="1">
                <a:solidFill>
                  <a:prstClr val="black"/>
                </a:solidFill>
              </a:rPr>
              <a:t> = </a:t>
            </a:r>
            <a:r>
              <a:rPr lang="en-GB" altLang="en-US" sz="2000">
                <a:solidFill>
                  <a:prstClr val="black"/>
                </a:solidFill>
              </a:rPr>
              <a:t>153 000</a:t>
            </a:r>
            <a:r>
              <a:rPr lang="en-GB" altLang="en-US" sz="2000">
                <a:solidFill>
                  <a:srgbClr val="1F497D"/>
                </a:solidFill>
                <a:cs typeface="Arial" panose="020B0604020202020204" pitchFamily="34" charset="0"/>
              </a:rPr>
              <a:t>J or 153kJ</a:t>
            </a:r>
            <a:endParaRPr lang="en-GB" altLang="en-US" sz="2000">
              <a:solidFill>
                <a:srgbClr val="1F497D"/>
              </a:solidFill>
            </a:endParaRPr>
          </a:p>
        </p:txBody>
      </p:sp>
      <p:sp>
        <p:nvSpPr>
          <p:cNvPr id="675851" name="Text Box 11"/>
          <p:cNvSpPr txBox="1">
            <a:spLocks noChangeArrowheads="1"/>
          </p:cNvSpPr>
          <p:nvPr/>
        </p:nvSpPr>
        <p:spPr bwMode="auto">
          <a:xfrm>
            <a:off x="2667000" y="5257801"/>
            <a:ext cx="5867400" cy="646331"/>
          </a:xfrm>
          <a:prstGeom prst="rect">
            <a:avLst/>
          </a:prstGeom>
          <a:solidFill>
            <a:srgbClr val="FFFFCC"/>
          </a:solidFill>
          <a:ln w="28575">
            <a:solidFill>
              <a:schemeClr val="tx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b="1">
                <a:solidFill>
                  <a:prstClr val="black"/>
                </a:solidFill>
                <a:sym typeface="StarMath"/>
              </a:rPr>
              <a:t>153kJ of heat energy is required to raise the temperature of the mass </a:t>
            </a:r>
            <a:r>
              <a:rPr lang="en-GB" altLang="en-US" b="1">
                <a:solidFill>
                  <a:srgbClr val="1F497D"/>
                </a:solidFill>
              </a:rPr>
              <a:t>17</a:t>
            </a:r>
            <a:r>
              <a:rPr lang="en-GB" altLang="en-US" b="1">
                <a:solidFill>
                  <a:srgbClr val="1F497D"/>
                </a:solidFill>
                <a:cs typeface="Arial" panose="020B0604020202020204" pitchFamily="34" charset="0"/>
              </a:rPr>
              <a:t>°</a:t>
            </a:r>
            <a:r>
              <a:rPr lang="en-GB" altLang="en-US" b="1">
                <a:solidFill>
                  <a:srgbClr val="1F497D"/>
                </a:solidFill>
              </a:rPr>
              <a:t>C</a:t>
            </a:r>
          </a:p>
        </p:txBody>
      </p:sp>
      <p:pic>
        <p:nvPicPr>
          <p:cNvPr id="8" name="Picture 7"/>
          <p:cNvPicPr>
            <a:picLocks noChangeAspect="1"/>
          </p:cNvPicPr>
          <p:nvPr/>
        </p:nvPicPr>
        <p:blipFill rotWithShape="1">
          <a:blip r:embed="rId3"/>
          <a:srcRect l="32014" t="49015" r="33121" b="17516"/>
          <a:stretch/>
        </p:blipFill>
        <p:spPr>
          <a:xfrm>
            <a:off x="7464152" y="3521075"/>
            <a:ext cx="2906568" cy="1568624"/>
          </a:xfrm>
          <a:prstGeom prst="rect">
            <a:avLst/>
          </a:prstGeom>
        </p:spPr>
      </p:pic>
    </p:spTree>
    <p:extLst>
      <p:ext uri="{BB962C8B-B14F-4D97-AF65-F5344CB8AC3E}">
        <p14:creationId xmlns:p14="http://schemas.microsoft.com/office/powerpoint/2010/main" val="9075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4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7584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75845"/>
                                        </p:tgtEl>
                                        <p:attrNameLst>
                                          <p:attrName>style.visibility</p:attrName>
                                        </p:attrNameLst>
                                      </p:cBhvr>
                                      <p:to>
                                        <p:strVal val="visible"/>
                                      </p:to>
                                    </p:set>
                                    <p:anim calcmode="lin" valueType="num">
                                      <p:cBhvr additive="base">
                                        <p:cTn id="14" dur="500" fill="hold"/>
                                        <p:tgtEl>
                                          <p:spTgt spid="675845"/>
                                        </p:tgtEl>
                                        <p:attrNameLst>
                                          <p:attrName>ppt_x</p:attrName>
                                        </p:attrNameLst>
                                      </p:cBhvr>
                                      <p:tavLst>
                                        <p:tav tm="0">
                                          <p:val>
                                            <p:strVal val="0-#ppt_w/2"/>
                                          </p:val>
                                        </p:tav>
                                        <p:tav tm="100000">
                                          <p:val>
                                            <p:strVal val="#ppt_x"/>
                                          </p:val>
                                        </p:tav>
                                      </p:tavLst>
                                    </p:anim>
                                    <p:anim calcmode="lin" valueType="num">
                                      <p:cBhvr additive="base">
                                        <p:cTn id="15" dur="500" fill="hold"/>
                                        <p:tgtEl>
                                          <p:spTgt spid="675845"/>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675849"/>
                                        </p:tgtEl>
                                        <p:attrNameLst>
                                          <p:attrName>style.visibility</p:attrName>
                                        </p:attrNameLst>
                                      </p:cBhvr>
                                      <p:to>
                                        <p:strVal val="visible"/>
                                      </p:to>
                                    </p:set>
                                    <p:anim calcmode="lin" valueType="num">
                                      <p:cBhvr additive="base">
                                        <p:cTn id="20" dur="500" fill="hold"/>
                                        <p:tgtEl>
                                          <p:spTgt spid="675849"/>
                                        </p:tgtEl>
                                        <p:attrNameLst>
                                          <p:attrName>ppt_x</p:attrName>
                                        </p:attrNameLst>
                                      </p:cBhvr>
                                      <p:tavLst>
                                        <p:tav tm="0">
                                          <p:val>
                                            <p:strVal val="0-#ppt_w/2"/>
                                          </p:val>
                                        </p:tav>
                                        <p:tav tm="100000">
                                          <p:val>
                                            <p:strVal val="#ppt_x"/>
                                          </p:val>
                                        </p:tav>
                                      </p:tavLst>
                                    </p:anim>
                                    <p:anim calcmode="lin" valueType="num">
                                      <p:cBhvr additive="base">
                                        <p:cTn id="21" dur="500" fill="hold"/>
                                        <p:tgtEl>
                                          <p:spTgt spid="675849"/>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75850"/>
                                        </p:tgtEl>
                                        <p:attrNameLst>
                                          <p:attrName>style.visibility</p:attrName>
                                        </p:attrNameLst>
                                      </p:cBhvr>
                                      <p:to>
                                        <p:strVal val="visible"/>
                                      </p:to>
                                    </p:set>
                                    <p:anim calcmode="lin" valueType="num">
                                      <p:cBhvr additive="base">
                                        <p:cTn id="26" dur="500" fill="hold"/>
                                        <p:tgtEl>
                                          <p:spTgt spid="675850"/>
                                        </p:tgtEl>
                                        <p:attrNameLst>
                                          <p:attrName>ppt_x</p:attrName>
                                        </p:attrNameLst>
                                      </p:cBhvr>
                                      <p:tavLst>
                                        <p:tav tm="0">
                                          <p:val>
                                            <p:strVal val="0-#ppt_w/2"/>
                                          </p:val>
                                        </p:tav>
                                        <p:tav tm="100000">
                                          <p:val>
                                            <p:strVal val="#ppt_x"/>
                                          </p:val>
                                        </p:tav>
                                      </p:tavLst>
                                    </p:anim>
                                    <p:anim calcmode="lin" valueType="num">
                                      <p:cBhvr additive="base">
                                        <p:cTn id="27" dur="500" fill="hold"/>
                                        <p:tgtEl>
                                          <p:spTgt spid="675850"/>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675851"/>
                                        </p:tgtEl>
                                        <p:attrNameLst>
                                          <p:attrName>style.visibility</p:attrName>
                                        </p:attrNameLst>
                                      </p:cBhvr>
                                      <p:to>
                                        <p:strVal val="visible"/>
                                      </p:to>
                                    </p:set>
                                    <p:anim calcmode="lin" valueType="num">
                                      <p:cBhvr>
                                        <p:cTn id="32" dur="500" fill="hold"/>
                                        <p:tgtEl>
                                          <p:spTgt spid="675851"/>
                                        </p:tgtEl>
                                        <p:attrNameLst>
                                          <p:attrName>ppt_w</p:attrName>
                                        </p:attrNameLst>
                                      </p:cBhvr>
                                      <p:tavLst>
                                        <p:tav tm="0">
                                          <p:val>
                                            <p:fltVal val="0"/>
                                          </p:val>
                                        </p:tav>
                                        <p:tav tm="100000">
                                          <p:val>
                                            <p:strVal val="#ppt_w"/>
                                          </p:val>
                                        </p:tav>
                                      </p:tavLst>
                                    </p:anim>
                                    <p:anim calcmode="lin" valueType="num">
                                      <p:cBhvr>
                                        <p:cTn id="33" dur="500" fill="hold"/>
                                        <p:tgtEl>
                                          <p:spTgt spid="6758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2" grpId="0"/>
      <p:bldP spid="675843" grpId="0" autoUpdateAnimBg="0"/>
      <p:bldP spid="675845" grpId="0" autoUpdateAnimBg="0"/>
      <p:bldP spid="675849" grpId="0" autoUpdateAnimBg="0"/>
      <p:bldP spid="675850" grpId="0" autoUpdateAnimBg="0"/>
      <p:bldP spid="675851"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Now apply that to atoms.</a:t>
            </a:r>
          </a:p>
        </p:txBody>
      </p:sp>
      <p:sp>
        <p:nvSpPr>
          <p:cNvPr id="3" name="Content Placeholder 2"/>
          <p:cNvSpPr>
            <a:spLocks noGrp="1"/>
          </p:cNvSpPr>
          <p:nvPr>
            <p:ph idx="1"/>
          </p:nvPr>
        </p:nvSpPr>
        <p:spPr>
          <a:xfrm>
            <a:off x="1981200" y="1600201"/>
            <a:ext cx="8229600" cy="1756792"/>
          </a:xfrm>
        </p:spPr>
        <p:txBody>
          <a:bodyPr/>
          <a:lstStyle/>
          <a:p>
            <a:pPr algn="ctr">
              <a:buNone/>
            </a:pPr>
            <a:r>
              <a:rPr lang="en-GB" dirty="0"/>
              <a:t>hydrogen + oxygen </a:t>
            </a:r>
            <a:r>
              <a:rPr lang="en-GB" dirty="0">
                <a:sym typeface="Wingdings" pitchFamily="2" charset="2"/>
              </a:rPr>
              <a:t> water</a:t>
            </a:r>
          </a:p>
          <a:p>
            <a:pPr algn="ctr">
              <a:buNone/>
            </a:pPr>
            <a:r>
              <a:rPr lang="en-GB" dirty="0">
                <a:sym typeface="Wingdings" pitchFamily="2" charset="2"/>
              </a:rPr>
              <a:t>H</a:t>
            </a:r>
            <a:r>
              <a:rPr lang="en-GB" baseline="-25000" dirty="0">
                <a:sym typeface="Wingdings" pitchFamily="2" charset="2"/>
              </a:rPr>
              <a:t>2</a:t>
            </a:r>
            <a:r>
              <a:rPr lang="en-GB" dirty="0">
                <a:sym typeface="Wingdings" pitchFamily="2" charset="2"/>
              </a:rPr>
              <a:t>      +    O</a:t>
            </a:r>
            <a:r>
              <a:rPr lang="en-GB" baseline="-25000" dirty="0">
                <a:sym typeface="Wingdings" pitchFamily="2" charset="2"/>
              </a:rPr>
              <a:t>2</a:t>
            </a:r>
            <a:r>
              <a:rPr lang="en-GB" dirty="0">
                <a:sym typeface="Wingdings" pitchFamily="2" charset="2"/>
              </a:rPr>
              <a:t>            H</a:t>
            </a:r>
            <a:r>
              <a:rPr lang="en-GB" baseline="-25000" dirty="0">
                <a:sym typeface="Wingdings" pitchFamily="2" charset="2"/>
              </a:rPr>
              <a:t>2</a:t>
            </a:r>
            <a:r>
              <a:rPr lang="en-GB" dirty="0">
                <a:sym typeface="Wingdings" pitchFamily="2" charset="2"/>
              </a:rPr>
              <a:t>O</a:t>
            </a:r>
            <a:endParaRPr lang="en-GB" baseline="-25000" dirty="0"/>
          </a:p>
        </p:txBody>
      </p:sp>
      <p:sp>
        <p:nvSpPr>
          <p:cNvPr id="4" name="TextBox 3"/>
          <p:cNvSpPr txBox="1"/>
          <p:nvPr/>
        </p:nvSpPr>
        <p:spPr>
          <a:xfrm>
            <a:off x="2135560" y="3356993"/>
            <a:ext cx="7992888" cy="769441"/>
          </a:xfrm>
          <a:prstGeom prst="rect">
            <a:avLst/>
          </a:prstGeom>
          <a:noFill/>
        </p:spPr>
        <p:txBody>
          <a:bodyPr wrap="square" rtlCol="0">
            <a:spAutoFit/>
          </a:bodyPr>
          <a:lstStyle/>
          <a:p>
            <a:pPr algn="ctr"/>
            <a:r>
              <a:rPr lang="en-GB" sz="4400" dirty="0">
                <a:solidFill>
                  <a:prstClr val="black"/>
                </a:solidFill>
                <a:latin typeface="Comic Sans MS"/>
              </a:rPr>
              <a:t>Does this equation balance?</a:t>
            </a:r>
          </a:p>
        </p:txBody>
      </p:sp>
      <p:sp>
        <p:nvSpPr>
          <p:cNvPr id="5" name="Rectangle 4"/>
          <p:cNvSpPr/>
          <p:nvPr/>
        </p:nvSpPr>
        <p:spPr>
          <a:xfrm>
            <a:off x="2423592" y="1628800"/>
            <a:ext cx="7416824"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6" name="TextBox 5"/>
          <p:cNvSpPr txBox="1"/>
          <p:nvPr/>
        </p:nvSpPr>
        <p:spPr>
          <a:xfrm>
            <a:off x="2135560" y="4149080"/>
            <a:ext cx="7992888" cy="2123658"/>
          </a:xfrm>
          <a:prstGeom prst="rect">
            <a:avLst/>
          </a:prstGeom>
          <a:noFill/>
        </p:spPr>
        <p:txBody>
          <a:bodyPr wrap="square" rtlCol="0">
            <a:spAutoFit/>
          </a:bodyPr>
          <a:lstStyle/>
          <a:p>
            <a:pPr algn="ctr"/>
            <a:r>
              <a:rPr lang="en-GB" sz="4400" dirty="0">
                <a:solidFill>
                  <a:srgbClr val="FF0000"/>
                </a:solidFill>
                <a:latin typeface="Comic Sans MS"/>
              </a:rPr>
              <a:t>No, there is more oxygen in the reactants than the products.</a:t>
            </a:r>
          </a:p>
        </p:txBody>
      </p:sp>
    </p:spTree>
    <p:extLst>
      <p:ext uri="{BB962C8B-B14F-4D97-AF65-F5344CB8AC3E}">
        <p14:creationId xmlns:p14="http://schemas.microsoft.com/office/powerpoint/2010/main" val="422074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a:xfrm>
            <a:off x="1600200" y="76200"/>
            <a:ext cx="7772400" cy="1143000"/>
          </a:xfrm>
        </p:spPr>
        <p:txBody>
          <a:bodyPr/>
          <a:lstStyle/>
          <a:p>
            <a:pPr eaLnBrk="1" hangingPunct="1"/>
            <a:r>
              <a:rPr lang="en-GB" altLang="en-US" sz="3600" dirty="0"/>
              <a:t>Example 2: Specific Heat Capacity</a:t>
            </a:r>
          </a:p>
        </p:txBody>
      </p:sp>
      <p:sp>
        <p:nvSpPr>
          <p:cNvPr id="684035" name="Text Box 3"/>
          <p:cNvSpPr txBox="1">
            <a:spLocks noChangeArrowheads="1"/>
          </p:cNvSpPr>
          <p:nvPr/>
        </p:nvSpPr>
        <p:spPr bwMode="auto">
          <a:xfrm>
            <a:off x="1752600" y="1203326"/>
            <a:ext cx="7620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000">
                <a:solidFill>
                  <a:prstClr val="black"/>
                </a:solidFill>
              </a:rPr>
              <a:t>A copper object of unknown mass has a specific heat capacity of 400</a:t>
            </a:r>
            <a:r>
              <a:rPr lang="en-GB" altLang="en-US" sz="2000">
                <a:solidFill>
                  <a:srgbClr val="1F497D"/>
                </a:solidFill>
              </a:rPr>
              <a:t>J/kg/</a:t>
            </a:r>
            <a:r>
              <a:rPr lang="en-GB" altLang="en-US" sz="2000">
                <a:solidFill>
                  <a:srgbClr val="1F497D"/>
                </a:solidFill>
                <a:cs typeface="Arial" panose="020B0604020202020204" pitchFamily="34" charset="0"/>
              </a:rPr>
              <a:t>°</a:t>
            </a:r>
            <a:r>
              <a:rPr lang="en-GB" altLang="en-US" sz="2000">
                <a:solidFill>
                  <a:srgbClr val="1F497D"/>
                </a:solidFill>
              </a:rPr>
              <a:t>C. The copper is heated and its temperature increases by 120</a:t>
            </a:r>
            <a:r>
              <a:rPr lang="en-GB" altLang="en-US" sz="2000">
                <a:solidFill>
                  <a:srgbClr val="1F497D"/>
                </a:solidFill>
                <a:cs typeface="Arial" panose="020B0604020202020204" pitchFamily="34" charset="0"/>
              </a:rPr>
              <a:t>°</a:t>
            </a:r>
            <a:r>
              <a:rPr lang="en-GB" altLang="en-US" sz="2000">
                <a:solidFill>
                  <a:srgbClr val="1F497D"/>
                </a:solidFill>
              </a:rPr>
              <a:t>C. It takes 200 000J or 200kJ of heat energy to bring about this change. What is the mass of copper?</a:t>
            </a:r>
          </a:p>
        </p:txBody>
      </p:sp>
      <p:sp>
        <p:nvSpPr>
          <p:cNvPr id="684036" name="Text Box 4"/>
          <p:cNvSpPr txBox="1">
            <a:spLocks noChangeArrowheads="1"/>
          </p:cNvSpPr>
          <p:nvPr/>
        </p:nvSpPr>
        <p:spPr bwMode="auto">
          <a:xfrm>
            <a:off x="1524000" y="2743201"/>
            <a:ext cx="800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000" b="1">
                <a:solidFill>
                  <a:prstClr val="black"/>
                </a:solidFill>
                <a:sym typeface="StarMath"/>
              </a:rPr>
              <a:t>Energy</a:t>
            </a:r>
            <a:r>
              <a:rPr lang="en-GB" altLang="en-US" sz="2000" b="1">
                <a:solidFill>
                  <a:prstClr val="black"/>
                </a:solidFill>
              </a:rPr>
              <a:t> = mass x specific heat capacity x change in temperature</a:t>
            </a:r>
            <a:endParaRPr lang="en-GB" altLang="en-US" sz="2000" b="1">
              <a:solidFill>
                <a:prstClr val="black"/>
              </a:solidFill>
              <a:sym typeface="StarMath"/>
            </a:endParaRPr>
          </a:p>
        </p:txBody>
      </p:sp>
      <p:sp>
        <p:nvSpPr>
          <p:cNvPr id="684037" name="Text Box 5"/>
          <p:cNvSpPr txBox="1">
            <a:spLocks noChangeArrowheads="1"/>
          </p:cNvSpPr>
          <p:nvPr/>
        </p:nvSpPr>
        <p:spPr bwMode="auto">
          <a:xfrm>
            <a:off x="1524000" y="3352800"/>
            <a:ext cx="8001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000" b="1" dirty="0">
                <a:solidFill>
                  <a:prstClr val="black"/>
                </a:solidFill>
                <a:sym typeface="StarMath"/>
              </a:rPr>
              <a:t>E</a:t>
            </a:r>
            <a:r>
              <a:rPr lang="en-GB" altLang="en-US" sz="2000" b="1" dirty="0">
                <a:solidFill>
                  <a:prstClr val="black"/>
                </a:solidFill>
              </a:rPr>
              <a:t> = m x c x </a:t>
            </a:r>
            <a:r>
              <a:rPr lang="el-GR" altLang="en-US" sz="2000" b="1" dirty="0">
                <a:solidFill>
                  <a:prstClr val="black"/>
                </a:solidFill>
                <a:latin typeface="Arial Unicode MS" pitchFamily="34" charset="-128"/>
                <a:ea typeface="Arial Unicode MS" pitchFamily="34" charset="-128"/>
                <a:cs typeface="Arial Unicode MS" pitchFamily="34" charset="-128"/>
              </a:rPr>
              <a:t>∆θ</a:t>
            </a:r>
          </a:p>
          <a:p>
            <a:pPr eaLnBrk="1" hangingPunct="1">
              <a:spcBef>
                <a:spcPct val="50000"/>
              </a:spcBef>
            </a:pPr>
            <a:endParaRPr lang="en-GB" altLang="en-US" sz="2000" dirty="0">
              <a:solidFill>
                <a:prstClr val="black"/>
              </a:solidFill>
            </a:endParaRPr>
          </a:p>
        </p:txBody>
      </p:sp>
      <p:sp>
        <p:nvSpPr>
          <p:cNvPr id="684038" name="Text Box 6"/>
          <p:cNvSpPr txBox="1">
            <a:spLocks noChangeArrowheads="1"/>
          </p:cNvSpPr>
          <p:nvPr/>
        </p:nvSpPr>
        <p:spPr bwMode="auto">
          <a:xfrm>
            <a:off x="1524000" y="3962400"/>
            <a:ext cx="8001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000" b="1" dirty="0">
                <a:solidFill>
                  <a:prstClr val="black"/>
                </a:solidFill>
                <a:sym typeface="StarMath"/>
              </a:rPr>
              <a:t>Mass</a:t>
            </a:r>
            <a:r>
              <a:rPr lang="en-GB" altLang="en-US" sz="2000" b="1" dirty="0">
                <a:solidFill>
                  <a:prstClr val="black"/>
                </a:solidFill>
              </a:rPr>
              <a:t> = E/(c x </a:t>
            </a:r>
            <a:r>
              <a:rPr lang="el-GR" altLang="en-US" sz="2000" b="1" dirty="0">
                <a:solidFill>
                  <a:prstClr val="black"/>
                </a:solidFill>
                <a:latin typeface="Arial Unicode MS" pitchFamily="34" charset="-128"/>
                <a:ea typeface="Arial Unicode MS" pitchFamily="34" charset="-128"/>
                <a:cs typeface="Arial Unicode MS" pitchFamily="34" charset="-128"/>
              </a:rPr>
              <a:t>∆θ</a:t>
            </a:r>
            <a:r>
              <a:rPr lang="en-GB" altLang="en-US" sz="2000" b="1" dirty="0">
                <a:solidFill>
                  <a:prstClr val="black"/>
                </a:solidFill>
                <a:sym typeface="StarMath"/>
              </a:rPr>
              <a:t>)</a:t>
            </a:r>
            <a:r>
              <a:rPr lang="en-GB" altLang="en-US" sz="2000" dirty="0">
                <a:solidFill>
                  <a:prstClr val="black"/>
                </a:solidFill>
              </a:rPr>
              <a:t> </a:t>
            </a:r>
          </a:p>
        </p:txBody>
      </p:sp>
      <p:sp>
        <p:nvSpPr>
          <p:cNvPr id="684039" name="Text Box 7"/>
          <p:cNvSpPr txBox="1">
            <a:spLocks noChangeArrowheads="1"/>
          </p:cNvSpPr>
          <p:nvPr/>
        </p:nvSpPr>
        <p:spPr bwMode="auto">
          <a:xfrm>
            <a:off x="3124200" y="5943600"/>
            <a:ext cx="4953000" cy="400110"/>
          </a:xfrm>
          <a:prstGeom prst="rect">
            <a:avLst/>
          </a:prstGeom>
          <a:solidFill>
            <a:srgbClr val="FFFFCC"/>
          </a:solidFill>
          <a:ln w="28575">
            <a:solidFill>
              <a:schemeClr val="tx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b="1">
                <a:solidFill>
                  <a:prstClr val="black"/>
                </a:solidFill>
                <a:sym typeface="StarMath"/>
              </a:rPr>
              <a:t>The mass of copper is </a:t>
            </a:r>
            <a:r>
              <a:rPr lang="en-GB" altLang="en-US" b="1">
                <a:solidFill>
                  <a:prstClr val="black"/>
                </a:solidFill>
              </a:rPr>
              <a:t>4.17kg</a:t>
            </a:r>
            <a:r>
              <a:rPr lang="en-GB" altLang="en-US" sz="2000">
                <a:solidFill>
                  <a:prstClr val="black"/>
                </a:solidFill>
              </a:rPr>
              <a:t> </a:t>
            </a:r>
          </a:p>
        </p:txBody>
      </p:sp>
      <p:sp>
        <p:nvSpPr>
          <p:cNvPr id="684040" name="Text Box 8"/>
          <p:cNvSpPr txBox="1">
            <a:spLocks noChangeArrowheads="1"/>
          </p:cNvSpPr>
          <p:nvPr/>
        </p:nvSpPr>
        <p:spPr bwMode="auto">
          <a:xfrm>
            <a:off x="1524000" y="4572001"/>
            <a:ext cx="800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000" b="1">
                <a:solidFill>
                  <a:prstClr val="black"/>
                </a:solidFill>
                <a:sym typeface="StarMath"/>
              </a:rPr>
              <a:t>Mass</a:t>
            </a:r>
            <a:r>
              <a:rPr lang="en-GB" altLang="en-US" sz="2000" b="1">
                <a:solidFill>
                  <a:prstClr val="black"/>
                </a:solidFill>
              </a:rPr>
              <a:t> = </a:t>
            </a:r>
            <a:r>
              <a:rPr lang="en-GB" altLang="en-US" sz="2000">
                <a:solidFill>
                  <a:prstClr val="black"/>
                </a:solidFill>
              </a:rPr>
              <a:t>200 000/(400 x </a:t>
            </a:r>
            <a:r>
              <a:rPr lang="en-GB" altLang="en-US" sz="2000">
                <a:solidFill>
                  <a:prstClr val="black"/>
                </a:solidFill>
                <a:sym typeface="StarMath"/>
              </a:rPr>
              <a:t>120)</a:t>
            </a:r>
            <a:r>
              <a:rPr lang="en-GB" altLang="en-US" sz="2000">
                <a:solidFill>
                  <a:prstClr val="black"/>
                </a:solidFill>
              </a:rPr>
              <a:t> </a:t>
            </a:r>
          </a:p>
        </p:txBody>
      </p:sp>
      <p:sp>
        <p:nvSpPr>
          <p:cNvPr id="684041" name="Text Box 9"/>
          <p:cNvSpPr txBox="1">
            <a:spLocks noChangeArrowheads="1"/>
          </p:cNvSpPr>
          <p:nvPr/>
        </p:nvSpPr>
        <p:spPr bwMode="auto">
          <a:xfrm>
            <a:off x="1524000" y="5089526"/>
            <a:ext cx="800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000" b="1">
                <a:solidFill>
                  <a:prstClr val="black"/>
                </a:solidFill>
                <a:sym typeface="StarMath"/>
              </a:rPr>
              <a:t>Mass</a:t>
            </a:r>
            <a:r>
              <a:rPr lang="en-GB" altLang="en-US" sz="2000" b="1">
                <a:solidFill>
                  <a:prstClr val="black"/>
                </a:solidFill>
              </a:rPr>
              <a:t> = </a:t>
            </a:r>
            <a:r>
              <a:rPr lang="en-GB" altLang="en-US" sz="2000">
                <a:solidFill>
                  <a:prstClr val="black"/>
                </a:solidFill>
              </a:rPr>
              <a:t>4</a:t>
            </a:r>
            <a:r>
              <a:rPr lang="en-GB" altLang="en-US" sz="2000" b="1">
                <a:solidFill>
                  <a:prstClr val="black"/>
                </a:solidFill>
              </a:rPr>
              <a:t>.</a:t>
            </a:r>
            <a:r>
              <a:rPr lang="en-GB" altLang="en-US" sz="2000">
                <a:solidFill>
                  <a:prstClr val="black"/>
                </a:solidFill>
              </a:rPr>
              <a:t>17kg </a:t>
            </a:r>
          </a:p>
        </p:txBody>
      </p:sp>
      <p:pic>
        <p:nvPicPr>
          <p:cNvPr id="10" name="Picture 9"/>
          <p:cNvPicPr>
            <a:picLocks noChangeAspect="1"/>
          </p:cNvPicPr>
          <p:nvPr/>
        </p:nvPicPr>
        <p:blipFill rotWithShape="1">
          <a:blip r:embed="rId3"/>
          <a:srcRect l="32014" t="49015" r="33121" b="17516"/>
          <a:stretch/>
        </p:blipFill>
        <p:spPr>
          <a:xfrm>
            <a:off x="7464152" y="3642987"/>
            <a:ext cx="2906568" cy="1568624"/>
          </a:xfrm>
          <a:prstGeom prst="rect">
            <a:avLst/>
          </a:prstGeom>
        </p:spPr>
      </p:pic>
    </p:spTree>
    <p:extLst>
      <p:ext uri="{BB962C8B-B14F-4D97-AF65-F5344CB8AC3E}">
        <p14:creationId xmlns:p14="http://schemas.microsoft.com/office/powerpoint/2010/main" val="4217449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84034"/>
                                        </p:tgtEl>
                                        <p:attrNameLst>
                                          <p:attrName>style.visibility</p:attrName>
                                        </p:attrNameLst>
                                      </p:cBhvr>
                                      <p:to>
                                        <p:strVal val="visible"/>
                                      </p:to>
                                    </p:set>
                                    <p:animEffect transition="in" filter="dissolve">
                                      <p:cBhvr>
                                        <p:cTn id="7" dur="500"/>
                                        <p:tgtEl>
                                          <p:spTgt spid="68403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iterate type="lt">
                                    <p:tmPct val="100000"/>
                                  </p:iterate>
                                  <p:childTnLst>
                                    <p:set>
                                      <p:cBhvr>
                                        <p:cTn id="10" dur="1" fill="hold">
                                          <p:stCondLst>
                                            <p:cond delay="0"/>
                                          </p:stCondLst>
                                        </p:cTn>
                                        <p:tgtEl>
                                          <p:spTgt spid="684035"/>
                                        </p:tgtEl>
                                        <p:attrNameLst>
                                          <p:attrName>style.visibility</p:attrName>
                                        </p:attrNameLst>
                                      </p:cBhvr>
                                      <p:to>
                                        <p:strVal val="visible"/>
                                      </p:to>
                                    </p:set>
                                    <p:animEffect transition="in" filter="dissolve">
                                      <p:cBhvr>
                                        <p:cTn id="11" dur="75"/>
                                        <p:tgtEl>
                                          <p:spTgt spid="6840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684036"/>
                                        </p:tgtEl>
                                        <p:attrNameLst>
                                          <p:attrName>style.visibility</p:attrName>
                                        </p:attrNameLst>
                                      </p:cBhvr>
                                      <p:to>
                                        <p:strVal val="visible"/>
                                      </p:to>
                                    </p:set>
                                    <p:anim calcmode="lin" valueType="num">
                                      <p:cBhvr additive="base">
                                        <p:cTn id="16" dur="500" fill="hold"/>
                                        <p:tgtEl>
                                          <p:spTgt spid="684036"/>
                                        </p:tgtEl>
                                        <p:attrNameLst>
                                          <p:attrName>ppt_x</p:attrName>
                                        </p:attrNameLst>
                                      </p:cBhvr>
                                      <p:tavLst>
                                        <p:tav tm="0">
                                          <p:val>
                                            <p:strVal val="0-#ppt_w/2"/>
                                          </p:val>
                                        </p:tav>
                                        <p:tav tm="100000">
                                          <p:val>
                                            <p:strVal val="#ppt_x"/>
                                          </p:val>
                                        </p:tav>
                                      </p:tavLst>
                                    </p:anim>
                                    <p:anim calcmode="lin" valueType="num">
                                      <p:cBhvr additive="base">
                                        <p:cTn id="17" dur="500" fill="hold"/>
                                        <p:tgtEl>
                                          <p:spTgt spid="684036"/>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684037"/>
                                        </p:tgtEl>
                                        <p:attrNameLst>
                                          <p:attrName>style.visibility</p:attrName>
                                        </p:attrNameLst>
                                      </p:cBhvr>
                                      <p:to>
                                        <p:strVal val="visible"/>
                                      </p:to>
                                    </p:set>
                                    <p:anim calcmode="lin" valueType="num">
                                      <p:cBhvr additive="base">
                                        <p:cTn id="22" dur="500" fill="hold"/>
                                        <p:tgtEl>
                                          <p:spTgt spid="684037"/>
                                        </p:tgtEl>
                                        <p:attrNameLst>
                                          <p:attrName>ppt_x</p:attrName>
                                        </p:attrNameLst>
                                      </p:cBhvr>
                                      <p:tavLst>
                                        <p:tav tm="0">
                                          <p:val>
                                            <p:strVal val="0-#ppt_w/2"/>
                                          </p:val>
                                        </p:tav>
                                        <p:tav tm="100000">
                                          <p:val>
                                            <p:strVal val="#ppt_x"/>
                                          </p:val>
                                        </p:tav>
                                      </p:tavLst>
                                    </p:anim>
                                    <p:anim calcmode="lin" valueType="num">
                                      <p:cBhvr additive="base">
                                        <p:cTn id="23" dur="500" fill="hold"/>
                                        <p:tgtEl>
                                          <p:spTgt spid="684037"/>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684038"/>
                                        </p:tgtEl>
                                        <p:attrNameLst>
                                          <p:attrName>style.visibility</p:attrName>
                                        </p:attrNameLst>
                                      </p:cBhvr>
                                      <p:to>
                                        <p:strVal val="visible"/>
                                      </p:to>
                                    </p:set>
                                    <p:anim calcmode="lin" valueType="num">
                                      <p:cBhvr additive="base">
                                        <p:cTn id="28" dur="500" fill="hold"/>
                                        <p:tgtEl>
                                          <p:spTgt spid="684038"/>
                                        </p:tgtEl>
                                        <p:attrNameLst>
                                          <p:attrName>ppt_x</p:attrName>
                                        </p:attrNameLst>
                                      </p:cBhvr>
                                      <p:tavLst>
                                        <p:tav tm="0">
                                          <p:val>
                                            <p:strVal val="0-#ppt_w/2"/>
                                          </p:val>
                                        </p:tav>
                                        <p:tav tm="100000">
                                          <p:val>
                                            <p:strVal val="#ppt_x"/>
                                          </p:val>
                                        </p:tav>
                                      </p:tavLst>
                                    </p:anim>
                                    <p:anim calcmode="lin" valueType="num">
                                      <p:cBhvr additive="base">
                                        <p:cTn id="29" dur="500" fill="hold"/>
                                        <p:tgtEl>
                                          <p:spTgt spid="684038"/>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684039"/>
                                        </p:tgtEl>
                                        <p:attrNameLst>
                                          <p:attrName>style.visibility</p:attrName>
                                        </p:attrNameLst>
                                      </p:cBhvr>
                                      <p:to>
                                        <p:strVal val="visible"/>
                                      </p:to>
                                    </p:set>
                                    <p:anim calcmode="lin" valueType="num">
                                      <p:cBhvr>
                                        <p:cTn id="34" dur="500" fill="hold"/>
                                        <p:tgtEl>
                                          <p:spTgt spid="684039"/>
                                        </p:tgtEl>
                                        <p:attrNameLst>
                                          <p:attrName>ppt_w</p:attrName>
                                        </p:attrNameLst>
                                      </p:cBhvr>
                                      <p:tavLst>
                                        <p:tav tm="0">
                                          <p:val>
                                            <p:fltVal val="0"/>
                                          </p:val>
                                        </p:tav>
                                        <p:tav tm="100000">
                                          <p:val>
                                            <p:strVal val="#ppt_w"/>
                                          </p:val>
                                        </p:tav>
                                      </p:tavLst>
                                    </p:anim>
                                    <p:anim calcmode="lin" valueType="num">
                                      <p:cBhvr>
                                        <p:cTn id="35" dur="500" fill="hold"/>
                                        <p:tgtEl>
                                          <p:spTgt spid="684039"/>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684040"/>
                                        </p:tgtEl>
                                        <p:attrNameLst>
                                          <p:attrName>style.visibility</p:attrName>
                                        </p:attrNameLst>
                                      </p:cBhvr>
                                      <p:to>
                                        <p:strVal val="visible"/>
                                      </p:to>
                                    </p:set>
                                    <p:anim calcmode="lin" valueType="num">
                                      <p:cBhvr additive="base">
                                        <p:cTn id="40" dur="500" fill="hold"/>
                                        <p:tgtEl>
                                          <p:spTgt spid="684040"/>
                                        </p:tgtEl>
                                        <p:attrNameLst>
                                          <p:attrName>ppt_x</p:attrName>
                                        </p:attrNameLst>
                                      </p:cBhvr>
                                      <p:tavLst>
                                        <p:tav tm="0">
                                          <p:val>
                                            <p:strVal val="0-#ppt_w/2"/>
                                          </p:val>
                                        </p:tav>
                                        <p:tav tm="100000">
                                          <p:val>
                                            <p:strVal val="#ppt_x"/>
                                          </p:val>
                                        </p:tav>
                                      </p:tavLst>
                                    </p:anim>
                                    <p:anim calcmode="lin" valueType="num">
                                      <p:cBhvr additive="base">
                                        <p:cTn id="41" dur="500" fill="hold"/>
                                        <p:tgtEl>
                                          <p:spTgt spid="684040"/>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684041"/>
                                        </p:tgtEl>
                                        <p:attrNameLst>
                                          <p:attrName>style.visibility</p:attrName>
                                        </p:attrNameLst>
                                      </p:cBhvr>
                                      <p:to>
                                        <p:strVal val="visible"/>
                                      </p:to>
                                    </p:set>
                                    <p:anim calcmode="lin" valueType="num">
                                      <p:cBhvr additive="base">
                                        <p:cTn id="46" dur="500" fill="hold"/>
                                        <p:tgtEl>
                                          <p:spTgt spid="684041"/>
                                        </p:tgtEl>
                                        <p:attrNameLst>
                                          <p:attrName>ppt_x</p:attrName>
                                        </p:attrNameLst>
                                      </p:cBhvr>
                                      <p:tavLst>
                                        <p:tav tm="0">
                                          <p:val>
                                            <p:strVal val="0-#ppt_w/2"/>
                                          </p:val>
                                        </p:tav>
                                        <p:tav tm="100000">
                                          <p:val>
                                            <p:strVal val="#ppt_x"/>
                                          </p:val>
                                        </p:tav>
                                      </p:tavLst>
                                    </p:anim>
                                    <p:anim calcmode="lin" valueType="num">
                                      <p:cBhvr additive="base">
                                        <p:cTn id="47" dur="500" fill="hold"/>
                                        <p:tgtEl>
                                          <p:spTgt spid="6840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4" grpId="0" autoUpdateAnimBg="0"/>
      <p:bldP spid="684035" grpId="0" autoUpdateAnimBg="0"/>
      <p:bldP spid="684036" grpId="0" autoUpdateAnimBg="0"/>
      <p:bldP spid="684037" grpId="0" autoUpdateAnimBg="0"/>
      <p:bldP spid="684038" grpId="0" autoUpdateAnimBg="0"/>
      <p:bldP spid="684039" grpId="0" animBg="1" autoUpdateAnimBg="0"/>
      <p:bldP spid="684040" grpId="0" autoUpdateAnimBg="0"/>
      <p:bldP spid="68404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91544" y="1484784"/>
            <a:ext cx="8229600" cy="1756792"/>
          </a:xfrm>
          <a:prstGeom prst="rect">
            <a:avLst/>
          </a:prstGeom>
        </p:spPr>
        <p:txBody>
          <a:bodyPr vert="horz" lIns="91440" tIns="45720" rIns="91440" bIns="45720" rtlCol="0">
            <a:normAutofit/>
          </a:bodyPr>
          <a:lstStyle/>
          <a:p>
            <a:pPr marL="342900" indent="-342900" algn="ctr">
              <a:spcBef>
                <a:spcPct val="20000"/>
              </a:spcBef>
              <a:defRPr/>
            </a:pPr>
            <a:r>
              <a:rPr lang="en-GB" sz="3200" dirty="0">
                <a:solidFill>
                  <a:prstClr val="black"/>
                </a:solidFill>
                <a:latin typeface="Comic Sans MS"/>
              </a:rPr>
              <a:t>hydrogen + oxygen </a:t>
            </a:r>
            <a:r>
              <a:rPr lang="en-GB" sz="3200" dirty="0">
                <a:solidFill>
                  <a:prstClr val="black"/>
                </a:solidFill>
                <a:latin typeface="Comic Sans MS"/>
                <a:sym typeface="Wingdings" pitchFamily="2" charset="2"/>
              </a:rPr>
              <a:t> carbon dioxide</a:t>
            </a:r>
          </a:p>
          <a:p>
            <a:pPr marL="342900" indent="-342900" algn="ctr">
              <a:spcBef>
                <a:spcPct val="20000"/>
              </a:spcBef>
              <a:defRPr/>
            </a:pPr>
            <a:r>
              <a:rPr lang="en-GB" sz="3200" dirty="0">
                <a:solidFill>
                  <a:prstClr val="black"/>
                </a:solidFill>
                <a:latin typeface="Comic Sans MS"/>
                <a:sym typeface="Wingdings" pitchFamily="2" charset="2"/>
              </a:rPr>
              <a:t>__H</a:t>
            </a:r>
            <a:r>
              <a:rPr lang="en-GB" sz="3200" baseline="-25000" dirty="0">
                <a:solidFill>
                  <a:prstClr val="black"/>
                </a:solidFill>
                <a:latin typeface="Comic Sans MS"/>
                <a:sym typeface="Wingdings" pitchFamily="2" charset="2"/>
              </a:rPr>
              <a:t>2</a:t>
            </a:r>
            <a:r>
              <a:rPr lang="en-GB" sz="3200" dirty="0">
                <a:solidFill>
                  <a:prstClr val="black"/>
                </a:solidFill>
                <a:latin typeface="Comic Sans MS"/>
                <a:sym typeface="Wingdings" pitchFamily="2" charset="2"/>
              </a:rPr>
              <a:t>      +    __O</a:t>
            </a:r>
            <a:r>
              <a:rPr lang="en-GB" sz="3200" baseline="-25000" dirty="0">
                <a:solidFill>
                  <a:prstClr val="black"/>
                </a:solidFill>
                <a:latin typeface="Comic Sans MS"/>
                <a:sym typeface="Wingdings" pitchFamily="2" charset="2"/>
              </a:rPr>
              <a:t>2</a:t>
            </a:r>
            <a:r>
              <a:rPr lang="en-GB" sz="3200" dirty="0">
                <a:solidFill>
                  <a:prstClr val="black"/>
                </a:solidFill>
                <a:latin typeface="Comic Sans MS"/>
                <a:sym typeface="Wingdings" pitchFamily="2" charset="2"/>
              </a:rPr>
              <a:t>          __H</a:t>
            </a:r>
            <a:r>
              <a:rPr lang="en-GB" sz="3200" baseline="-25000" dirty="0">
                <a:solidFill>
                  <a:prstClr val="black"/>
                </a:solidFill>
                <a:latin typeface="Comic Sans MS"/>
                <a:sym typeface="Wingdings" pitchFamily="2" charset="2"/>
              </a:rPr>
              <a:t>2</a:t>
            </a:r>
            <a:r>
              <a:rPr lang="en-GB" sz="3200" dirty="0">
                <a:solidFill>
                  <a:prstClr val="black"/>
                </a:solidFill>
                <a:latin typeface="Comic Sans MS"/>
                <a:sym typeface="Wingdings" pitchFamily="2" charset="2"/>
              </a:rPr>
              <a:t>O</a:t>
            </a:r>
            <a:endParaRPr lang="en-GB" sz="3200" baseline="-25000" dirty="0">
              <a:solidFill>
                <a:prstClr val="black"/>
              </a:solidFill>
              <a:latin typeface="Comic Sans MS"/>
            </a:endParaRPr>
          </a:p>
        </p:txBody>
      </p:sp>
      <p:sp>
        <p:nvSpPr>
          <p:cNvPr id="7" name="Oval 6"/>
          <p:cNvSpPr/>
          <p:nvPr/>
        </p:nvSpPr>
        <p:spPr>
          <a:xfrm>
            <a:off x="5087888" y="3212976"/>
            <a:ext cx="648072" cy="72008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8" name="Oval 7"/>
          <p:cNvSpPr/>
          <p:nvPr/>
        </p:nvSpPr>
        <p:spPr>
          <a:xfrm>
            <a:off x="5735960" y="3212976"/>
            <a:ext cx="648072" cy="72008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grpSp>
        <p:nvGrpSpPr>
          <p:cNvPr id="13" name="Group 12"/>
          <p:cNvGrpSpPr/>
          <p:nvPr/>
        </p:nvGrpSpPr>
        <p:grpSpPr>
          <a:xfrm>
            <a:off x="7752184" y="3068960"/>
            <a:ext cx="1512168" cy="1296144"/>
            <a:chOff x="6228184" y="3068960"/>
            <a:chExt cx="1512168" cy="1296144"/>
          </a:xfrm>
        </p:grpSpPr>
        <p:sp>
          <p:nvSpPr>
            <p:cNvPr id="5" name="Oval 4"/>
            <p:cNvSpPr/>
            <p:nvPr/>
          </p:nvSpPr>
          <p:spPr>
            <a:xfrm>
              <a:off x="6228184" y="3645024"/>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6" name="Oval 5"/>
            <p:cNvSpPr/>
            <p:nvPr/>
          </p:nvSpPr>
          <p:spPr>
            <a:xfrm>
              <a:off x="7092280" y="3645024"/>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9" name="Oval 8"/>
            <p:cNvSpPr/>
            <p:nvPr/>
          </p:nvSpPr>
          <p:spPr>
            <a:xfrm>
              <a:off x="6660232" y="3068960"/>
              <a:ext cx="648072" cy="72008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grpSp>
      <p:sp>
        <p:nvSpPr>
          <p:cNvPr id="10" name="Oval 9"/>
          <p:cNvSpPr/>
          <p:nvPr/>
        </p:nvSpPr>
        <p:spPr>
          <a:xfrm>
            <a:off x="3071664" y="3212976"/>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11" name="Oval 10"/>
          <p:cNvSpPr/>
          <p:nvPr/>
        </p:nvSpPr>
        <p:spPr>
          <a:xfrm>
            <a:off x="3719736" y="3212976"/>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12" name="TextBox 11"/>
          <p:cNvSpPr txBox="1"/>
          <p:nvPr/>
        </p:nvSpPr>
        <p:spPr>
          <a:xfrm>
            <a:off x="2135560" y="332657"/>
            <a:ext cx="8532440" cy="769441"/>
          </a:xfrm>
          <a:prstGeom prst="rect">
            <a:avLst/>
          </a:prstGeom>
          <a:noFill/>
        </p:spPr>
        <p:txBody>
          <a:bodyPr wrap="square" rtlCol="0">
            <a:spAutoFit/>
          </a:bodyPr>
          <a:lstStyle/>
          <a:p>
            <a:pPr algn="ctr"/>
            <a:r>
              <a:rPr lang="en-GB" sz="4400" b="1" dirty="0">
                <a:solidFill>
                  <a:prstClr val="black"/>
                </a:solidFill>
                <a:latin typeface="Comic Sans MS"/>
              </a:rPr>
              <a:t>Balance the equation</a:t>
            </a:r>
          </a:p>
        </p:txBody>
      </p:sp>
      <p:grpSp>
        <p:nvGrpSpPr>
          <p:cNvPr id="14" name="Group 13"/>
          <p:cNvGrpSpPr/>
          <p:nvPr/>
        </p:nvGrpSpPr>
        <p:grpSpPr>
          <a:xfrm>
            <a:off x="7824192" y="4725144"/>
            <a:ext cx="1512168" cy="1296144"/>
            <a:chOff x="6228184" y="3068960"/>
            <a:chExt cx="1512168" cy="1296144"/>
          </a:xfrm>
        </p:grpSpPr>
        <p:sp>
          <p:nvSpPr>
            <p:cNvPr id="15" name="Oval 14"/>
            <p:cNvSpPr/>
            <p:nvPr/>
          </p:nvSpPr>
          <p:spPr>
            <a:xfrm>
              <a:off x="6228184" y="3645024"/>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16" name="Oval 15"/>
            <p:cNvSpPr/>
            <p:nvPr/>
          </p:nvSpPr>
          <p:spPr>
            <a:xfrm>
              <a:off x="7092280" y="3645024"/>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17" name="Oval 16"/>
            <p:cNvSpPr/>
            <p:nvPr/>
          </p:nvSpPr>
          <p:spPr>
            <a:xfrm>
              <a:off x="6660232" y="3068960"/>
              <a:ext cx="648072" cy="72008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grpSp>
      <p:sp>
        <p:nvSpPr>
          <p:cNvPr id="18" name="TextBox 17"/>
          <p:cNvSpPr txBox="1"/>
          <p:nvPr/>
        </p:nvSpPr>
        <p:spPr>
          <a:xfrm>
            <a:off x="7896200" y="1916833"/>
            <a:ext cx="1296144" cy="769441"/>
          </a:xfrm>
          <a:prstGeom prst="rect">
            <a:avLst/>
          </a:prstGeom>
          <a:noFill/>
        </p:spPr>
        <p:txBody>
          <a:bodyPr wrap="square" rtlCol="0">
            <a:spAutoFit/>
          </a:bodyPr>
          <a:lstStyle/>
          <a:p>
            <a:r>
              <a:rPr lang="en-GB" sz="4400" dirty="0">
                <a:solidFill>
                  <a:srgbClr val="FF0000"/>
                </a:solidFill>
                <a:latin typeface="Comic Sans MS"/>
              </a:rPr>
              <a:t>2</a:t>
            </a:r>
          </a:p>
        </p:txBody>
      </p:sp>
      <p:sp>
        <p:nvSpPr>
          <p:cNvPr id="19" name="Oval 18"/>
          <p:cNvSpPr/>
          <p:nvPr/>
        </p:nvSpPr>
        <p:spPr>
          <a:xfrm>
            <a:off x="3071664" y="4437112"/>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20" name="Oval 19"/>
          <p:cNvSpPr/>
          <p:nvPr/>
        </p:nvSpPr>
        <p:spPr>
          <a:xfrm>
            <a:off x="3719736" y="4437112"/>
            <a:ext cx="6480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omic Sans MS"/>
            </a:endParaRPr>
          </a:p>
        </p:txBody>
      </p:sp>
      <p:sp>
        <p:nvSpPr>
          <p:cNvPr id="21" name="TextBox 20"/>
          <p:cNvSpPr txBox="1"/>
          <p:nvPr/>
        </p:nvSpPr>
        <p:spPr>
          <a:xfrm>
            <a:off x="2927648" y="1916833"/>
            <a:ext cx="1296144" cy="769441"/>
          </a:xfrm>
          <a:prstGeom prst="rect">
            <a:avLst/>
          </a:prstGeom>
          <a:noFill/>
        </p:spPr>
        <p:txBody>
          <a:bodyPr wrap="square" rtlCol="0">
            <a:spAutoFit/>
          </a:bodyPr>
          <a:lstStyle/>
          <a:p>
            <a:r>
              <a:rPr lang="en-GB" sz="4400" dirty="0">
                <a:solidFill>
                  <a:srgbClr val="FF0000"/>
                </a:solidFill>
                <a:latin typeface="Comic Sans MS"/>
              </a:rPr>
              <a:t>2</a:t>
            </a:r>
          </a:p>
        </p:txBody>
      </p:sp>
    </p:spTree>
    <p:extLst>
      <p:ext uri="{BB962C8B-B14F-4D97-AF65-F5344CB8AC3E}">
        <p14:creationId xmlns:p14="http://schemas.microsoft.com/office/powerpoint/2010/main" val="100627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a:solidFill>
            <a:srgbClr val="FFFF00"/>
          </a:solidFill>
        </p:spPr>
        <p:txBody>
          <a:bodyPr/>
          <a:lstStyle/>
          <a:p>
            <a:r>
              <a:rPr lang="en-GB" dirty="0" smtClean="0"/>
              <a:t>How to balance an equation</a:t>
            </a:r>
            <a:endParaRPr lang="en-GB" dirty="0"/>
          </a:p>
        </p:txBody>
      </p:sp>
      <p:sp>
        <p:nvSpPr>
          <p:cNvPr id="3" name="Content Placeholder 2"/>
          <p:cNvSpPr>
            <a:spLocks noGrp="1"/>
          </p:cNvSpPr>
          <p:nvPr>
            <p:ph idx="1"/>
          </p:nvPr>
        </p:nvSpPr>
        <p:spPr>
          <a:xfrm>
            <a:off x="1981200" y="1124744"/>
            <a:ext cx="8229600" cy="5544616"/>
          </a:xfrm>
        </p:spPr>
        <p:txBody>
          <a:bodyPr>
            <a:normAutofit fontScale="77500" lnSpcReduction="20000"/>
          </a:bodyPr>
          <a:lstStyle/>
          <a:p>
            <a:pPr marL="288925" indent="-288925" defTabSz="828675">
              <a:spcBef>
                <a:spcPct val="0"/>
              </a:spcBef>
            </a:pPr>
            <a:r>
              <a:rPr lang="en-GB" dirty="0" smtClean="0">
                <a:solidFill>
                  <a:srgbClr val="FF0000"/>
                </a:solidFill>
              </a:rPr>
              <a:t>Step 1:</a:t>
            </a:r>
            <a:r>
              <a:rPr lang="en-GB" dirty="0"/>
              <a:t> </a:t>
            </a:r>
            <a:r>
              <a:rPr lang="en-GB" dirty="0" smtClean="0"/>
              <a:t>Write </a:t>
            </a:r>
            <a:r>
              <a:rPr lang="en-GB" dirty="0" smtClean="0">
                <a:sym typeface="Monotype Sorts" pitchFamily="2" charset="2"/>
              </a:rPr>
              <a:t>word equation.</a:t>
            </a:r>
          </a:p>
          <a:p>
            <a:pPr marL="288925" indent="-288925" defTabSz="828675">
              <a:spcBef>
                <a:spcPct val="0"/>
              </a:spcBef>
              <a:buNone/>
            </a:pPr>
            <a:endParaRPr lang="en-GB" dirty="0" smtClean="0">
              <a:sym typeface="Monotype Sorts" pitchFamily="2" charset="2"/>
            </a:endParaRPr>
          </a:p>
          <a:p>
            <a:pPr marL="288925" indent="-288925" defTabSz="828675">
              <a:spcBef>
                <a:spcPct val="0"/>
              </a:spcBef>
            </a:pPr>
            <a:r>
              <a:rPr lang="en-GB" dirty="0" smtClean="0">
                <a:solidFill>
                  <a:srgbClr val="FF0000"/>
                </a:solidFill>
                <a:sym typeface="Monotype Sorts" pitchFamily="2" charset="2"/>
              </a:rPr>
              <a:t>Step 2: </a:t>
            </a:r>
            <a:r>
              <a:rPr lang="en-GB" dirty="0" smtClean="0">
                <a:sym typeface="Monotype Sorts" pitchFamily="2" charset="2"/>
              </a:rPr>
              <a:t>Write correct symbol/formulae for each reactant and product.</a:t>
            </a:r>
          </a:p>
          <a:p>
            <a:pPr marL="288925" indent="-288925" defTabSz="828675">
              <a:spcBef>
                <a:spcPct val="0"/>
              </a:spcBef>
              <a:buNone/>
            </a:pPr>
            <a:endParaRPr lang="en-GB" dirty="0" smtClean="0">
              <a:sym typeface="Monotype Sorts" pitchFamily="2" charset="2"/>
            </a:endParaRPr>
          </a:p>
          <a:p>
            <a:pPr marL="288925" indent="-288925" defTabSz="828675">
              <a:spcBef>
                <a:spcPct val="0"/>
              </a:spcBef>
            </a:pPr>
            <a:r>
              <a:rPr lang="en-GB" dirty="0" smtClean="0">
                <a:solidFill>
                  <a:srgbClr val="FF0000"/>
                </a:solidFill>
                <a:sym typeface="Monotype Sorts" pitchFamily="2" charset="2"/>
              </a:rPr>
              <a:t>Step 3:</a:t>
            </a:r>
            <a:r>
              <a:rPr lang="en-GB" dirty="0" smtClean="0">
                <a:sym typeface="Monotype Sorts" pitchFamily="2" charset="2"/>
              </a:rPr>
              <a:t> Check that there are equal numbers of each type of atom on both sides of the equation. (The symbol itself = 1 atom so </a:t>
            </a:r>
            <a:r>
              <a:rPr lang="en-GB" dirty="0" err="1" smtClean="0">
                <a:sym typeface="Monotype Sorts" pitchFamily="2" charset="2"/>
              </a:rPr>
              <a:t>MgO</a:t>
            </a:r>
            <a:r>
              <a:rPr lang="en-GB" dirty="0" smtClean="0">
                <a:sym typeface="Monotype Sorts" pitchFamily="2" charset="2"/>
              </a:rPr>
              <a:t> = 1 atom Mg &amp; </a:t>
            </a:r>
            <a:r>
              <a:rPr lang="en-GB" smtClean="0">
                <a:sym typeface="Monotype Sorts" pitchFamily="2" charset="2"/>
              </a:rPr>
              <a:t>1 atom O) </a:t>
            </a:r>
            <a:endParaRPr lang="en-GB" dirty="0" smtClean="0">
              <a:sym typeface="Monotype Sorts" pitchFamily="2" charset="2"/>
            </a:endParaRPr>
          </a:p>
          <a:p>
            <a:pPr marL="288925" indent="-288925" defTabSz="828675">
              <a:spcBef>
                <a:spcPct val="0"/>
              </a:spcBef>
            </a:pPr>
            <a:endParaRPr lang="en-GB" dirty="0">
              <a:sym typeface="Monotype Sorts" pitchFamily="2" charset="2"/>
            </a:endParaRPr>
          </a:p>
          <a:p>
            <a:pPr marL="288925" indent="-288925" defTabSz="828675">
              <a:spcBef>
                <a:spcPct val="0"/>
              </a:spcBef>
            </a:pPr>
            <a:r>
              <a:rPr lang="en-GB" dirty="0" smtClean="0">
                <a:solidFill>
                  <a:srgbClr val="FF0000"/>
                </a:solidFill>
                <a:sym typeface="Monotype Sorts" pitchFamily="2" charset="2"/>
              </a:rPr>
              <a:t>Step 4:</a:t>
            </a:r>
            <a:r>
              <a:rPr lang="en-GB" dirty="0" smtClean="0">
                <a:sym typeface="Monotype Sorts" pitchFamily="2" charset="2"/>
              </a:rPr>
              <a:t> If not, balance the equation by </a:t>
            </a:r>
            <a:r>
              <a:rPr lang="en-GB" dirty="0" smtClean="0"/>
              <a:t>writing numbers in front of the formula &amp; </a:t>
            </a:r>
            <a:r>
              <a:rPr lang="en-GB" dirty="0" smtClean="0">
                <a:sym typeface="Wingdings" pitchFamily="2" charset="2"/>
              </a:rPr>
              <a:t>recalculate atom number to see if it is now balanced</a:t>
            </a:r>
            <a:r>
              <a:rPr lang="en-GB" dirty="0" smtClean="0">
                <a:sym typeface="Monotype Sorts" pitchFamily="2" charset="2"/>
              </a:rPr>
              <a:t>.</a:t>
            </a:r>
          </a:p>
          <a:p>
            <a:pPr marL="288925" indent="-288925" defTabSz="828675">
              <a:spcBef>
                <a:spcPct val="0"/>
              </a:spcBef>
            </a:pPr>
            <a:endParaRPr lang="en-GB" dirty="0" smtClean="0">
              <a:sym typeface="Monotype Sorts" pitchFamily="2" charset="2"/>
            </a:endParaRPr>
          </a:p>
          <a:p>
            <a:pPr marL="288925" indent="-288925" defTabSz="828675">
              <a:spcBef>
                <a:spcPct val="0"/>
              </a:spcBef>
            </a:pPr>
            <a:r>
              <a:rPr lang="en-GB" dirty="0" smtClean="0">
                <a:solidFill>
                  <a:srgbClr val="FF0000"/>
                </a:solidFill>
                <a:sym typeface="Monotype Sorts" pitchFamily="2" charset="2"/>
              </a:rPr>
              <a:t>Step 5:</a:t>
            </a:r>
            <a:r>
              <a:rPr lang="en-GB" dirty="0">
                <a:sym typeface="Monotype Sorts" pitchFamily="2" charset="2"/>
              </a:rPr>
              <a:t> </a:t>
            </a:r>
            <a:r>
              <a:rPr lang="en-GB" dirty="0" smtClean="0">
                <a:sym typeface="Monotype Sorts" pitchFamily="2" charset="2"/>
              </a:rPr>
              <a:t>Repeat step 4 until equation is balanced.</a:t>
            </a:r>
          </a:p>
          <a:p>
            <a:pPr marL="288925" indent="-288925" defTabSz="828675">
              <a:spcBef>
                <a:spcPct val="0"/>
              </a:spcBef>
              <a:buNone/>
            </a:pPr>
            <a:endParaRPr lang="en-GB" dirty="0" smtClean="0">
              <a:sym typeface="Monotype Sorts" pitchFamily="2" charset="2"/>
            </a:endParaRPr>
          </a:p>
          <a:p>
            <a:pPr marL="288925" indent="-288925" defTabSz="828675">
              <a:spcBef>
                <a:spcPct val="0"/>
              </a:spcBef>
            </a:pPr>
            <a:r>
              <a:rPr lang="en-GB" dirty="0" smtClean="0">
                <a:solidFill>
                  <a:srgbClr val="FF0000"/>
                </a:solidFill>
                <a:sym typeface="Monotype Sorts" pitchFamily="2" charset="2"/>
              </a:rPr>
              <a:t>Step 6:</a:t>
            </a:r>
            <a:r>
              <a:rPr lang="en-GB" dirty="0">
                <a:sym typeface="Monotype Sorts" pitchFamily="2" charset="2"/>
              </a:rPr>
              <a:t> </a:t>
            </a:r>
            <a:r>
              <a:rPr lang="en-GB" dirty="0" smtClean="0">
                <a:sym typeface="Monotype Sorts" pitchFamily="2" charset="2"/>
              </a:rPr>
              <a:t>Add </a:t>
            </a:r>
            <a:r>
              <a:rPr lang="en-GB" b="1" dirty="0" smtClean="0">
                <a:sym typeface="Monotype Sorts" pitchFamily="2" charset="2"/>
              </a:rPr>
              <a:t>state symbols (s)</a:t>
            </a:r>
            <a:r>
              <a:rPr lang="en-GB" dirty="0" smtClean="0">
                <a:sym typeface="Monotype Sorts" pitchFamily="2" charset="2"/>
              </a:rPr>
              <a:t>,  </a:t>
            </a:r>
            <a:r>
              <a:rPr lang="en-GB" b="1" dirty="0" smtClean="0">
                <a:sym typeface="Monotype Sorts" pitchFamily="2" charset="2"/>
              </a:rPr>
              <a:t>(l)</a:t>
            </a:r>
            <a:r>
              <a:rPr lang="en-GB" dirty="0" smtClean="0">
                <a:sym typeface="Monotype Sorts" pitchFamily="2" charset="2"/>
              </a:rPr>
              <a:t>,  </a:t>
            </a:r>
            <a:r>
              <a:rPr lang="en-GB" b="1" dirty="0" smtClean="0">
                <a:sym typeface="Monotype Sorts" pitchFamily="2" charset="2"/>
              </a:rPr>
              <a:t>(g)</a:t>
            </a:r>
            <a:r>
              <a:rPr lang="en-GB" dirty="0" smtClean="0">
                <a:sym typeface="Monotype Sorts" pitchFamily="2" charset="2"/>
              </a:rPr>
              <a:t>, </a:t>
            </a:r>
            <a:r>
              <a:rPr lang="en-GB" b="1" dirty="0" smtClean="0">
                <a:sym typeface="Monotype Sorts" pitchFamily="2" charset="2"/>
              </a:rPr>
              <a:t>(aq) </a:t>
            </a:r>
            <a:r>
              <a:rPr lang="en-GB" dirty="0">
                <a:sym typeface="Monotype Sorts" pitchFamily="2" charset="2"/>
              </a:rPr>
              <a:t>a</a:t>
            </a:r>
            <a:r>
              <a:rPr lang="en-GB" dirty="0" smtClean="0">
                <a:sym typeface="Monotype Sorts" pitchFamily="2" charset="2"/>
              </a:rPr>
              <a:t>fter each element/compound in equation.</a:t>
            </a:r>
          </a:p>
          <a:p>
            <a:endParaRPr lang="en-GB" dirty="0"/>
          </a:p>
        </p:txBody>
      </p:sp>
    </p:spTree>
    <p:extLst>
      <p:ext uri="{BB962C8B-B14F-4D97-AF65-F5344CB8AC3E}">
        <p14:creationId xmlns:p14="http://schemas.microsoft.com/office/powerpoint/2010/main" val="734045440"/>
      </p:ext>
    </p:extLst>
  </p:cSld>
  <p:clrMapOvr>
    <a:masterClrMapping/>
  </p:clrMapOvr>
  <p:timing>
    <p:tnLst>
      <p:par>
        <p:cTn id="1" dur="indefinite" restart="never" nodeType="tmRoot"/>
      </p:par>
    </p:tnLst>
  </p:timing>
</p:sld>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YSLEXIA">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3352</Words>
  <Application>Microsoft Office PowerPoint</Application>
  <PresentationFormat>Widescreen</PresentationFormat>
  <Paragraphs>666</Paragraphs>
  <Slides>70</Slides>
  <Notes>5</Notes>
  <HiddenSlides>0</HiddenSlides>
  <MMClips>0</MMClips>
  <ScaleCrop>false</ScaleCrop>
  <HeadingPairs>
    <vt:vector size="8" baseType="variant">
      <vt:variant>
        <vt:lpstr>Fonts Used</vt:lpstr>
      </vt:variant>
      <vt:variant>
        <vt:i4>18</vt:i4>
      </vt:variant>
      <vt:variant>
        <vt:lpstr>Theme</vt:lpstr>
      </vt:variant>
      <vt:variant>
        <vt:i4>15</vt:i4>
      </vt:variant>
      <vt:variant>
        <vt:lpstr>Embedded OLE Servers</vt:lpstr>
      </vt:variant>
      <vt:variant>
        <vt:i4>1</vt:i4>
      </vt:variant>
      <vt:variant>
        <vt:lpstr>Slide Titles</vt:lpstr>
      </vt:variant>
      <vt:variant>
        <vt:i4>70</vt:i4>
      </vt:variant>
    </vt:vector>
  </HeadingPairs>
  <TitlesOfParts>
    <vt:vector size="104" baseType="lpstr">
      <vt:lpstr>Arial</vt:lpstr>
      <vt:lpstr>Arial Unicode MS</vt:lpstr>
      <vt:lpstr>Calibri</vt:lpstr>
      <vt:lpstr>Calibri Light</vt:lpstr>
      <vt:lpstr>Cambria Math</vt:lpstr>
      <vt:lpstr>Century Gothic</vt:lpstr>
      <vt:lpstr>Comic Sans MS</vt:lpstr>
      <vt:lpstr>Franklin Gothic Book</vt:lpstr>
      <vt:lpstr>Monotype Sorts</vt:lpstr>
      <vt:lpstr>Perpetua</vt:lpstr>
      <vt:lpstr>StarMath</vt:lpstr>
      <vt:lpstr>Symbol</vt:lpstr>
      <vt:lpstr>Times</vt:lpstr>
      <vt:lpstr>Times New Roman</vt:lpstr>
      <vt:lpstr>verdana</vt:lpstr>
      <vt:lpstr>verdana</vt:lpstr>
      <vt:lpstr>Wingdings</vt:lpstr>
      <vt:lpstr>Wingdings 2</vt:lpstr>
      <vt:lpstr>Office Theme</vt:lpstr>
      <vt:lpstr>1_Office Theme</vt:lpstr>
      <vt:lpstr>2_Office Theme</vt:lpstr>
      <vt:lpstr>Network</vt:lpstr>
      <vt:lpstr>3_Office Theme</vt:lpstr>
      <vt:lpstr>Default Design</vt:lpstr>
      <vt:lpstr>4_Office Theme</vt:lpstr>
      <vt:lpstr>5_Office Theme</vt:lpstr>
      <vt:lpstr>6_Office Theme</vt:lpstr>
      <vt:lpstr>7_Office Theme</vt:lpstr>
      <vt:lpstr>8_Office Theme</vt:lpstr>
      <vt:lpstr>9_Office Theme</vt:lpstr>
      <vt:lpstr>10_Office Theme</vt:lpstr>
      <vt:lpstr>6_Equity</vt:lpstr>
      <vt:lpstr>4_Default Design</vt:lpstr>
      <vt:lpstr>Equation</vt:lpstr>
      <vt:lpstr>Key Skills</vt:lpstr>
      <vt:lpstr>PowerPoint Presentation</vt:lpstr>
      <vt:lpstr>PowerPoint Presentation</vt:lpstr>
      <vt:lpstr>Symbol equations</vt:lpstr>
      <vt:lpstr>Balancing equations</vt:lpstr>
      <vt:lpstr>Symbols Mg + O2</vt:lpstr>
      <vt:lpstr>Now apply that to atoms.</vt:lpstr>
      <vt:lpstr>PowerPoint Presentation</vt:lpstr>
      <vt:lpstr>How to balance an equation</vt:lpstr>
      <vt:lpstr>Balancing Equations Key Points</vt:lpstr>
      <vt:lpstr>PowerPoint Presentation</vt:lpstr>
      <vt:lpstr>PowerPoint Presentation</vt:lpstr>
      <vt:lpstr>Balance this!</vt:lpstr>
      <vt:lpstr>PowerPoint Presentation</vt:lpstr>
      <vt:lpstr>Task B</vt:lpstr>
      <vt:lpstr>PowerPoint Presentation</vt:lpstr>
      <vt:lpstr>State Symbols</vt:lpstr>
      <vt:lpstr>PowerPoint Presentation</vt:lpstr>
      <vt:lpstr>PowerPoint Presentation</vt:lpstr>
      <vt:lpstr>PowerPoint Presentation</vt:lpstr>
      <vt:lpstr>What is the electronic structure of Lithium?</vt:lpstr>
      <vt:lpstr>PowerPoint Presentation</vt:lpstr>
      <vt:lpstr>Atomic Masses</vt:lpstr>
      <vt:lpstr>Comparing Atoms Relative Atomic Mass (RAM)</vt:lpstr>
      <vt:lpstr>Relative Formula Mass (RFM)</vt:lpstr>
      <vt:lpstr>Gram Formula Mass (GFM)</vt:lpstr>
      <vt:lpstr>Gram Formula Mass (GFM)</vt:lpstr>
      <vt:lpstr>RFM and balanced equations</vt:lpstr>
      <vt:lpstr>PowerPoint Presentation</vt:lpstr>
      <vt:lpstr>PowerPoint Presentation</vt:lpstr>
      <vt:lpstr>PowerPoint Presentation</vt:lpstr>
      <vt:lpstr>PowerPoint Presentation</vt:lpstr>
      <vt:lpstr>PowerPoint Presentation</vt:lpstr>
      <vt:lpstr>PowerPoint Presentation</vt:lpstr>
      <vt:lpstr>To start...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Progress check</vt:lpstr>
      <vt:lpstr>Answers</vt:lpstr>
      <vt:lpstr>Specific Heat Capacity</vt:lpstr>
      <vt:lpstr>PowerPoint Presentation</vt:lpstr>
      <vt:lpstr>PowerPoint Presentation</vt:lpstr>
      <vt:lpstr>PowerPoint Presentation</vt:lpstr>
      <vt:lpstr>Pair, Share</vt:lpstr>
      <vt:lpstr>PowerPoint Presentation</vt:lpstr>
      <vt:lpstr>Specific Heat Capacity</vt:lpstr>
      <vt:lpstr>PowerPoint Presentation</vt:lpstr>
      <vt:lpstr>PowerPoint Presentation</vt:lpstr>
      <vt:lpstr>Q = m c θ</vt:lpstr>
      <vt:lpstr>PowerPoint Presentation</vt:lpstr>
      <vt:lpstr>m = Q ÷ (c x θ)</vt:lpstr>
      <vt:lpstr>TASK</vt:lpstr>
      <vt:lpstr>PowerPoint Presentation</vt:lpstr>
      <vt:lpstr>Specific heat capacities</vt:lpstr>
      <vt:lpstr>PowerPoint Presentation</vt:lpstr>
      <vt:lpstr>Specific heat capacities</vt:lpstr>
      <vt:lpstr>PowerPoint Presentation</vt:lpstr>
      <vt:lpstr>Specific heat capacities</vt:lpstr>
      <vt:lpstr>Example 1: Specific Heat Capacity</vt:lpstr>
      <vt:lpstr>Example 2: Specific Heat Capacity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Skills</dc:title>
  <dc:creator>Lauren Byrne (1606687)</dc:creator>
  <cp:lastModifiedBy>Lauren Byrne</cp:lastModifiedBy>
  <cp:revision>10</cp:revision>
  <dcterms:created xsi:type="dcterms:W3CDTF">2018-01-30T21:00:25Z</dcterms:created>
  <dcterms:modified xsi:type="dcterms:W3CDTF">2018-02-20T15:36:53Z</dcterms:modified>
</cp:coreProperties>
</file>