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3000">
                <a:srgbClr val="003300"/>
              </a:gs>
              <a:gs pos="100000">
                <a:srgbClr val="00B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5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7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1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1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2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3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A01B-BB9A-4EAA-B5A1-0B39C10902E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AD75-2ABD-4087-A050-49948C8C8E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3000">
                <a:srgbClr val="003300"/>
              </a:gs>
              <a:gs pos="100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314" name="Picture 2" descr="C:\Users\bau06145\Downloads\freeios7.com_breaking-bad-smoke_ipa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N6 Chemistry in society</a:t>
            </a:r>
          </a:p>
          <a:p>
            <a:r>
              <a:rPr lang="en-GB" dirty="0" smtClean="0"/>
              <a:t>Niall Crawford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Percentage yield and atom economy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191000"/>
            <a:ext cx="7143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4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P146 worked example</a:t>
            </a:r>
          </a:p>
          <a:p>
            <a:endParaRPr lang="en-GB" dirty="0"/>
          </a:p>
          <a:p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3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percentage yield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Shows efficiency of the reaction</a:t>
            </a:r>
          </a:p>
          <a:p>
            <a:r>
              <a:rPr lang="en-GB" dirty="0" smtClean="0"/>
              <a:t>Money values can be plugged in to see how much is spent to reactants to make the products</a:t>
            </a:r>
          </a:p>
          <a:p>
            <a:endParaRPr lang="en-GB" dirty="0"/>
          </a:p>
          <a:p>
            <a:r>
              <a:rPr lang="en-GB" dirty="0" smtClean="0"/>
              <a:t>E.g. propyl ethanoate</a:t>
            </a:r>
          </a:p>
          <a:p>
            <a:r>
              <a:rPr lang="en-GB" dirty="0" smtClean="0"/>
              <a:t>Formed by reaction of propan-1-ol and ethanoic acid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25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r>
              <a:rPr lang="en-GB" baseline="-25000" dirty="0" smtClean="0"/>
              <a:t>3</a:t>
            </a:r>
            <a:r>
              <a:rPr lang="en-GB" dirty="0" smtClean="0"/>
              <a:t>H</a:t>
            </a:r>
            <a:r>
              <a:rPr lang="en-GB" baseline="-25000" dirty="0" smtClean="0"/>
              <a:t>7</a:t>
            </a:r>
            <a:r>
              <a:rPr lang="en-GB" dirty="0" smtClean="0"/>
              <a:t>OH + CH</a:t>
            </a:r>
            <a:r>
              <a:rPr lang="en-GB" baseline="-25000" dirty="0" smtClean="0"/>
              <a:t>3</a:t>
            </a:r>
            <a:r>
              <a:rPr lang="en-GB" dirty="0" smtClean="0"/>
              <a:t>COOH  </a:t>
            </a:r>
            <a:r>
              <a:rPr lang="en-GB" dirty="0" smtClean="0">
                <a:sym typeface="Wingdings" panose="05000000000000000000" pitchFamily="2" charset="2"/>
              </a:rPr>
              <a:t> C</a:t>
            </a:r>
            <a:r>
              <a:rPr lang="en-GB" baseline="-25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H</a:t>
            </a:r>
            <a:r>
              <a:rPr lang="en-GB" baseline="-25000" dirty="0" smtClean="0">
                <a:sym typeface="Wingdings" panose="05000000000000000000" pitchFamily="2" charset="2"/>
              </a:rPr>
              <a:t>7</a:t>
            </a:r>
            <a:r>
              <a:rPr lang="en-GB" dirty="0" smtClean="0">
                <a:sym typeface="Wingdings" panose="05000000000000000000" pitchFamily="2" charset="2"/>
              </a:rPr>
              <a:t>OOCCH</a:t>
            </a:r>
            <a:r>
              <a:rPr lang="en-GB" baseline="-25000" dirty="0" smtClean="0">
                <a:sym typeface="Wingdings" panose="05000000000000000000" pitchFamily="2" charset="2"/>
              </a:rPr>
              <a:t>3</a:t>
            </a:r>
            <a:r>
              <a:rPr lang="en-GB" dirty="0" smtClean="0">
                <a:sym typeface="Wingdings" panose="05000000000000000000" pitchFamily="2" charset="2"/>
              </a:rPr>
              <a:t> + 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 for propan-1-ol 2.5 kg = £73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For ethanoic acid 2.5kg = £34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Calculate the mass of reactants required to make 1kg of the ester propyl ethanoate, assuming a yield of 65%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0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For a 100% yield, the moles required are:</a:t>
            </a:r>
          </a:p>
          <a:p>
            <a:endParaRPr lang="en-GB" dirty="0"/>
          </a:p>
          <a:p>
            <a:r>
              <a:rPr lang="en-GB" dirty="0" smtClean="0"/>
              <a:t>N = m/GFM = 1000/102 = </a:t>
            </a:r>
            <a:r>
              <a:rPr lang="en-GB" dirty="0" smtClean="0"/>
              <a:t>9.8 </a:t>
            </a:r>
            <a:r>
              <a:rPr lang="en-GB" dirty="0" smtClean="0"/>
              <a:t>moles</a:t>
            </a:r>
          </a:p>
          <a:p>
            <a:endParaRPr lang="en-GB" dirty="0"/>
          </a:p>
          <a:p>
            <a:r>
              <a:rPr lang="en-GB" dirty="0" smtClean="0"/>
              <a:t>Mole ratio is 1:1 (seen in equation), so this must be the same for the reactants</a:t>
            </a:r>
          </a:p>
          <a:p>
            <a:endParaRPr lang="en-GB" dirty="0"/>
          </a:p>
          <a:p>
            <a:r>
              <a:rPr lang="en-GB" dirty="0" smtClean="0"/>
              <a:t>But, yield isn’t 100%, it’s 65%, so more moles are needed </a:t>
            </a:r>
          </a:p>
          <a:p>
            <a:endParaRPr lang="en-GB" dirty="0"/>
          </a:p>
          <a:p>
            <a:r>
              <a:rPr lang="en-GB" dirty="0" smtClean="0"/>
              <a:t>Moles needed = 9.8/0.65 = 15.083 moles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55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Mass of propan-1-ol = moles x GFM = 15.08 x 60 = 904.98g</a:t>
            </a:r>
          </a:p>
          <a:p>
            <a:r>
              <a:rPr lang="en-GB" dirty="0" smtClean="0"/>
              <a:t>Mass of ethanoic acid = 15.08 x 60 = 904.98g</a:t>
            </a:r>
          </a:p>
          <a:p>
            <a:endParaRPr lang="en-GB" dirty="0"/>
          </a:p>
          <a:p>
            <a:r>
              <a:rPr lang="en-GB" dirty="0" smtClean="0"/>
              <a:t>What costs are required?</a:t>
            </a:r>
          </a:p>
          <a:p>
            <a:r>
              <a:rPr lang="en-GB" dirty="0" smtClean="0"/>
              <a:t>Propan-1-ol – 2.5kg (2500g) = £73, so 1g = £0.0292, so 904.98g = £26.41</a:t>
            </a:r>
          </a:p>
          <a:p>
            <a:r>
              <a:rPr lang="en-GB" dirty="0" smtClean="0"/>
              <a:t>Ethanoic acid – 2500g = £34, so 1g = £0.0136, so 904.98g = £12.30</a:t>
            </a:r>
          </a:p>
          <a:p>
            <a:endParaRPr lang="en-GB" dirty="0" smtClean="0"/>
          </a:p>
          <a:p>
            <a:r>
              <a:rPr lang="en-GB" dirty="0" smtClean="0"/>
              <a:t>Total reactant cost = £38.71 to make 1kg of the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0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From an industry point of view, reactions which have many products can be problematic and wasteful</a:t>
            </a:r>
          </a:p>
          <a:p>
            <a:r>
              <a:rPr lang="en-GB" dirty="0" smtClean="0"/>
              <a:t>Reactions where most of the reactants end up as the wanted product are coveted.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Atom economy </a:t>
            </a:r>
            <a:r>
              <a:rPr lang="en-GB" dirty="0" smtClean="0"/>
              <a:t>means that the proportion of the reactants to the desired product can be calculated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19" t="59844" r="190" b="15547"/>
          <a:stretch/>
        </p:blipFill>
        <p:spPr>
          <a:xfrm>
            <a:off x="1676400" y="3214105"/>
            <a:ext cx="5717098" cy="830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707" t="14563" r="7939" b="56890"/>
          <a:stretch/>
        </p:blipFill>
        <p:spPr>
          <a:xfrm>
            <a:off x="2623407" y="5641834"/>
            <a:ext cx="3823084" cy="75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19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8" t="21454" r="4065" b="34250"/>
          <a:stretch/>
        </p:blipFill>
        <p:spPr>
          <a:xfrm>
            <a:off x="539549" y="2514600"/>
            <a:ext cx="806489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4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2" t="14563" r="1852" b="4719"/>
          <a:stretch/>
        </p:blipFill>
        <p:spPr>
          <a:xfrm>
            <a:off x="609600" y="2286000"/>
            <a:ext cx="8270432" cy="389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43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772400" cy="45720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assumes that all the reactants are converted into products (100% yield)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7" t="19485" r="1297" b="4719"/>
          <a:stretch/>
        </p:blipFill>
        <p:spPr>
          <a:xfrm>
            <a:off x="245279" y="609600"/>
            <a:ext cx="8681152" cy="379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61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Higher atom economies have less waste</a:t>
            </a:r>
          </a:p>
          <a:p>
            <a:endParaRPr lang="en-GB" dirty="0"/>
          </a:p>
          <a:p>
            <a:r>
              <a:rPr lang="en-GB" dirty="0" smtClean="0"/>
              <a:t>The other product could be used for other things, or </a:t>
            </a:r>
            <a:r>
              <a:rPr lang="en-GB" dirty="0" smtClean="0"/>
              <a:t>easily </a:t>
            </a:r>
            <a:r>
              <a:rPr lang="en-GB" dirty="0" smtClean="0"/>
              <a:t>disposed of e.g. water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40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An ideal reaction would result in all the reactants being converted into the wanted product</a:t>
            </a:r>
          </a:p>
          <a:p>
            <a:r>
              <a:rPr lang="en-GB" dirty="0" smtClean="0"/>
              <a:t>In reality, this doesn’t always occur</a:t>
            </a:r>
          </a:p>
          <a:p>
            <a:r>
              <a:rPr lang="en-GB" dirty="0" smtClean="0"/>
              <a:t>Assessing how much of a certain product has been made is known as calculating the </a:t>
            </a:r>
            <a:r>
              <a:rPr lang="en-GB" b="1" dirty="0" smtClean="0"/>
              <a:t>percentage yield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6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807551"/>
            <a:ext cx="8712968" cy="4585871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Calculate the atom economy for this reaction where hydrogen is the desired product.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</a:t>
            </a:r>
            <a:r>
              <a:rPr lang="en-US" sz="28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+ H</a:t>
            </a:r>
            <a:r>
              <a:rPr lang="en-US" sz="28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 CO +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3H</a:t>
            </a:r>
            <a:r>
              <a:rPr lang="en-US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2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Wingdings"/>
            </a:endParaRP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Step 1: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Calculate mass of desired product 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Wingdings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Step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2: 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Calculate total mass of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products/reactants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Step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3: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Divide the answer from Step 1 by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the answer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from Step 2 and multiply by 100.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Wingding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Answer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: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6/34 x 100 =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17.65%</a:t>
            </a:r>
            <a:endParaRPr lang="en-US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99123">
            <a:off x="282451" y="1088594"/>
            <a:ext cx="2174387" cy="58477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5661248"/>
            <a:ext cx="4176464" cy="105494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Arial Black" panose="020B0A04020102020204" pitchFamily="34" charset="0"/>
              </a:rPr>
              <a:t>?</a:t>
            </a:r>
            <a:endParaRPr lang="en-GB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807551"/>
            <a:ext cx="8712968" cy="4585871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Calculate the atom economy for this reaction where hydrogen is the desired product.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</a:t>
            </a:r>
            <a:r>
              <a:rPr lang="en-US" sz="28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+ H</a:t>
            </a:r>
            <a:r>
              <a:rPr lang="en-US" sz="28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 CO +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3H</a:t>
            </a:r>
            <a:r>
              <a:rPr lang="en-US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2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Wingdings"/>
            </a:endParaRP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Step 1: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Calculate mass of desired product 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Wingdings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Step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2: 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Calculate total mass of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products/reactants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Step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3: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Divide the answer from Step 1 by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the answer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from Step 2 and multiply by 100.</a:t>
            </a:r>
          </a:p>
          <a:p>
            <a:endParaRPr lang="en-US" sz="2800" b="1" dirty="0" smtClean="0">
              <a:solidFill>
                <a:schemeClr val="bg1"/>
              </a:solidFill>
              <a:latin typeface="Arial Black" panose="020B0A04020102020204" pitchFamily="34" charset="0"/>
              <a:sym typeface="Wingding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/>
              </a:rPr>
              <a:t>Answer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sym typeface="Wingding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sym typeface="Wingdings"/>
              </a:rPr>
              <a:t>6/34 x 100 = </a:t>
            </a:r>
            <a:r>
              <a:rPr lang="en-US" sz="2800" u="sng" dirty="0">
                <a:solidFill>
                  <a:schemeClr val="bg1"/>
                </a:solidFill>
                <a:latin typeface="Arial Black" panose="020B0A04020102020204" pitchFamily="34" charset="0"/>
                <a:sym typeface="Wingdings"/>
              </a:rPr>
              <a:t>17.65%</a:t>
            </a:r>
            <a:endParaRPr lang="en-US" sz="28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99123">
            <a:off x="282451" y="1068030"/>
            <a:ext cx="2174387" cy="58477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132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Worked example on page 148</a:t>
            </a:r>
          </a:p>
          <a:p>
            <a:endParaRPr lang="en-GB" dirty="0"/>
          </a:p>
          <a:p>
            <a:r>
              <a:rPr lang="en-GB" dirty="0" smtClean="0"/>
              <a:t>Questions on same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75152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Calculate the atom economy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for: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CaCO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+ 2HCl 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 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CaCl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CO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H</a:t>
            </a:r>
            <a:r>
              <a:rPr lang="en-US" sz="3200" baseline="-250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O</a:t>
            </a:r>
            <a:b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64.18%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3541405"/>
            <a:ext cx="4176464" cy="105494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75152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Calculate the atom economy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for: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CaCO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+ 2HCl 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 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CaCl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CO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H</a:t>
            </a:r>
            <a:r>
              <a:rPr lang="en-US" sz="3200" baseline="-250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O</a:t>
            </a:r>
            <a:b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64.18%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75152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Calculate the atom economy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for: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4NH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+ 6NO  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5N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6H</a:t>
            </a:r>
            <a:r>
              <a:rPr lang="en-US" sz="3200" baseline="-250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O</a:t>
            </a:r>
            <a:b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56.45%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9773" y="3541405"/>
            <a:ext cx="4176464" cy="105494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75152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Calculate the atom economy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for: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4NH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+ 6NO  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5N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6H</a:t>
            </a:r>
            <a:r>
              <a:rPr lang="en-US" sz="3200" baseline="-250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O</a:t>
            </a:r>
            <a:b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56.45%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3342453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Calculate the atom economy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for: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C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4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CH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H + ½O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 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C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H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O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CCH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O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defTabSz="457200">
              <a:spcBef>
                <a:spcPct val="20000"/>
              </a:spcBef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82.69%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9773" y="3968919"/>
            <a:ext cx="4176464" cy="105494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3342453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Calculate the atom economy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for: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indent="-342900" algn="ctr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C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4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CH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H + ½O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 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C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H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O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b="1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CCH</a:t>
            </a:r>
            <a:r>
              <a:rPr lang="en-US" sz="3200" b="1" baseline="-25000" dirty="0">
                <a:solidFill>
                  <a:srgbClr val="FFFF00"/>
                </a:solidFill>
                <a:latin typeface="Arial Black" panose="020B0A04020102020204" pitchFamily="34" charset="0"/>
                <a:sym typeface="Wingdings"/>
              </a:rPr>
              <a:t>3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 + H</a:t>
            </a:r>
            <a:r>
              <a:rPr lang="en-US" sz="3200" baseline="-250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O</a:t>
            </a:r>
            <a:endParaRPr lang="en-U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defTabSz="457200">
              <a:spcBef>
                <a:spcPct val="20000"/>
              </a:spcBef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</a:b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sym typeface="Wingdings"/>
              </a:rPr>
              <a:t>82.69%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4647426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Propanol, C</a:t>
            </a:r>
            <a:r>
              <a:rPr lang="en-GB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en-GB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can be dehydrated to produce </a:t>
            </a:r>
            <a:r>
              <a:rPr lang="en-GB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propene, C</a:t>
            </a:r>
            <a:r>
              <a:rPr lang="en-GB" sz="320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using excess </a:t>
            </a:r>
            <a:r>
              <a:rPr lang="en-GB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sulfuric</a:t>
            </a:r>
            <a:r>
              <a:rPr lang="en-GB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acid. </a:t>
            </a:r>
            <a:r>
              <a:rPr lang="en-GB" sz="3200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Propoxypropane</a:t>
            </a:r>
            <a:r>
              <a:rPr lang="en-GB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GB" sz="32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GB" sz="32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32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water are also produced. </a:t>
            </a:r>
            <a:endParaRPr lang="en-GB" sz="3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ct val="20000"/>
              </a:spcBef>
            </a:pPr>
            <a:endParaRPr lang="en-GB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  <a:sym typeface="Wingdings"/>
            </a:endParaRPr>
          </a:p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4C</a:t>
            </a:r>
            <a:r>
              <a:rPr lang="en-GB" sz="28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</a:t>
            </a:r>
            <a:r>
              <a:rPr lang="en-GB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GB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</a:t>
            </a:r>
          </a:p>
          <a:p>
            <a:r>
              <a:rPr lang="en-GB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mole= </a:t>
            </a: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60g</a:t>
            </a:r>
            <a:r>
              <a:rPr lang="en-GB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one mole = </a:t>
            </a:r>
            <a:r>
              <a:rPr lang="en-GB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42g</a:t>
            </a:r>
            <a:endParaRPr lang="en-GB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626165">
            <a:off x="7533632" y="5365610"/>
            <a:ext cx="1628394" cy="133868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Here is a reaction…</a:t>
            </a:r>
          </a:p>
          <a:p>
            <a:r>
              <a:rPr lang="en-GB" dirty="0" smtClean="0"/>
              <a:t>CH</a:t>
            </a:r>
            <a:r>
              <a:rPr lang="en-GB" baseline="-25000" dirty="0" smtClean="0"/>
              <a:t>4</a:t>
            </a:r>
            <a:r>
              <a:rPr lang="en-GB" dirty="0"/>
              <a:t> </a:t>
            </a:r>
            <a:r>
              <a:rPr lang="en-GB" dirty="0" smtClean="0"/>
              <a:t>+ 2O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smtClean="0">
                <a:latin typeface="Calibri"/>
              </a:rPr>
              <a:t>→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+ 2H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</a:p>
          <a:p>
            <a:r>
              <a:rPr lang="en-GB" dirty="0" smtClean="0"/>
              <a:t>If 16g of methane reacted with oxygen, we would expect 44g of carbon dioxide to be made (work it out!)</a:t>
            </a:r>
          </a:p>
          <a:p>
            <a:r>
              <a:rPr lang="en-GB" dirty="0" smtClean="0"/>
              <a:t>1 mole of methane, GFM – 16g</a:t>
            </a:r>
          </a:p>
          <a:p>
            <a:r>
              <a:rPr lang="en-GB" dirty="0" smtClean="0"/>
              <a:t>1 mole of carbon dioxide, GFM – 44g</a:t>
            </a:r>
          </a:p>
          <a:p>
            <a:endParaRPr lang="en-GB" dirty="0"/>
          </a:p>
          <a:p>
            <a:r>
              <a:rPr lang="en-GB" dirty="0" smtClean="0"/>
              <a:t>This quantity of carbon dioxide is known as the </a:t>
            </a:r>
            <a:r>
              <a:rPr lang="en-GB" b="1" dirty="0" smtClean="0"/>
              <a:t>theoretical yield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646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26165">
            <a:off x="4920073" y="4455561"/>
            <a:ext cx="3506781" cy="169418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32040" y="4031713"/>
            <a:ext cx="3024336" cy="2421623"/>
            <a:chOff x="1054420" y="1700808"/>
            <a:chExt cx="6757940" cy="4752528"/>
          </a:xfrm>
        </p:grpSpPr>
        <p:sp>
          <p:nvSpPr>
            <p:cNvPr id="10" name="Isosceles Triangle 9"/>
            <p:cNvSpPr/>
            <p:nvPr/>
          </p:nvSpPr>
          <p:spPr>
            <a:xfrm>
              <a:off x="1054420" y="1700808"/>
              <a:ext cx="6757940" cy="4752528"/>
            </a:xfrm>
            <a:prstGeom prst="triangle">
              <a:avLst/>
            </a:prstGeom>
            <a:solidFill>
              <a:srgbClr val="C00000">
                <a:alpha val="21176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94201" y="3314338"/>
              <a:ext cx="2683592" cy="102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Mass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4472" y="4787276"/>
              <a:ext cx="102160" cy="1510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n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1547" y="4997115"/>
              <a:ext cx="1891984" cy="1147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FM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349084" y="4547325"/>
              <a:ext cx="4212468" cy="3380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33390" y="4533968"/>
              <a:ext cx="102606" cy="191936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308324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3200" dirty="0" smtClean="0">
                <a:solidFill>
                  <a:prstClr val="black"/>
                </a:solidFill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81796" y="4900893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193" y="4926181"/>
            <a:ext cx="1312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 =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8927" y="5695622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FM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647342" y="5518375"/>
            <a:ext cx="1885178" cy="1722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81796" y="4900893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270</a:t>
            </a:r>
            <a:endParaRPr lang="en-GB" sz="11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193" y="4926181"/>
            <a:ext cx="1312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 =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8927" y="5695622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647342" y="5518375"/>
            <a:ext cx="1885178" cy="1722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193" y="4926181"/>
            <a:ext cx="1312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 =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90692" y="4987736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4.5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32040" y="4031713"/>
            <a:ext cx="3024336" cy="2421623"/>
            <a:chOff x="1054420" y="1700808"/>
            <a:chExt cx="6757940" cy="4752528"/>
          </a:xfrm>
        </p:grpSpPr>
        <p:sp>
          <p:nvSpPr>
            <p:cNvPr id="9" name="Isosceles Triangle 8"/>
            <p:cNvSpPr/>
            <p:nvPr/>
          </p:nvSpPr>
          <p:spPr>
            <a:xfrm>
              <a:off x="1054420" y="1700808"/>
              <a:ext cx="6757940" cy="4752528"/>
            </a:xfrm>
            <a:prstGeom prst="triangle">
              <a:avLst/>
            </a:prstGeom>
            <a:solidFill>
              <a:srgbClr val="C00000">
                <a:alpha val="21176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4201" y="3314338"/>
              <a:ext cx="2683592" cy="102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Mass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04472" y="4787276"/>
              <a:ext cx="102160" cy="1510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n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1547" y="4997115"/>
              <a:ext cx="1891984" cy="1147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FM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349084" y="4547325"/>
              <a:ext cx="4212468" cy="3380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433390" y="4533968"/>
              <a:ext cx="102606" cy="191936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2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0692" y="4880330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Mass =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5618993"/>
            <a:ext cx="1909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  </a:t>
            </a:r>
            <a:r>
              <a:rPr lang="en-GB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x</a:t>
            </a:r>
            <a:endParaRPr lang="en-GB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43224" y="5711327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67492">
            <a:off x="3510196" y="5781942"/>
            <a:ext cx="5363968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4.5 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2.25 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4116" y="4031713"/>
            <a:ext cx="4841573" cy="2421623"/>
            <a:chOff x="-773248" y="1700808"/>
            <a:chExt cx="10818593" cy="4752528"/>
          </a:xfrm>
        </p:grpSpPr>
        <p:sp>
          <p:nvSpPr>
            <p:cNvPr id="9" name="Isosceles Triangle 8"/>
            <p:cNvSpPr/>
            <p:nvPr/>
          </p:nvSpPr>
          <p:spPr>
            <a:xfrm>
              <a:off x="1054420" y="1700808"/>
              <a:ext cx="6757940" cy="4752528"/>
            </a:xfrm>
            <a:prstGeom prst="triangle">
              <a:avLst/>
            </a:prstGeom>
            <a:solidFill>
              <a:srgbClr val="C00000">
                <a:alpha val="21176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4201" y="3314338"/>
              <a:ext cx="4241738" cy="1026839"/>
            </a:xfrm>
            <a:prstGeom prst="rect">
              <a:avLst/>
            </a:prstGeom>
            <a:solidFill>
              <a:schemeClr val="tx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Mass = ?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73248" y="4968393"/>
              <a:ext cx="5874795" cy="1268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n = 2.25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1547" y="4997115"/>
              <a:ext cx="4943798" cy="1147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FM = 42g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349084" y="4547325"/>
              <a:ext cx="4212468" cy="3380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433390" y="4533968"/>
              <a:ext cx="102606" cy="191936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6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59528" y="4265224"/>
            <a:ext cx="4392488" cy="1384995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heoretical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yield, in kg, of </a:t>
            </a:r>
            <a:r>
              <a:rPr lang="en-GB" sz="2800" dirty="0">
                <a:solidFill>
                  <a:srgbClr val="00B0F0"/>
                </a:solidFill>
                <a:latin typeface="Arial Black" panose="020B0A04020102020204" pitchFamily="34" charset="0"/>
              </a:rPr>
              <a:t>propene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from </a:t>
            </a:r>
            <a:r>
              <a:rPr lang="en-GB" sz="2800" dirty="0">
                <a:solidFill>
                  <a:srgbClr val="FFFF00"/>
                </a:solidFill>
                <a:latin typeface="Arial Black" panose="020B0A04020102020204" pitchFamily="34" charset="0"/>
              </a:rPr>
              <a:t>270 kg 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propanol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340534">
            <a:off x="5284891" y="4712941"/>
            <a:ext cx="2737407" cy="144655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mass =</a:t>
            </a:r>
          </a:p>
          <a:p>
            <a:r>
              <a:rPr lang="en-GB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94.5kg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… the </a:t>
            </a:r>
            <a:r>
              <a:rPr lang="en-GB" b="1" dirty="0" smtClean="0"/>
              <a:t>actual yield</a:t>
            </a:r>
            <a:r>
              <a:rPr lang="en-GB" dirty="0" smtClean="0"/>
              <a:t> is the amount actually obtained from the chemical reaction when the experiment was done.</a:t>
            </a:r>
          </a:p>
          <a:p>
            <a:endParaRPr lang="en-GB" dirty="0"/>
          </a:p>
          <a:p>
            <a:r>
              <a:rPr lang="en-GB" dirty="0" smtClean="0"/>
              <a:t>The ratio between the actual yield and the theoretical yield allows us to calculate the percentage yield.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http://www.chemistrylecturenotes.com/assets/images/Percent_Y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6196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4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61274" y="4257017"/>
            <a:ext cx="3693758" cy="147117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an actual yield of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propene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=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21kg</a:t>
            </a:r>
          </a:p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%Yield?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26165">
            <a:off x="4920073" y="4455561"/>
            <a:ext cx="3506781" cy="169418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  <a:endParaRPr lang="en-GB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61274" y="4257017"/>
            <a:ext cx="3693758" cy="147117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an actual yield of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propene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=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21kg</a:t>
            </a:r>
          </a:p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%Yield?</a:t>
            </a:r>
            <a:endParaRPr lang="en-GB" sz="32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25" t="69387" r="35303"/>
          <a:stretch/>
        </p:blipFill>
        <p:spPr>
          <a:xfrm rot="322930">
            <a:off x="4426609" y="4693995"/>
            <a:ext cx="4021651" cy="16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9" y="1556792"/>
            <a:ext cx="8568952" cy="2246769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4C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OH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2C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+ 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OC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3</a:t>
            </a:r>
            <a:r>
              <a:rPr lang="en-GB" sz="2800" dirty="0">
                <a:solidFill>
                  <a:srgbClr val="FF3399"/>
                </a:solidFill>
                <a:latin typeface="Arial Black" panose="020B0A04020102020204" pitchFamily="34" charset="0"/>
              </a:rPr>
              <a:t>H</a:t>
            </a:r>
            <a:r>
              <a:rPr lang="en-GB" sz="2800" baseline="-25000" dirty="0">
                <a:solidFill>
                  <a:srgbClr val="FF3399"/>
                </a:solidFill>
                <a:latin typeface="Arial Black" panose="020B0A04020102020204" pitchFamily="34" charset="0"/>
              </a:rPr>
              <a:t>7</a:t>
            </a: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+ 3H</a:t>
            </a:r>
            <a:r>
              <a:rPr lang="en-GB" sz="2800" baseline="-25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b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  <a:r>
              <a:rPr lang="en-GB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		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Mass of </a:t>
            </a:r>
          </a:p>
          <a:p>
            <a:pPr algn="ctr"/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mole=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60g</a:t>
            </a:r>
            <a:r>
              <a:rPr lang="en-GB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one mole = </a:t>
            </a:r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42g</a:t>
            </a:r>
            <a:endParaRPr lang="en-GB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95736" y="308751"/>
            <a:ext cx="4680520" cy="1143000"/>
          </a:xfrm>
          <a:ln w="76200"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6194">
            <a:off x="161274" y="4257017"/>
            <a:ext cx="3693758" cy="1471172"/>
          </a:xfrm>
          <a:prstGeom prst="rect">
            <a:avLst/>
          </a:prstGeom>
          <a:solidFill>
            <a:srgbClr val="953735">
              <a:alpha val="60000"/>
            </a:srgb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800" dirty="0">
                <a:solidFill>
                  <a:prstClr val="white"/>
                </a:solidFill>
                <a:latin typeface="Arial Black" panose="020B0A04020102020204" pitchFamily="34" charset="0"/>
              </a:rPr>
              <a:t>an actual yield of 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propene </a:t>
            </a: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=</a:t>
            </a:r>
            <a:r>
              <a:rPr lang="en-GB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21kg</a:t>
            </a:r>
          </a:p>
          <a:p>
            <a:pPr algn="ctr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%Yield?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300013">
            <a:off x="6675040" y="5126414"/>
            <a:ext cx="1893467" cy="707886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22.2%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515719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%Yield = 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So back to our example…</a:t>
                </a:r>
              </a:p>
              <a:p>
                <a:r>
                  <a:rPr lang="en-GB" dirty="0" smtClean="0"/>
                  <a:t>If 16g of methane made 22g of carbon dioxide, then the percentage yield is calculated as so –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𝑎𝑐𝑡𝑢𝑎𝑙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𝑦𝑖𝑒𝑙𝑑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𝑡h𝑒𝑜𝑟𝑒𝑡𝑖𝑐𝑎𝑙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𝑦𝑖𝑒𝑙𝑑</m:t>
                        </m:r>
                      </m:den>
                    </m:f>
                    <m:r>
                      <a:rPr lang="en-GB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44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𝑋</m:t>
                    </m:r>
                    <m:r>
                      <a:rPr lang="en-GB" i="1">
                        <a:latin typeface="Cambria Math"/>
                      </a:rPr>
                      <m:t> 100=50% 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Only 50% of the CO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 expected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76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20" y="332656"/>
            <a:ext cx="7035160" cy="1143000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Percentage Yield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7" t="10625" r="2405" b="4720"/>
          <a:stretch/>
        </p:blipFill>
        <p:spPr>
          <a:xfrm>
            <a:off x="251520" y="1772816"/>
            <a:ext cx="8568952" cy="423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626165">
            <a:off x="6804999" y="5769118"/>
            <a:ext cx="1613049" cy="95065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Arial Black" panose="020B0A04020102020204" pitchFamily="34" charset="0"/>
              </a:rPr>
              <a:t>?</a:t>
            </a:r>
            <a:endParaRPr lang="en-GB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20" y="332656"/>
            <a:ext cx="7035160" cy="1143000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Percentage Yield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1268760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4" t="10625" r="4619" b="6688"/>
          <a:stretch/>
        </p:blipFill>
        <p:spPr>
          <a:xfrm>
            <a:off x="323528" y="1772816"/>
            <a:ext cx="8424936" cy="413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077566" y="4653136"/>
            <a:ext cx="2454874" cy="153960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isn’t the yield always 100%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1) reaction may not go to completion – some reactants may remain unconverted. Especially true when some reactions are reversible (e.g. ester)</a:t>
            </a:r>
          </a:p>
          <a:p>
            <a:r>
              <a:rPr lang="en-GB" dirty="0" smtClean="0"/>
              <a:t>2) Competing reactions occur – side reactions that weren’t wanted (e.g. methane reacting with oxygen can sometimes make CO instead of CO</a:t>
            </a:r>
            <a:r>
              <a:rPr lang="en-GB" baseline="-25000" dirty="0" smtClean="0"/>
              <a:t>2</a:t>
            </a:r>
            <a:r>
              <a:rPr lang="en-GB" dirty="0" smtClean="0"/>
              <a:t>. Known as incomplete combustion)</a:t>
            </a:r>
          </a:p>
          <a:p>
            <a:r>
              <a:rPr lang="en-GB" dirty="0" smtClean="0"/>
              <a:t>3) The final product may have to be purified from other products or reactants – may lead to loss of product</a:t>
            </a:r>
          </a:p>
          <a:p>
            <a:r>
              <a:rPr lang="en-GB" dirty="0" smtClean="0"/>
              <a:t>4) Human error – loss of product or reactant </a:t>
            </a:r>
            <a:endParaRPr lang="en-GB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88467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Industry wants high yields, and high purity of products</a:t>
            </a:r>
          </a:p>
          <a:p>
            <a:r>
              <a:rPr lang="en-GB" dirty="0" smtClean="0"/>
              <a:t>Unconverted reactants are reused for reactions, when possible</a:t>
            </a:r>
          </a:p>
          <a:p>
            <a:r>
              <a:rPr lang="en-GB" dirty="0" smtClean="0"/>
              <a:t>E.g. ammonia in the Haber process</a:t>
            </a:r>
          </a:p>
          <a:p>
            <a:r>
              <a:rPr lang="en-GB" dirty="0" smtClean="0"/>
              <a:t>If it is low due to other products, this should be minimised in the reaction</a:t>
            </a:r>
          </a:p>
          <a:p>
            <a:r>
              <a:rPr lang="en-GB" dirty="0" smtClean="0"/>
              <a:t>Alter conditions (temp, pressure, catalyst), or alter which reaction is used</a:t>
            </a:r>
          </a:p>
          <a:p>
            <a:endParaRPr lang="en-GB" dirty="0"/>
          </a:p>
          <a:p>
            <a:r>
              <a:rPr lang="en-GB" dirty="0" smtClean="0"/>
              <a:t>The reaction can be driven forward by the constant addition of reactants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23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662</TotalTime>
  <Words>1186</Words>
  <Application>Microsoft Office PowerPoint</Application>
  <PresentationFormat>On-screen Show (4:3)</PresentationFormat>
  <Paragraphs>243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Equity</vt:lpstr>
      <vt:lpstr>Office Theme</vt:lpstr>
      <vt:lpstr>Percentage yield and atom economy</vt:lpstr>
      <vt:lpstr>PowerPoint Presentation</vt:lpstr>
      <vt:lpstr>example</vt:lpstr>
      <vt:lpstr>PowerPoint Presentation</vt:lpstr>
      <vt:lpstr>PowerPoint Presentation</vt:lpstr>
      <vt:lpstr>Percentage Yield</vt:lpstr>
      <vt:lpstr>Percentage Yield</vt:lpstr>
      <vt:lpstr>Why isn’t the yield always 100%</vt:lpstr>
      <vt:lpstr>PowerPoint Presentation</vt:lpstr>
      <vt:lpstr>questions</vt:lpstr>
      <vt:lpstr>Using the percentage yield</vt:lpstr>
      <vt:lpstr>PowerPoint Presentation</vt:lpstr>
      <vt:lpstr>PowerPoint Presentation</vt:lpstr>
      <vt:lpstr>PowerPoint Presentation</vt:lpstr>
      <vt:lpstr>Atom economy</vt:lpstr>
      <vt:lpstr>Atom economy</vt:lpstr>
      <vt:lpstr>example</vt:lpstr>
      <vt:lpstr>PowerPoint Presentation</vt:lpstr>
      <vt:lpstr>PowerPoint Presentation</vt:lpstr>
      <vt:lpstr>PowerPoint Presentation</vt:lpstr>
      <vt:lpstr>PowerPoint Presentation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rate of reaction</dc:title>
  <dc:creator>Niall</dc:creator>
  <cp:lastModifiedBy>Niall</cp:lastModifiedBy>
  <cp:revision>42</cp:revision>
  <dcterms:created xsi:type="dcterms:W3CDTF">2006-08-16T00:00:00Z</dcterms:created>
  <dcterms:modified xsi:type="dcterms:W3CDTF">2016-01-19T19:14:46Z</dcterms:modified>
</cp:coreProperties>
</file>