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292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CC2A2E-28D3-4E86-B6A5-31B9CB1317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92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4" autoAdjust="0"/>
  </p:normalViewPr>
  <p:slideViewPr>
    <p:cSldViewPr>
      <p:cViewPr varScale="1">
        <p:scale>
          <a:sx n="53" d="100"/>
          <a:sy n="53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Nznms-9qMcCFYirGgod2pkDXA&amp;url=http://www.sparknotes.com/chemistry/solutions/solubility/section1.html&amp;ei=i9LNVZz2FIjXatqzjuAF&amp;bvm=bv.99804247,d.ZGU&amp;psig=AFQjCNFolaAlGQ6rOn3CWiSz9fa7HbdNaQ&amp;ust=143963835047591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.uk/url?sa=i&amp;rct=j&amp;q=&amp;esrc=s&amp;source=images&amp;cd=&amp;cad=rja&amp;uact=8&amp;ved=0CAcQjRxqFQoTCKGC-NfTqMcCFYM6Ggodkj8Pfg&amp;url=http://www.bbc.co.uk/bitesize/higher/chemistry/calculations_3/hess/revision/1/&amp;ei=r-nNVeHuDYP1aJL_vPAH&amp;bvm=bv.99804247,d.ZGU&amp;psig=AFQjCNE38yZn39PDz3S3OBm8zpxGllNVaA&amp;ust=143964446165878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N6 Chemistry in society</a:t>
            </a:r>
          </a:p>
          <a:p>
            <a:r>
              <a:rPr lang="en-GB" dirty="0" smtClean="0"/>
              <a:t>Niall Crawford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Chemical energy</a:t>
            </a:r>
            <a:endParaRPr lang="en-GB" dirty="0"/>
          </a:p>
        </p:txBody>
      </p:sp>
      <p:pic>
        <p:nvPicPr>
          <p:cNvPr id="1026" name="Picture 2" descr="http://www.ftexploring.com/energypics3/spaceshuttl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64" y="4145557"/>
            <a:ext cx="1600200" cy="24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4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67544" y="1916271"/>
                <a:ext cx="4968552" cy="1200393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7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7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7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GB" sz="7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GB" sz="7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7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r>
                  <a:rPr lang="en-GB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endParaRPr lang="en-GB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16271"/>
                <a:ext cx="4968552" cy="12003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 rot="21324580">
            <a:off x="241550" y="1517597"/>
            <a:ext cx="3620339" cy="461665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ENERGY EQUATION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331640" y="3800359"/>
          <a:ext cx="5846016" cy="949477"/>
        </p:xfrm>
        <a:graphic>
          <a:graphicData uri="http://schemas.openxmlformats.org/drawingml/2006/table">
            <a:tbl>
              <a:tblPr firstRow="1" bandRow="1"/>
              <a:tblGrid>
                <a:gridCol w="2304256"/>
                <a:gridCol w="3541760"/>
              </a:tblGrid>
              <a:tr h="94947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water</a:t>
                      </a:r>
                    </a:p>
                  </a:txBody>
                  <a:tcPr marL="76200" marR="47625" marT="76200" marB="1905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GB" sz="32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4.18</a:t>
                      </a:r>
                      <a:r>
                        <a:rPr lang="en-GB" sz="3200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kJ</a:t>
                      </a:r>
                      <a:r>
                        <a:rPr lang="en-GB" sz="3200" baseline="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kg</a:t>
                      </a:r>
                      <a:r>
                        <a:rPr lang="en-GB" sz="3200" baseline="300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32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3200" baseline="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en-GB" sz="32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endParaRPr lang="en-GB" sz="3200" baseline="30000" dirty="0">
                        <a:solidFill>
                          <a:srgbClr val="FF66CC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608" t="32729" r="14377" b="50588"/>
          <a:stretch/>
        </p:blipFill>
        <p:spPr>
          <a:xfrm rot="21165852">
            <a:off x="467544" y="3224540"/>
            <a:ext cx="5400600" cy="71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 rot="21324580">
            <a:off x="1747531" y="5059936"/>
            <a:ext cx="5576928" cy="1200329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much energy required to raise the temperature of </a:t>
            </a:r>
            <a:r>
              <a:rPr lang="en-GB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10kg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of water by </a:t>
            </a:r>
            <a:r>
              <a:rPr lang="en-GB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en-GB" sz="2400" b="1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en-GB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?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416504">
            <a:off x="7161518" y="5248603"/>
            <a:ext cx="1581895" cy="1141492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99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67544" y="1916271"/>
                <a:ext cx="4968552" cy="1200393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7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7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7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GB" sz="7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GB" sz="7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7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r>
                  <a:rPr lang="en-GB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endParaRPr lang="en-GB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16271"/>
                <a:ext cx="4968552" cy="12003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 rot="21324580">
            <a:off x="241550" y="1517597"/>
            <a:ext cx="3620339" cy="461665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ENERGY EQUATION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31640" y="3800359"/>
          <a:ext cx="5846016" cy="949477"/>
        </p:xfrm>
        <a:graphic>
          <a:graphicData uri="http://schemas.openxmlformats.org/drawingml/2006/table">
            <a:tbl>
              <a:tblPr firstRow="1" bandRow="1"/>
              <a:tblGrid>
                <a:gridCol w="2304256"/>
                <a:gridCol w="3541760"/>
              </a:tblGrid>
              <a:tr h="94947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water</a:t>
                      </a:r>
                    </a:p>
                  </a:txBody>
                  <a:tcPr marL="76200" marR="47625" marT="76200" marB="1905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GB" sz="32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4.18</a:t>
                      </a:r>
                      <a:r>
                        <a:rPr lang="en-GB" sz="3200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kJ</a:t>
                      </a:r>
                      <a:r>
                        <a:rPr lang="en-GB" sz="3200" baseline="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kg</a:t>
                      </a:r>
                      <a:r>
                        <a:rPr lang="en-GB" sz="3200" baseline="300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32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3200" baseline="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en-GB" sz="32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endParaRPr lang="en-GB" sz="3200" baseline="30000" dirty="0">
                        <a:solidFill>
                          <a:srgbClr val="FF66CC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608" t="32729" r="14377" b="50588"/>
          <a:stretch/>
        </p:blipFill>
        <p:spPr>
          <a:xfrm rot="21165852">
            <a:off x="467544" y="3224540"/>
            <a:ext cx="5400600" cy="71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21324580">
            <a:off x="506994" y="4741535"/>
            <a:ext cx="5576928" cy="1200329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much energy required to raise the temperature of </a:t>
            </a:r>
            <a:r>
              <a:rPr lang="en-GB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10kg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of water by </a:t>
            </a:r>
            <a:r>
              <a:rPr lang="en-GB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en-GB" sz="2400" b="1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en-GB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? 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004048" y="5457332"/>
          <a:ext cx="3541760" cy="950969"/>
        </p:xfrm>
        <a:graphic>
          <a:graphicData uri="http://schemas.openxmlformats.org/drawingml/2006/table">
            <a:tbl>
              <a:tblPr firstRow="1" bandRow="1"/>
              <a:tblGrid>
                <a:gridCol w="3541760"/>
              </a:tblGrid>
              <a:tr h="9509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GB" sz="32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41.8</a:t>
                      </a:r>
                      <a:r>
                        <a:rPr lang="en-GB" sz="3200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kJ</a:t>
                      </a:r>
                      <a:r>
                        <a:rPr lang="en-GB" sz="3200" baseline="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kg</a:t>
                      </a:r>
                      <a:r>
                        <a:rPr lang="en-GB" sz="3200" baseline="300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32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3200" baseline="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en-GB" sz="32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endParaRPr lang="en-GB" sz="3200" baseline="30000" dirty="0">
                        <a:solidFill>
                          <a:srgbClr val="FF66CC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34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 rot="21324580">
            <a:off x="801088" y="2583438"/>
            <a:ext cx="5576928" cy="1200329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much energy required to raise the temperature of </a:t>
            </a:r>
            <a:r>
              <a:rPr lang="en-GB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1kg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of water by </a:t>
            </a:r>
            <a:r>
              <a:rPr lang="en-GB" sz="2400" b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en-GB" sz="2400" b="1" u="sng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en-GB" sz="2400" b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?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416504">
            <a:off x="6215075" y="2772105"/>
            <a:ext cx="1581895" cy="1141492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944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 rot="21324580">
            <a:off x="296229" y="2202438"/>
            <a:ext cx="5576928" cy="1200329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much energy required to raise the temperature of </a:t>
            </a:r>
            <a:r>
              <a:rPr lang="en-GB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1kg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of water by </a:t>
            </a:r>
            <a:r>
              <a:rPr lang="en-GB" sz="2400" b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en-GB" sz="2400" b="1" u="sng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en-GB" sz="2400" b="1" u="sng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?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56292"/>
              </p:ext>
            </p:extLst>
          </p:nvPr>
        </p:nvGraphicFramePr>
        <p:xfrm>
          <a:off x="4572000" y="2904717"/>
          <a:ext cx="3901800" cy="1395730"/>
        </p:xfrm>
        <a:graphic>
          <a:graphicData uri="http://schemas.openxmlformats.org/drawingml/2006/table">
            <a:tbl>
              <a:tblPr firstRow="1" bandRow="1"/>
              <a:tblGrid>
                <a:gridCol w="3901800"/>
              </a:tblGrid>
              <a:tr h="9509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GB" sz="32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r>
                        <a:rPr lang="en-GB" sz="32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4.18</a:t>
                      </a:r>
                    </a:p>
                    <a:p>
                      <a:pPr algn="ctr" fontAlgn="t"/>
                      <a:r>
                        <a:rPr lang="en-GB" sz="32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= 8.36</a:t>
                      </a:r>
                      <a:r>
                        <a:rPr lang="en-GB" sz="3200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kJ</a:t>
                      </a:r>
                      <a:r>
                        <a:rPr lang="en-GB" sz="3200" baseline="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kg</a:t>
                      </a:r>
                      <a:r>
                        <a:rPr lang="en-GB" sz="3200" baseline="300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32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3200" baseline="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en-GB" sz="32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</a:p>
                    <a:p>
                      <a:pPr algn="ctr" fontAlgn="t"/>
                      <a:endParaRPr lang="en-GB" sz="3200" baseline="30000" dirty="0">
                        <a:solidFill>
                          <a:srgbClr val="FF66CC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04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" name="Rectangle 4"/>
          <p:cNvSpPr/>
          <p:nvPr/>
        </p:nvSpPr>
        <p:spPr>
          <a:xfrm rot="21324580">
            <a:off x="161434" y="1254269"/>
            <a:ext cx="3620339" cy="461665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ENERGY EQUATION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6">
            <a:off x="4046665" y="2437160"/>
            <a:ext cx="4894825" cy="409059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 rot="21324580">
            <a:off x="267830" y="1998259"/>
            <a:ext cx="3596184" cy="3046988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 the start of the experiment the temperature was</a:t>
            </a:r>
            <a:r>
              <a:rPr lang="en-GB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</a:t>
            </a:r>
            <a:r>
              <a:rPr lang="en-GB" sz="2400" b="1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en-GB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C.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 the end of the reaction temperature was </a:t>
            </a:r>
            <a:r>
              <a:rPr lang="en-GB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</a:t>
            </a:r>
            <a:r>
              <a:rPr lang="en-GB" sz="2400" b="1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en-GB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C.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416504">
            <a:off x="94051" y="5145522"/>
            <a:ext cx="4868468" cy="1338733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CALCULATE ENERGY RELEASED?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057057" y="1793783"/>
          <a:ext cx="2606963" cy="560252"/>
        </p:xfrm>
        <a:graphic>
          <a:graphicData uri="http://schemas.openxmlformats.org/drawingml/2006/table">
            <a:tbl>
              <a:tblPr firstRow="1" bandRow="1"/>
              <a:tblGrid>
                <a:gridCol w="2606963"/>
              </a:tblGrid>
              <a:tr h="56025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GB" sz="24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4.18</a:t>
                      </a:r>
                      <a:r>
                        <a:rPr lang="en-GB" sz="2400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kJ</a:t>
                      </a:r>
                      <a:r>
                        <a:rPr lang="en-GB" sz="2400" baseline="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kg</a:t>
                      </a:r>
                      <a:r>
                        <a:rPr lang="en-GB" sz="2400" baseline="300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24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2400" baseline="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en-GB" sz="24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endParaRPr lang="en-GB" sz="2400" baseline="30000" dirty="0">
                        <a:solidFill>
                          <a:srgbClr val="FF66CC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97998" y="1066998"/>
                <a:ext cx="3125083" cy="769506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r>
                  <a:rPr lang="en-GB" sz="105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sz="105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endParaRPr lang="en-GB" sz="105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998" y="1066998"/>
                <a:ext cx="3125083" cy="7695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28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1324580">
            <a:off x="161434" y="1254269"/>
            <a:ext cx="3620339" cy="461665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ENERGY EQUATION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6">
            <a:off x="4046665" y="2437160"/>
            <a:ext cx="4894825" cy="409059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 rot="21324580">
                <a:off x="267262" y="2538082"/>
                <a:ext cx="3950432" cy="1938992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c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= </a:t>
                </a:r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4.18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m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= 200cm</a:t>
                </a:r>
                <a:r>
                  <a:rPr lang="en-GB" sz="24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(0.2 litres = </a:t>
                </a:r>
                <a:r>
                  <a:rPr lang="en-GB" sz="2400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0.2kg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50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 o</a:t>
                </a:r>
                <a:r>
                  <a:rPr lang="en-GB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– 20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 o</a:t>
                </a:r>
                <a:r>
                  <a:rPr lang="en-GB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</a:p>
              <a:p>
                <a:pPr algn="ctr"/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</a:t>
                </a:r>
                <a:r>
                  <a:rPr lang="en-GB" sz="24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30</a:t>
                </a:r>
                <a:r>
                  <a:rPr lang="en-GB" sz="2400" baseline="30000" dirty="0">
                    <a:solidFill>
                      <a:srgbClr val="FF66CC"/>
                    </a:solidFill>
                    <a:latin typeface="Arial Black" panose="020B0A04020102020204" pitchFamily="34" charset="0"/>
                  </a:rPr>
                  <a:t> o</a:t>
                </a:r>
                <a:r>
                  <a:rPr lang="en-GB" sz="2400" dirty="0">
                    <a:solidFill>
                      <a:srgbClr val="FF66CC"/>
                    </a:solidFill>
                    <a:latin typeface="Arial Black" panose="020B0A04020102020204" pitchFamily="34" charset="0"/>
                  </a:rPr>
                  <a:t>C</a:t>
                </a:r>
                <a:endParaRPr lang="en-GB" sz="2400" b="1" dirty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24580">
                <a:off x="267262" y="2538082"/>
                <a:ext cx="3950432" cy="1938992"/>
              </a:xfrm>
              <a:prstGeom prst="rect">
                <a:avLst/>
              </a:prstGeom>
              <a:blipFill rotWithShape="1">
                <a:blip r:embed="rId3"/>
                <a:stretch>
                  <a:fillRect r="-1168" b="-522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057057" y="1793783"/>
          <a:ext cx="2606963" cy="560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06963"/>
              </a:tblGrid>
              <a:tr h="5602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4.18</a:t>
                      </a:r>
                      <a:r>
                        <a:rPr lang="en-GB" sz="2400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kJ</a:t>
                      </a:r>
                      <a:r>
                        <a:rPr lang="en-GB" sz="2400" baseline="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kg</a:t>
                      </a:r>
                      <a:r>
                        <a:rPr lang="en-GB" sz="2400" baseline="300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24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2400" baseline="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en-GB" sz="24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endParaRPr lang="en-GB" sz="2400" baseline="30000" dirty="0">
                        <a:solidFill>
                          <a:srgbClr val="FF66CC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797998" y="1066998"/>
                <a:ext cx="3125083" cy="769506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r>
                  <a:rPr lang="en-GB" sz="105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sz="105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endParaRPr lang="en-GB" sz="105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998" y="1066998"/>
                <a:ext cx="3125083" cy="7695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475656" y="4482456"/>
                <a:ext cx="3950432" cy="1569660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GB" sz="24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</a:t>
                </a:r>
                <a:r>
                  <a:rPr lang="en-GB" sz="24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4.18</a:t>
                </a:r>
                <a:r>
                  <a:rPr lang="en-GB" sz="24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x</a:t>
                </a:r>
                <a:r>
                  <a:rPr lang="en-GB" sz="24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  <a:r>
                  <a:rPr lang="en-GB" sz="2400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0.2</a:t>
                </a:r>
                <a:r>
                  <a:rPr lang="en-GB" sz="24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x</a:t>
                </a:r>
                <a:r>
                  <a:rPr lang="en-GB" sz="24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30</a:t>
                </a:r>
                <a:endParaRPr lang="en-GB" sz="2400" b="1" dirty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  <a:p>
                <a:pPr algn="ctr"/>
                <a:endParaRPr lang="en-GB" sz="2400" b="1" dirty="0" smtClean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  <a:p>
                <a:pPr algn="ctr"/>
                <a:r>
                  <a:rPr lang="en-GB" sz="4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25.08 kJ</a:t>
                </a:r>
                <a:endParaRPr lang="en-GB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82456"/>
                <a:ext cx="3950432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2421" t="-1107" r="-3026" b="-18819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24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87624" y="1451751"/>
            <a:ext cx="7200800" cy="4785561"/>
          </a:xfrm>
          <a:prstGeom prst="triangle">
            <a:avLst/>
          </a:prstGeom>
          <a:solidFill>
            <a:srgbClr val="003300">
              <a:alpha val="27843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814" y="1748429"/>
                <a:ext cx="7344815" cy="4524380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GB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8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8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8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en-GB" sz="8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:endParaRPr lang="en-GB" sz="8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∆</m:t>
                      </m:r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endParaRPr lang="en-GB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14" y="1748429"/>
                <a:ext cx="7344815" cy="45243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3" idx="1"/>
            <a:endCxn id="3" idx="5"/>
          </p:cNvCxnSpPr>
          <p:nvPr/>
        </p:nvCxnSpPr>
        <p:spPr>
          <a:xfrm>
            <a:off x="2987824" y="3844532"/>
            <a:ext cx="3600400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19872" y="3844531"/>
            <a:ext cx="0" cy="2392781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4128" y="3844530"/>
            <a:ext cx="0" cy="2392781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5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187624" y="1451751"/>
            <a:ext cx="7200800" cy="4785561"/>
          </a:xfrm>
          <a:prstGeom prst="triangle">
            <a:avLst/>
          </a:prstGeom>
          <a:solidFill>
            <a:srgbClr val="003300">
              <a:alpha val="27843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814" y="1748429"/>
                <a:ext cx="7344815" cy="4524380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GB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8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8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8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en-GB" sz="8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:endParaRPr lang="en-GB" sz="8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∆</m:t>
                      </m:r>
                      <m:r>
                        <a:rPr lang="en-GB" sz="8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endParaRPr lang="en-GB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14" y="1748429"/>
                <a:ext cx="7344815" cy="45243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 rot="21324580">
            <a:off x="241550" y="204594"/>
            <a:ext cx="3620339" cy="461665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ENERGY EQUATION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Straight Connector 6"/>
          <p:cNvCxnSpPr>
            <a:stCxn id="3" idx="1"/>
            <a:endCxn id="3" idx="5"/>
          </p:cNvCxnSpPr>
          <p:nvPr/>
        </p:nvCxnSpPr>
        <p:spPr>
          <a:xfrm>
            <a:off x="2987824" y="3844532"/>
            <a:ext cx="3600400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19872" y="3844531"/>
            <a:ext cx="0" cy="2392781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4128" y="3844530"/>
            <a:ext cx="0" cy="2392781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 rot="751638">
                <a:off x="6341323" y="1339811"/>
                <a:ext cx="2438437" cy="769441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2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22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GB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</a:t>
                </a:r>
                <a:r>
                  <a:rPr lang="en-GB" sz="2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the energy released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51638">
                <a:off x="6341323" y="1339811"/>
                <a:ext cx="2438437" cy="769441"/>
              </a:xfrm>
              <a:prstGeom prst="rect">
                <a:avLst/>
              </a:prstGeom>
              <a:blipFill rotWithShape="0">
                <a:blip r:embed="rId3"/>
                <a:stretch>
                  <a:fillRect r="-5568" b="-1339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 rot="20951968">
                <a:off x="296041" y="1506582"/>
                <a:ext cx="2752790" cy="1200329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= </a:t>
                </a:r>
                <a:r>
                  <a:rPr lang="en-GB" sz="2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the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specific heat capacity of water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51968">
                <a:off x="296041" y="1506582"/>
                <a:ext cx="27527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2405" r="-1012" b="-1375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 rot="19689554">
                <a:off x="211973" y="3193732"/>
                <a:ext cx="2229172" cy="1107996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= </a:t>
                </a:r>
                <a:r>
                  <a:rPr lang="en-GB" sz="2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the mass of water heated in kg</a:t>
                </a:r>
                <a:endParaRPr lang="en-GB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89554">
                <a:off x="211973" y="3193732"/>
                <a:ext cx="2229172" cy="1107996"/>
              </a:xfrm>
              <a:prstGeom prst="rect">
                <a:avLst/>
              </a:prstGeom>
              <a:blipFill rotWithShape="0">
                <a:blip r:embed="rId5"/>
                <a:stretch>
                  <a:fillRect t="-3878" r="-1905" b="-3601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2572248">
                <a:off x="6882628" y="2984809"/>
                <a:ext cx="2119587" cy="1107996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GB" sz="2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</a:t>
                </a:r>
                <a:r>
                  <a:rPr lang="en-GB" sz="2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temperature change in </a:t>
                </a:r>
                <a:r>
                  <a:rPr lang="en-GB" sz="22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o</a:t>
                </a:r>
                <a:r>
                  <a:rPr lang="en-GB" sz="2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C</a:t>
                </a:r>
                <a:endParaRPr lang="en-GB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72248">
                <a:off x="6882628" y="2984809"/>
                <a:ext cx="2119587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4592" b="-5222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6" idx="2"/>
          </p:cNvCxnSpPr>
          <p:nvPr/>
        </p:nvCxnSpPr>
        <p:spPr>
          <a:xfrm>
            <a:off x="1618826" y="4218361"/>
            <a:ext cx="2089078" cy="58801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529260" y="2506097"/>
            <a:ext cx="134105" cy="259695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36096" y="1923416"/>
            <a:ext cx="1296144" cy="82532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32240" y="3909533"/>
            <a:ext cx="781475" cy="89684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324580">
            <a:off x="161434" y="1254269"/>
            <a:ext cx="3620339" cy="461665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ENERGY EQUATION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6">
            <a:off x="4046665" y="2437160"/>
            <a:ext cx="4894825" cy="409059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 rot="21324580">
            <a:off x="267830" y="2367591"/>
            <a:ext cx="3596184" cy="2308324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energy released from a system at 20</a:t>
            </a:r>
            <a:r>
              <a:rPr lang="en-GB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was 6.27kJ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was the final temperature?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416504">
            <a:off x="94051" y="5145522"/>
            <a:ext cx="4868468" cy="1338733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 Black" panose="020B0A04020102020204" pitchFamily="34" charset="0"/>
              </a:rPr>
              <a:t>TEMPERATURE?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057057" y="1793783"/>
          <a:ext cx="2606963" cy="560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06963"/>
              </a:tblGrid>
              <a:tr h="5602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4.18</a:t>
                      </a:r>
                      <a:r>
                        <a:rPr lang="en-GB" sz="2400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kJ</a:t>
                      </a:r>
                      <a:r>
                        <a:rPr lang="en-GB" sz="2400" baseline="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kg</a:t>
                      </a:r>
                      <a:r>
                        <a:rPr lang="en-GB" sz="2400" baseline="300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24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2400" baseline="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en-GB" sz="24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endParaRPr lang="en-GB" sz="2400" baseline="30000" dirty="0">
                        <a:solidFill>
                          <a:srgbClr val="FF66CC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7998" y="1066998"/>
                <a:ext cx="3125083" cy="769506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r>
                  <a:rPr lang="en-GB" sz="105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sz="105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endParaRPr lang="en-GB" sz="105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998" y="1066998"/>
                <a:ext cx="3125083" cy="7695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8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324580">
            <a:off x="161434" y="1254269"/>
            <a:ext cx="3620339" cy="461665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ENERGY EQUATION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6">
            <a:off x="4046665" y="2437160"/>
            <a:ext cx="4894825" cy="409059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rot="21324580">
                <a:off x="248983" y="2199697"/>
                <a:ext cx="3950432" cy="1569660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c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= </a:t>
                </a:r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4.18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m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= 200cm</a:t>
                </a:r>
                <a:r>
                  <a:rPr lang="en-GB" sz="24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(0.2 litres = </a:t>
                </a:r>
                <a:r>
                  <a:rPr lang="en-GB" sz="2400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0.2kg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  <a:r>
                  <a:rPr lang="en-GB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</a:t>
                </a:r>
                <a:r>
                  <a:rPr lang="en-GB" sz="2400" b="1" dirty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</a:t>
                </a:r>
                <a:r>
                  <a:rPr lang="en-GB" sz="2400" b="1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6.27kJ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24580">
                <a:off x="248983" y="2199697"/>
                <a:ext cx="3950432" cy="1569660"/>
              </a:xfrm>
              <a:prstGeom prst="rect">
                <a:avLst/>
              </a:prstGeom>
              <a:blipFill rotWithShape="0">
                <a:blip r:embed="rId3"/>
                <a:stretch>
                  <a:fillRect r="-1912" b="-311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057057" y="1793783"/>
          <a:ext cx="2606963" cy="560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06963"/>
              </a:tblGrid>
              <a:tr h="5602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4.18</a:t>
                      </a:r>
                      <a:r>
                        <a:rPr lang="en-GB" sz="2400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kJ</a:t>
                      </a:r>
                      <a:r>
                        <a:rPr lang="en-GB" sz="2400" baseline="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kg</a:t>
                      </a:r>
                      <a:r>
                        <a:rPr lang="en-GB" sz="2400" baseline="30000" dirty="0" smtClean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24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2400" baseline="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en-GB" sz="2400" baseline="30000" dirty="0" smtClean="0">
                          <a:solidFill>
                            <a:srgbClr val="FF66CC"/>
                          </a:solidFill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endParaRPr lang="en-GB" sz="2400" baseline="30000" dirty="0">
                        <a:solidFill>
                          <a:srgbClr val="FF66CC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7998" y="1066998"/>
                <a:ext cx="3125083" cy="769506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sz="4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4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r>
                  <a:rPr lang="en-GB" sz="105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/>
                </a:r>
                <a:br>
                  <a:rPr lang="en-GB" sz="105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</a:br>
                <a:endParaRPr lang="en-GB" sz="105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998" y="1066998"/>
                <a:ext cx="3125083" cy="7695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5564" y="4376988"/>
                <a:ext cx="3950432" cy="1692771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GB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92D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rgbClr val="92D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2400" b="1" i="1">
                            <a:solidFill>
                              <a:srgbClr val="92D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/ (</a:t>
                </a:r>
                <a:r>
                  <a:rPr lang="en-GB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c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X </a:t>
                </a:r>
                <a:r>
                  <a:rPr lang="en-GB" sz="24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m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)</a:t>
                </a:r>
                <a:endPara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  <a:p>
                <a:pPr algn="ctr"/>
                <a:r>
                  <a:rPr lang="en-GB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</a:t>
                </a:r>
                <a:r>
                  <a:rPr lang="en-GB" sz="2400" b="1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6.27</a:t>
                </a:r>
                <a:r>
                  <a:rPr lang="en-GB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/ </a:t>
                </a:r>
                <a:r>
                  <a:rPr lang="en-GB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(</a:t>
                </a:r>
                <a:r>
                  <a:rPr lang="en-GB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4.18</a:t>
                </a:r>
                <a:r>
                  <a:rPr lang="en-GB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 X </a:t>
                </a:r>
                <a:r>
                  <a:rPr lang="en-GB" sz="2400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0.2)</a:t>
                </a:r>
                <a:endParaRPr lang="en-GB" sz="2400" b="1" dirty="0" smtClean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  <a:p>
                <a:pPr algn="ctr"/>
                <a:r>
                  <a:rPr lang="en-GB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= </a:t>
                </a:r>
                <a:r>
                  <a:rPr lang="en-GB" sz="28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7.5</a:t>
                </a:r>
                <a:r>
                  <a:rPr lang="en-GB" sz="2800" baseline="30000" dirty="0" smtClean="0">
                    <a:solidFill>
                      <a:srgbClr val="FF66CC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GB" sz="2800" baseline="30000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o</a:t>
                </a:r>
                <a:r>
                  <a:rPr lang="en-GB" sz="2800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C</a:t>
                </a:r>
              </a:p>
              <a:p>
                <a:pPr algn="ctr"/>
                <a:r>
                  <a:rPr lang="en-GB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20 + 7.5 = </a:t>
                </a:r>
                <a:r>
                  <a:rPr lang="en-GB" sz="2800" b="1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27.5</a:t>
                </a:r>
                <a:r>
                  <a:rPr lang="en-GB" sz="2800" baseline="30000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o</a:t>
                </a:r>
                <a:r>
                  <a:rPr lang="en-GB" sz="2800" dirty="0" smtClean="0">
                    <a:solidFill>
                      <a:srgbClr val="FF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C</a:t>
                </a:r>
                <a:endParaRPr lang="en-GB" sz="2800" dirty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4" y="4376988"/>
                <a:ext cx="3950432" cy="1692771"/>
              </a:xfrm>
              <a:prstGeom prst="rect">
                <a:avLst/>
              </a:prstGeom>
              <a:blipFill rotWithShape="0">
                <a:blip r:embed="rId5"/>
                <a:stretch>
                  <a:fillRect t="-1031" b="-8247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4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Calorimetry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This is the science of measuring the change of heat associated with a chemical reaction</a:t>
            </a:r>
          </a:p>
          <a:p>
            <a:r>
              <a:rPr lang="en-GB" dirty="0" smtClean="0"/>
              <a:t>Can also be called the enthalpy change</a:t>
            </a:r>
          </a:p>
          <a:p>
            <a:r>
              <a:rPr lang="en-GB" dirty="0" smtClean="0"/>
              <a:t>Chemical reactions are made up of exothermic and endothermic reactions</a:t>
            </a:r>
          </a:p>
          <a:p>
            <a:endParaRPr lang="en-GB" dirty="0"/>
          </a:p>
          <a:p>
            <a:r>
              <a:rPr lang="en-GB" dirty="0" smtClean="0"/>
              <a:t>Important to understand – exothermic reactions can fuel themselves if uncontrolled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284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Worked example on page 162</a:t>
            </a:r>
          </a:p>
          <a:p>
            <a:r>
              <a:rPr lang="en-GB" dirty="0" smtClean="0"/>
              <a:t>Enthalpy measurements are often different from the ones in the data booklet. Why?</a:t>
            </a:r>
          </a:p>
          <a:p>
            <a:r>
              <a:rPr lang="en-GB" dirty="0" smtClean="0"/>
              <a:t>Firstly, the heat can be lost to the air, beaker, and thermometer,</a:t>
            </a:r>
          </a:p>
          <a:p>
            <a:r>
              <a:rPr lang="en-GB" dirty="0" smtClean="0"/>
              <a:t>Secondly, enthalpy of combustion relies on complete combustion, which doesn’t always happen</a:t>
            </a:r>
          </a:p>
          <a:p>
            <a:endParaRPr lang="en-GB" dirty="0"/>
          </a:p>
          <a:p>
            <a:r>
              <a:rPr lang="en-GB" dirty="0" smtClean="0"/>
              <a:t>Using a calorimeter helps to alleviate these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00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28924"/>
            <a:ext cx="4775902" cy="60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8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 page 163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53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Enthalpy of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772400" cy="4572000"/>
          </a:xfrm>
        </p:spPr>
        <p:txBody>
          <a:bodyPr/>
          <a:lstStyle/>
          <a:p>
            <a:r>
              <a:rPr lang="en-GB" dirty="0" smtClean="0"/>
              <a:t>The energy changes when 1 mole of something is dissolved fully in a solute (usually water)</a:t>
            </a:r>
          </a:p>
          <a:p>
            <a:endParaRPr lang="en-GB" dirty="0"/>
          </a:p>
        </p:txBody>
      </p:sp>
      <p:pic>
        <p:nvPicPr>
          <p:cNvPr id="4" name="Picture 2" descr="http://www.ausetute.com.au/images/aphrap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509434" cy="347851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ttp://img.sparknotes.com/figures/0/07cf18f888c9c21f4b45687743b63ac3/solnform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91146"/>
            <a:ext cx="3414364" cy="207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5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Worked example on page 164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80745" y="838200"/>
                <a:ext cx="7223708" cy="3108543"/>
              </a:xfrm>
              <a:prstGeom prst="rect">
                <a:avLst/>
              </a:prstGeom>
              <a:solidFill>
                <a:srgbClr val="953735">
                  <a:alpha val="87059"/>
                </a:srgb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The </a:t>
                </a:r>
                <a:r>
                  <a:rPr lang="en-GB" sz="3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enthalpy change </a:t>
                </a:r>
                <a:r>
                  <a:rPr lang="en-GB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when </a:t>
                </a:r>
                <a:r>
                  <a:rPr lang="en-GB" sz="3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1mol</a:t>
                </a:r>
                <a:r>
                  <a:rPr lang="en-GB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 of </a:t>
                </a:r>
                <a:r>
                  <a:rPr lang="en-GB" sz="32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ionic compound</a:t>
                </a:r>
                <a:r>
                  <a:rPr lang="en-GB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r>
                  <a:rPr lang="en-GB" sz="3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fully dissolves in water</a:t>
                </a:r>
                <a:r>
                  <a:rPr lang="en-GB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.</a:t>
                </a:r>
              </a:p>
              <a:p>
                <a:pPr algn="ctr"/>
                <a:endPara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𝑵𝒂𝑪𝒍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GB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𝑵𝒂</m:t>
                          </m:r>
                        </m:e>
                        <m:sup>
                          <m:r>
                            <a:rPr lang="en-GB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𝒂𝒒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GB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GB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𝒂𝒒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  <a:p>
                <a:pPr algn="ctr"/>
                <a:endPara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45" y="838200"/>
                <a:ext cx="7223708" cy="3108543"/>
              </a:xfrm>
              <a:prstGeom prst="rect">
                <a:avLst/>
              </a:prstGeom>
              <a:blipFill rotWithShape="1">
                <a:blip r:embed="rId2"/>
                <a:stretch>
                  <a:fillRect t="-1724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7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Enthalpy of hydration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enthalpy change when 1 mole of gaseous ions fully dissolves in water</a:t>
            </a:r>
          </a:p>
          <a:p>
            <a:endParaRPr lang="en-GB" dirty="0"/>
          </a:p>
          <a:p>
            <a:r>
              <a:rPr lang="en-GB" dirty="0" smtClean="0"/>
              <a:t>𝑵𝒂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/>
              <a:t>(𝒈)</a:t>
            </a:r>
            <a:r>
              <a:rPr lang="en-GB" dirty="0" smtClean="0"/>
              <a:t>→𝑵𝒂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/>
              <a:t>(𝒂𝒒)</a:t>
            </a:r>
          </a:p>
          <a:p>
            <a:endParaRPr lang="en-GB" dirty="0" smtClean="0"/>
          </a:p>
          <a:p>
            <a:r>
              <a:rPr lang="en-GB" dirty="0" smtClean="0"/>
              <a:t>Always an exothermic reaction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26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Enthalpy of neutralisation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Enthalpy change when an acid is neutralised to form one mole of water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Temperatures of the reactants is averaged, then compared to the final temp</a:t>
            </a:r>
          </a:p>
          <a:p>
            <a:endParaRPr lang="en-GB" dirty="0"/>
          </a:p>
          <a:p>
            <a:r>
              <a:rPr lang="en-GB" dirty="0" smtClean="0"/>
              <a:t>Worked example on p165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" y="2343852"/>
            <a:ext cx="8483787" cy="1569660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pt-BR" sz="240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pt-BR" sz="44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H</a:t>
            </a:r>
            <a:r>
              <a:rPr lang="pt-BR" sz="4400" baseline="300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+</a:t>
            </a:r>
            <a:r>
              <a:rPr lang="pt-BR" sz="4400" dirty="0">
                <a:solidFill>
                  <a:srgbClr val="FFFF00"/>
                </a:solidFill>
                <a:latin typeface="Century Schoolbook" panose="02040604050505020304" pitchFamily="18" charset="0"/>
              </a:rPr>
              <a:t> </a:t>
            </a:r>
            <a:r>
              <a:rPr lang="pt-BR" sz="4400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(aq)</a:t>
            </a:r>
            <a:r>
              <a:rPr lang="pt-BR" sz="4400" dirty="0">
                <a:solidFill>
                  <a:srgbClr val="FFFF00"/>
                </a:solidFill>
                <a:latin typeface="Century Schoolbook" panose="02040604050505020304" pitchFamily="18" charset="0"/>
              </a:rPr>
              <a:t> + </a:t>
            </a:r>
            <a:r>
              <a:rPr lang="pt-BR" sz="44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OH</a:t>
            </a:r>
            <a:r>
              <a:rPr lang="pt-BR" sz="4400" baseline="300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-</a:t>
            </a:r>
            <a:r>
              <a:rPr lang="pt-BR" sz="4400" dirty="0">
                <a:solidFill>
                  <a:srgbClr val="FFFF00"/>
                </a:solidFill>
                <a:latin typeface="Century Schoolbook" panose="02040604050505020304" pitchFamily="18" charset="0"/>
              </a:rPr>
              <a:t> </a:t>
            </a:r>
            <a:r>
              <a:rPr lang="pt-BR" sz="4400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(aq)</a:t>
            </a:r>
            <a:r>
              <a:rPr lang="pt-BR" sz="4400" dirty="0">
                <a:solidFill>
                  <a:srgbClr val="FFFF00"/>
                </a:solidFill>
                <a:latin typeface="Century Schoolbook" panose="02040604050505020304" pitchFamily="18" charset="0"/>
              </a:rPr>
              <a:t>   →   </a:t>
            </a:r>
            <a:r>
              <a:rPr lang="pt-BR" sz="44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H</a:t>
            </a:r>
            <a:r>
              <a:rPr lang="pt-BR" sz="4400" baseline="-250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2</a:t>
            </a:r>
            <a:r>
              <a:rPr lang="pt-BR" sz="44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O</a:t>
            </a:r>
            <a:r>
              <a:rPr lang="pt-BR" sz="4400" dirty="0">
                <a:solidFill>
                  <a:srgbClr val="FFFF00"/>
                </a:solidFill>
                <a:latin typeface="Century Schoolbook" panose="02040604050505020304" pitchFamily="18" charset="0"/>
              </a:rPr>
              <a:t> </a:t>
            </a:r>
            <a:r>
              <a:rPr lang="pt-BR" sz="4400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(l</a:t>
            </a:r>
            <a:r>
              <a:rPr lang="pt-BR" sz="4400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)</a:t>
            </a:r>
          </a:p>
          <a:p>
            <a:pPr algn="ctr"/>
            <a:endParaRPr lang="en-GB" sz="280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92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324580">
            <a:off x="170037" y="899497"/>
            <a:ext cx="5361320" cy="523220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Enthalpy of neutralisation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32202">
            <a:off x="774140" y="1478377"/>
            <a:ext cx="7523710" cy="954107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Calculate the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enthalpy of neutralisation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HCl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aq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by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NaCl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aq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 descr="http://www.meritnation.com/img/shared/userimages/mn_images/image/6(25)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1193" b="57582"/>
          <a:stretch/>
        </p:blipFill>
        <p:spPr bwMode="auto">
          <a:xfrm>
            <a:off x="130263" y="2868509"/>
            <a:ext cx="8811464" cy="54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69832"/>
              </p:ext>
            </p:extLst>
          </p:nvPr>
        </p:nvGraphicFramePr>
        <p:xfrm>
          <a:off x="323528" y="3557888"/>
          <a:ext cx="8626592" cy="30494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96"/>
                <a:gridCol w="4313296"/>
              </a:tblGrid>
              <a:tr h="48218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Measurement</a:t>
                      </a:r>
                      <a:endParaRPr lang="en-GB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Results</a:t>
                      </a:r>
                      <a:endParaRPr lang="en-GB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75299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Solutions used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20cm</a:t>
                      </a:r>
                      <a:r>
                        <a:rPr lang="en-GB" sz="1600" baseline="30000" dirty="0" smtClean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 2mol l</a:t>
                      </a:r>
                      <a:r>
                        <a:rPr lang="en-GB" sz="1600" baseline="30000" dirty="0" smtClean="0"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Arial Black" panose="020B0A04020102020204" pitchFamily="34" charset="0"/>
                        </a:rPr>
                        <a:t>HCl</a:t>
                      </a:r>
                      <a:endParaRPr lang="en-GB" sz="16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20cm</a:t>
                      </a:r>
                      <a:r>
                        <a:rPr lang="en-GB" sz="1600" baseline="30000" dirty="0" smtClean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 2mol l</a:t>
                      </a:r>
                      <a:r>
                        <a:rPr lang="en-GB" sz="1600" baseline="30000" dirty="0" smtClean="0">
                          <a:effectLst/>
                          <a:latin typeface="Arial Black" panose="020B0A04020102020204" pitchFamily="34" charset="0"/>
                        </a:rPr>
                        <a:t>-1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Arial Black" panose="020B0A04020102020204" pitchFamily="34" charset="0"/>
                        </a:rPr>
                        <a:t>NaOH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4821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Temperature</a:t>
                      </a:r>
                      <a:r>
                        <a:rPr lang="en-GB" sz="1600" baseline="0" dirty="0" smtClean="0">
                          <a:effectLst/>
                          <a:latin typeface="Arial Black" panose="020B0A04020102020204" pitchFamily="34" charset="0"/>
                        </a:rPr>
                        <a:t> of acid before mixing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19.5</a:t>
                      </a:r>
                      <a:r>
                        <a:rPr lang="en-GB" sz="1600" baseline="30000" dirty="0" smtClean="0"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4821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Temperature</a:t>
                      </a:r>
                      <a:r>
                        <a:rPr lang="en-GB" sz="1600" baseline="0" dirty="0" smtClean="0">
                          <a:effectLst/>
                          <a:latin typeface="Arial Black" panose="020B0A04020102020204" pitchFamily="34" charset="0"/>
                        </a:rPr>
                        <a:t> of alkali before mixing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18.5</a:t>
                      </a:r>
                      <a:r>
                        <a:rPr lang="en-GB" sz="1600" baseline="30000" dirty="0" smtClean="0"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75299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Highest temperature of solution after mixing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32.5</a:t>
                      </a:r>
                      <a:r>
                        <a:rPr lang="en-GB" sz="1600" baseline="30000" dirty="0" smtClean="0"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r>
                        <a:rPr lang="en-GB" sz="1600" dirty="0" smtClean="0"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endParaRPr lang="en-GB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350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60438"/>
            <a:ext cx="8497887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1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833438"/>
            <a:ext cx="8516937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73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heat capacity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amount of heat needed to raise the temperature of one mass unit of a substance by 1°C</a:t>
            </a:r>
          </a:p>
          <a:p>
            <a:r>
              <a:rPr lang="en-GB" dirty="0" smtClean="0"/>
              <a:t>Its how much heat energy it can hold</a:t>
            </a:r>
          </a:p>
          <a:p>
            <a:endParaRPr lang="en-GB" dirty="0"/>
          </a:p>
          <a:p>
            <a:r>
              <a:rPr lang="en-GB" dirty="0" smtClean="0"/>
              <a:t>Specific heat capacity of water is a fixed constant often used in scientific experiments</a:t>
            </a:r>
          </a:p>
          <a:p>
            <a:r>
              <a:rPr lang="en-GB" dirty="0" smtClean="0"/>
              <a:t>To raise the temperature of 1kg of water by 1°C requires 4.18 kJ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878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6463"/>
            <a:ext cx="85344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21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Hess’s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total enthalpy change for a reaction doesn’t depend on the pathway it takes but only on its </a:t>
            </a:r>
            <a:r>
              <a:rPr lang="en-GB" u="sng" dirty="0"/>
              <a:t>initial</a:t>
            </a:r>
            <a:r>
              <a:rPr lang="en-GB" dirty="0"/>
              <a:t> and </a:t>
            </a:r>
            <a:r>
              <a:rPr lang="en-GB" u="sng" dirty="0"/>
              <a:t>final </a:t>
            </a:r>
            <a:r>
              <a:rPr lang="en-GB" dirty="0"/>
              <a:t>states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As long as you start with the same reactant and end with the same products the enthalpy change will stay the same regardless of the reaction pathway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Think about </a:t>
            </a:r>
            <a:r>
              <a:rPr lang="en-GB" dirty="0" err="1" smtClean="0"/>
              <a:t>pythagoras</a:t>
            </a:r>
            <a:r>
              <a:rPr lang="en-GB" dirty="0" smtClean="0"/>
              <a:t>’ theorem…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385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bbc.co.uk/staticarchive/a293de71e95495207d52de788ac8b6af5b485715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r="17697"/>
          <a:stretch/>
        </p:blipFill>
        <p:spPr bwMode="auto">
          <a:xfrm>
            <a:off x="533400" y="990600"/>
            <a:ext cx="7860693" cy="438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16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41" t="14563" r="18454" b="9641"/>
          <a:stretch/>
        </p:blipFill>
        <p:spPr>
          <a:xfrm>
            <a:off x="457200" y="533400"/>
            <a:ext cx="817418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963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53" t="10625" r="10153" b="10625"/>
          <a:stretch/>
        </p:blipFill>
        <p:spPr>
          <a:xfrm>
            <a:off x="381000" y="838200"/>
            <a:ext cx="822960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418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39" t="43109" r="9046" b="39173"/>
          <a:stretch/>
        </p:blipFill>
        <p:spPr>
          <a:xfrm>
            <a:off x="215516" y="2438400"/>
            <a:ext cx="8640960" cy="103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673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Read over the verification on page 166</a:t>
            </a:r>
          </a:p>
          <a:p>
            <a:endParaRPr lang="en-GB" dirty="0"/>
          </a:p>
          <a:p>
            <a:r>
              <a:rPr lang="en-GB" dirty="0" smtClean="0"/>
              <a:t>Remember, energy is neither created nor destroyed, just converted</a:t>
            </a:r>
          </a:p>
          <a:p>
            <a:endParaRPr lang="en-GB" dirty="0"/>
          </a:p>
          <a:p>
            <a:r>
              <a:rPr lang="en-GB" dirty="0" smtClean="0"/>
              <a:t>Hess’s law allows us to calculate how much energy a reaction should create without even doing it</a:t>
            </a:r>
          </a:p>
          <a:p>
            <a:endParaRPr lang="en-GB" dirty="0"/>
          </a:p>
          <a:p>
            <a:r>
              <a:rPr lang="en-GB" dirty="0" smtClean="0"/>
              <a:t>Worked example on page 167 and 168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716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023" t="37040" r="26106" b="41248"/>
          <a:stretch/>
        </p:blipFill>
        <p:spPr>
          <a:xfrm rot="21221565">
            <a:off x="266246" y="1261436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901" t="44094" r="17348" b="41140"/>
          <a:stretch/>
        </p:blipFill>
        <p:spPr>
          <a:xfrm>
            <a:off x="359531" y="2598306"/>
            <a:ext cx="842493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416504">
            <a:off x="1549641" y="4035693"/>
            <a:ext cx="6044716" cy="2186753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Arial Black" panose="020B0A04020102020204" pitchFamily="34" charset="0"/>
              </a:rPr>
              <a:t>Enthalpy of the reaction?</a:t>
            </a:r>
            <a:endParaRPr lang="en-GB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023" t="37040" r="26106" b="41248"/>
          <a:stretch/>
        </p:blipFill>
        <p:spPr>
          <a:xfrm rot="21221565">
            <a:off x="266246" y="1261436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901" t="44094" r="17348" b="41140"/>
          <a:stretch/>
        </p:blipFill>
        <p:spPr>
          <a:xfrm>
            <a:off x="359531" y="2379037"/>
            <a:ext cx="842493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096" t="22438" r="27309" b="26375"/>
          <a:stretch/>
        </p:blipFill>
        <p:spPr>
          <a:xfrm>
            <a:off x="2224667" y="3645024"/>
            <a:ext cx="476360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3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023" t="37040" r="26106" b="41248"/>
          <a:stretch/>
        </p:blipFill>
        <p:spPr>
          <a:xfrm rot="21221565">
            <a:off x="266246" y="1261436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901" t="44094" r="17348" b="41140"/>
          <a:stretch/>
        </p:blipFill>
        <p:spPr>
          <a:xfrm>
            <a:off x="359531" y="2379037"/>
            <a:ext cx="842493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939" t="42125" r="15688" b="27360"/>
          <a:stretch/>
        </p:blipFill>
        <p:spPr>
          <a:xfrm>
            <a:off x="226284" y="3845260"/>
            <a:ext cx="8738204" cy="225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2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Water has a high heat capacity, making it useful for storing heat energy</a:t>
            </a:r>
          </a:p>
          <a:p>
            <a:r>
              <a:rPr lang="en-GB" dirty="0" smtClean="0"/>
              <a:t>Is a fixed constant used in equations (denoted as c)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94652"/>
              </p:ext>
            </p:extLst>
          </p:nvPr>
        </p:nvGraphicFramePr>
        <p:xfrm>
          <a:off x="990600" y="304800"/>
          <a:ext cx="7632848" cy="454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/>
                <a:gridCol w="3816424"/>
              </a:tblGrid>
              <a:tr h="1700649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Substance</a:t>
                      </a:r>
                      <a:endParaRPr lang="en-GB" sz="32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76200" marR="47625" marT="76200" marB="1905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Specific </a:t>
                      </a:r>
                      <a:r>
                        <a:rPr lang="en-GB" sz="32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heat capacity J/kg/ºC</a:t>
                      </a:r>
                    </a:p>
                  </a:txBody>
                  <a:tcPr marL="76200" marR="47625" marT="76200" marB="1905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</a:tr>
              <a:tr h="949477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water</a:t>
                      </a:r>
                    </a:p>
                  </a:txBody>
                  <a:tcPr marL="76200" marR="47625" marT="76200" marB="1905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4181</a:t>
                      </a:r>
                    </a:p>
                  </a:txBody>
                  <a:tcPr marL="76200" marR="47625" marT="76200" marB="1905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</a:tr>
              <a:tr h="949477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lead</a:t>
                      </a:r>
                    </a:p>
                  </a:txBody>
                  <a:tcPr marL="76200" marR="47625" marT="76200" marB="1905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128</a:t>
                      </a:r>
                    </a:p>
                  </a:txBody>
                  <a:tcPr marL="76200" marR="47625" marT="76200" marB="1905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</a:tr>
              <a:tr h="949477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oxygen</a:t>
                      </a:r>
                    </a:p>
                  </a:txBody>
                  <a:tcPr marL="76200" marR="47625" marT="76200" marB="1905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918</a:t>
                      </a:r>
                    </a:p>
                  </a:txBody>
                  <a:tcPr marL="76200" marR="47625" marT="76200" marB="1905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238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023" t="37040" r="26106" b="41248"/>
          <a:stretch/>
        </p:blipFill>
        <p:spPr>
          <a:xfrm rot="21221565">
            <a:off x="266246" y="1261436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901" t="44094" r="17348" b="41140"/>
          <a:stretch/>
        </p:blipFill>
        <p:spPr>
          <a:xfrm>
            <a:off x="359531" y="2379037"/>
            <a:ext cx="842493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492" t="42125" r="10153" b="26375"/>
          <a:stretch/>
        </p:blipFill>
        <p:spPr>
          <a:xfrm>
            <a:off x="226284" y="4005064"/>
            <a:ext cx="8712969" cy="224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023" t="37040" r="26106" b="41248"/>
          <a:stretch/>
        </p:blipFill>
        <p:spPr>
          <a:xfrm rot="21221565">
            <a:off x="266246" y="1261436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901" t="44094" r="17348" b="41140"/>
          <a:stretch/>
        </p:blipFill>
        <p:spPr>
          <a:xfrm>
            <a:off x="359531" y="2379037"/>
            <a:ext cx="842493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6756" t="40156" r="26756" b="41141"/>
          <a:stretch/>
        </p:blipFill>
        <p:spPr>
          <a:xfrm>
            <a:off x="683568" y="3933056"/>
            <a:ext cx="795877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5687" t="6688" r="14027" b="39172"/>
          <a:stretch/>
        </p:blipFill>
        <p:spPr>
          <a:xfrm>
            <a:off x="277535" y="2337257"/>
            <a:ext cx="8588930" cy="371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266246" y="1261436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9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5134" t="16532" r="12920" b="13578"/>
          <a:stretch/>
        </p:blipFill>
        <p:spPr>
          <a:xfrm>
            <a:off x="310910" y="1988840"/>
            <a:ext cx="8522180" cy="465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266246" y="1261436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7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5134" t="16532" r="12920" b="13578"/>
          <a:stretch/>
        </p:blipFill>
        <p:spPr>
          <a:xfrm>
            <a:off x="310910" y="1988840"/>
            <a:ext cx="8522180" cy="465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266246" y="1261436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75656" y="5229200"/>
            <a:ext cx="5832648" cy="141406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43808" y="2852936"/>
            <a:ext cx="216024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21141338">
            <a:off x="107504" y="2588809"/>
            <a:ext cx="2088232" cy="7502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Put reactants on reactants side.</a:t>
            </a:r>
            <a:endParaRPr lang="en-GB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4027" t="18500" r="12920" b="5703"/>
          <a:stretch/>
        </p:blipFill>
        <p:spPr>
          <a:xfrm>
            <a:off x="250709" y="1804734"/>
            <a:ext cx="8642582" cy="483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91432" y="989628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4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4027" t="18500" r="12920" b="5703"/>
          <a:stretch/>
        </p:blipFill>
        <p:spPr>
          <a:xfrm>
            <a:off x="250709" y="1804734"/>
            <a:ext cx="8642582" cy="483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91432" y="989628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3528" y="5517233"/>
            <a:ext cx="8280920" cy="111803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63888" y="2348880"/>
            <a:ext cx="1944216" cy="1656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1141338">
            <a:off x="153608" y="2236168"/>
            <a:ext cx="2207508" cy="7502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Need to sort the moles of product.</a:t>
            </a:r>
            <a:endParaRPr lang="en-GB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3474" t="18500" r="14580" b="24406"/>
          <a:stretch/>
        </p:blipFill>
        <p:spPr>
          <a:xfrm>
            <a:off x="215516" y="2107229"/>
            <a:ext cx="8712968" cy="409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1421" y="1207019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76056" y="2996952"/>
            <a:ext cx="3852428" cy="52433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3473" t="19485" r="15133" b="24407"/>
          <a:stretch/>
        </p:blipFill>
        <p:spPr>
          <a:xfrm>
            <a:off x="206066" y="2220758"/>
            <a:ext cx="8731867" cy="422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1421" y="1207019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9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3473" t="18500" r="16794" b="25391"/>
          <a:stretch/>
        </p:blipFill>
        <p:spPr>
          <a:xfrm>
            <a:off x="251520" y="2228770"/>
            <a:ext cx="8640960" cy="425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1421" y="1207019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7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Enthalpy of combustion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enthalpy of combustion of a substance is the enthalpy change when 1 mole is burned completely in oxygen</a:t>
            </a:r>
          </a:p>
          <a:p>
            <a:r>
              <a:rPr lang="en-GB" dirty="0" smtClean="0"/>
              <a:t>E.g. the equations for propane and methanol are:</a:t>
            </a:r>
          </a:p>
          <a:p>
            <a:r>
              <a:rPr lang="en-GB" dirty="0" smtClean="0"/>
              <a:t>C</a:t>
            </a:r>
            <a:r>
              <a:rPr lang="en-GB" baseline="-25000" dirty="0" smtClean="0"/>
              <a:t>3</a:t>
            </a:r>
            <a:r>
              <a:rPr lang="en-GB" dirty="0" smtClean="0"/>
              <a:t>H</a:t>
            </a:r>
            <a:r>
              <a:rPr lang="en-GB" baseline="-25000" dirty="0" smtClean="0"/>
              <a:t>8</a:t>
            </a:r>
            <a:r>
              <a:rPr lang="en-GB" dirty="0" smtClean="0"/>
              <a:t>(g) + 5O</a:t>
            </a:r>
            <a:r>
              <a:rPr lang="en-GB" baseline="-25000" dirty="0" smtClean="0"/>
              <a:t>2</a:t>
            </a:r>
            <a:r>
              <a:rPr lang="en-GB" dirty="0" smtClean="0"/>
              <a:t>(g) </a:t>
            </a:r>
            <a:r>
              <a:rPr lang="en-GB" dirty="0" smtClean="0">
                <a:sym typeface="Wingdings" panose="05000000000000000000" pitchFamily="2" charset="2"/>
              </a:rPr>
              <a:t> 3CO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(g) + 4H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O(l)</a:t>
            </a:r>
          </a:p>
          <a:p>
            <a:r>
              <a:rPr lang="en-GB" dirty="0" smtClean="0">
                <a:latin typeface="Calibri"/>
                <a:sym typeface="Wingdings" panose="05000000000000000000" pitchFamily="2" charset="2"/>
              </a:rPr>
              <a:t>∆</a:t>
            </a:r>
            <a:r>
              <a:rPr lang="en-GB" dirty="0" smtClean="0">
                <a:sym typeface="Wingdings" panose="05000000000000000000" pitchFamily="2" charset="2"/>
              </a:rPr>
              <a:t>H = -2220 kJmol</a:t>
            </a:r>
            <a:r>
              <a:rPr lang="en-GB" baseline="30000" dirty="0" smtClean="0">
                <a:sym typeface="Wingdings" panose="05000000000000000000" pitchFamily="2" charset="2"/>
              </a:rPr>
              <a:t>-1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/>
              <a:t>CH</a:t>
            </a:r>
            <a:r>
              <a:rPr lang="en-GB" baseline="-25000" dirty="0" smtClean="0"/>
              <a:t>3</a:t>
            </a:r>
            <a:r>
              <a:rPr lang="en-GB" dirty="0" smtClean="0"/>
              <a:t>OH(l) </a:t>
            </a:r>
            <a:r>
              <a:rPr lang="en-GB" dirty="0"/>
              <a:t>+ </a:t>
            </a:r>
            <a:r>
              <a:rPr lang="en-GB" dirty="0" smtClean="0"/>
              <a:t>1</a:t>
            </a:r>
            <a:r>
              <a:rPr lang="en-GB" dirty="0" smtClean="0">
                <a:latin typeface="Calibri"/>
              </a:rPr>
              <a:t>½</a:t>
            </a:r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r>
              <a:rPr lang="en-GB" dirty="0" smtClean="0"/>
              <a:t>(g</a:t>
            </a:r>
            <a:r>
              <a:rPr lang="en-GB" dirty="0"/>
              <a:t>)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smtClean="0">
                <a:sym typeface="Wingdings" panose="05000000000000000000" pitchFamily="2" charset="2"/>
              </a:rPr>
              <a:t>CO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(g</a:t>
            </a:r>
            <a:r>
              <a:rPr lang="en-GB" dirty="0">
                <a:sym typeface="Wingdings" panose="05000000000000000000" pitchFamily="2" charset="2"/>
              </a:rPr>
              <a:t>) + </a:t>
            </a:r>
            <a:r>
              <a:rPr lang="en-GB" dirty="0" smtClean="0">
                <a:sym typeface="Wingdings" panose="05000000000000000000" pitchFamily="2" charset="2"/>
              </a:rPr>
              <a:t>2H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O(l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r>
              <a:rPr lang="en-GB" dirty="0">
                <a:latin typeface="Calibri"/>
                <a:sym typeface="Wingdings" panose="05000000000000000000" pitchFamily="2" charset="2"/>
              </a:rPr>
              <a:t>∆</a:t>
            </a:r>
            <a:r>
              <a:rPr lang="en-GB" dirty="0">
                <a:sym typeface="Wingdings" panose="05000000000000000000" pitchFamily="2" charset="2"/>
              </a:rPr>
              <a:t>H = </a:t>
            </a:r>
            <a:r>
              <a:rPr lang="en-GB" dirty="0" smtClean="0">
                <a:sym typeface="Wingdings" panose="05000000000000000000" pitchFamily="2" charset="2"/>
              </a:rPr>
              <a:t>-727 kJmol</a:t>
            </a:r>
            <a:r>
              <a:rPr lang="en-GB" baseline="30000" dirty="0" smtClean="0">
                <a:sym typeface="Wingdings" panose="05000000000000000000" pitchFamily="2" charset="2"/>
              </a:rPr>
              <a:t>-1</a:t>
            </a:r>
            <a:endParaRPr lang="en-GB" baseline="30000" dirty="0">
              <a:sym typeface="Wingdings" panose="05000000000000000000" pitchFamily="2" charset="2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95671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3473" t="18500" r="16794" b="25391"/>
          <a:stretch/>
        </p:blipFill>
        <p:spPr>
          <a:xfrm>
            <a:off x="251520" y="2228770"/>
            <a:ext cx="8640960" cy="425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1421" y="1207019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436096" y="5742325"/>
            <a:ext cx="2736304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133" t="4720" r="22882" b="35234"/>
          <a:stretch/>
        </p:blipFill>
        <p:spPr>
          <a:xfrm>
            <a:off x="539551" y="2156663"/>
            <a:ext cx="806489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1421" y="1207019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416504">
            <a:off x="7072011" y="1723196"/>
            <a:ext cx="1149868" cy="98214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Arial Black" panose="020B0A04020102020204" pitchFamily="34" charset="0"/>
              </a:rPr>
              <a:t>?</a:t>
            </a:r>
            <a:endParaRPr lang="en-GB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133" t="4720" r="22882" b="35234"/>
          <a:stretch/>
        </p:blipFill>
        <p:spPr>
          <a:xfrm>
            <a:off x="539551" y="2156663"/>
            <a:ext cx="806489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1421" y="1207019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07028" y="5085184"/>
            <a:ext cx="7169988" cy="66835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894792">
            <a:off x="6215537" y="1781543"/>
            <a:ext cx="2207508" cy="7502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Flip</a:t>
            </a:r>
            <a:r>
              <a:rPr lang="en-GB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equation and multiply by 2.</a:t>
            </a:r>
            <a:endParaRPr lang="en-GB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925" y="5008420"/>
            <a:ext cx="744114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 </a:t>
            </a:r>
            <a:r>
              <a:rPr lang="en-GB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8153121" y="5014584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5868144" y="2519145"/>
            <a:ext cx="1354608" cy="24892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133" t="4720" r="22882" b="35234"/>
          <a:stretch/>
        </p:blipFill>
        <p:spPr>
          <a:xfrm>
            <a:off x="539551" y="2156663"/>
            <a:ext cx="806489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1421" y="1207019"/>
            <a:ext cx="3570948" cy="9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7152" y="5712250"/>
            <a:ext cx="7599863" cy="66835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894792">
            <a:off x="6259667" y="1985413"/>
            <a:ext cx="2442863" cy="10021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Multiply by 2 so the reactants match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50" y="5635486"/>
            <a:ext cx="744114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 </a:t>
            </a:r>
            <a:r>
              <a:rPr lang="en-GB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8219406" y="5662006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5969254" y="2970641"/>
            <a:ext cx="1382896" cy="25872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431161" y="4329479"/>
            <a:ext cx="1872966" cy="792088"/>
          </a:xfrm>
          <a:prstGeom prst="curvedConnector3">
            <a:avLst>
              <a:gd name="adj1" fmla="val 70856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134" t="18500" r="14027" b="6687"/>
          <a:stretch/>
        </p:blipFill>
        <p:spPr>
          <a:xfrm>
            <a:off x="323528" y="1547583"/>
            <a:ext cx="8640960" cy="513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6280" y="873801"/>
            <a:ext cx="3051953" cy="78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3528" y="2708920"/>
            <a:ext cx="792088" cy="504056"/>
          </a:xfrm>
          <a:prstGeom prst="rect">
            <a:avLst/>
          </a:prstGeom>
          <a:solidFill>
            <a:srgbClr val="E59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894792">
            <a:off x="6365957" y="1566225"/>
            <a:ext cx="2442863" cy="10021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Need to get rid of H</a:t>
            </a:r>
            <a:r>
              <a:rPr lang="en-GB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from product side.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6594654" y="3075389"/>
            <a:ext cx="2075373" cy="1656184"/>
          </a:xfrm>
          <a:prstGeom prst="curvedConnector3">
            <a:avLst>
              <a:gd name="adj1" fmla="val 79516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134" t="18500" r="14027" b="6687"/>
          <a:stretch/>
        </p:blipFill>
        <p:spPr>
          <a:xfrm>
            <a:off x="323528" y="1547583"/>
            <a:ext cx="8640960" cy="513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56280" y="873801"/>
            <a:ext cx="3051953" cy="78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3528" y="2708920"/>
            <a:ext cx="792088" cy="504056"/>
          </a:xfrm>
          <a:prstGeom prst="rect">
            <a:avLst/>
          </a:prstGeom>
          <a:solidFill>
            <a:srgbClr val="E59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051720" y="6021288"/>
            <a:ext cx="6840760" cy="59107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894792">
            <a:off x="6842649" y="1983557"/>
            <a:ext cx="2207508" cy="723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Flip</a:t>
            </a:r>
            <a:r>
              <a:rPr lang="en-GB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equation and multiply by 2.</a:t>
            </a:r>
            <a:endParaRPr lang="en-GB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6876257" y="2694489"/>
            <a:ext cx="977098" cy="32309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1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7347" t="20469" r="14027" b="5704"/>
          <a:stretch/>
        </p:blipFill>
        <p:spPr>
          <a:xfrm>
            <a:off x="323528" y="1473083"/>
            <a:ext cx="8496944" cy="513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49297" y="908566"/>
            <a:ext cx="2427979" cy="62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4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474" t="17516" r="14580" b="25391"/>
          <a:stretch/>
        </p:blipFill>
        <p:spPr>
          <a:xfrm>
            <a:off x="215516" y="1920098"/>
            <a:ext cx="8712968" cy="388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894792">
            <a:off x="6327539" y="1653136"/>
            <a:ext cx="2465586" cy="10948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Cancel everything that balances on either side of the arrow.</a:t>
            </a:r>
            <a:endParaRPr lang="en-GB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134675" y="1191537"/>
            <a:ext cx="2427979" cy="62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9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CHEMICAL ENERGY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474" t="17516" r="14580" b="25391"/>
          <a:stretch/>
        </p:blipFill>
        <p:spPr>
          <a:xfrm>
            <a:off x="215516" y="1920098"/>
            <a:ext cx="8712968" cy="388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894792">
            <a:off x="6217000" y="1561582"/>
            <a:ext cx="2465586" cy="145143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Then combine equations to get </a:t>
            </a:r>
            <a:r>
              <a:rPr lang="el-GR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Δ</a:t>
            </a:r>
            <a:r>
              <a:rPr lang="en-GB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 of desired reaction.</a:t>
            </a:r>
          </a:p>
          <a:p>
            <a:pPr algn="ctr"/>
            <a:r>
              <a:rPr lang="en-GB" sz="1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153+(-696)+572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= </a:t>
            </a:r>
            <a:r>
              <a:rPr lang="en-GB" sz="20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29 kJ</a:t>
            </a:r>
            <a:endParaRPr lang="en-GB" sz="20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23" t="37040" r="26106" b="41248"/>
          <a:stretch/>
        </p:blipFill>
        <p:spPr>
          <a:xfrm rot="21221565">
            <a:off x="134675" y="1191537"/>
            <a:ext cx="2427979" cy="62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804248" y="5157192"/>
            <a:ext cx="1656184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Page 168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31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Exothermic, so reactions are negative</a:t>
            </a:r>
          </a:p>
          <a:p>
            <a:r>
              <a:rPr lang="en-GB" dirty="0"/>
              <a:t>Also, reaction shows 1 mole of the substance burning</a:t>
            </a:r>
          </a:p>
          <a:p>
            <a:r>
              <a:rPr lang="en-GB" dirty="0" smtClean="0"/>
              <a:t>If you want the enthalpy for more than 1 mole, then you need to appropriately change the enthalpy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127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Bond enthalpy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/>
          </a:bodyPr>
          <a:lstStyle/>
          <a:p>
            <a:r>
              <a:rPr lang="en-GB" dirty="0" smtClean="0"/>
              <a:t>The energy when the bond within a gaseous molecule is broken or made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takes 243 kJ to break the bond in Cl molecules</a:t>
            </a:r>
          </a:p>
          <a:p>
            <a:r>
              <a:rPr lang="en-GB" dirty="0" smtClean="0"/>
              <a:t>Breaking bonds requires energy, so is endothermic</a:t>
            </a:r>
          </a:p>
          <a:p>
            <a:r>
              <a:rPr lang="en-GB" dirty="0" smtClean="0"/>
              <a:t>Making bonds releases energy = exothermic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438400"/>
            <a:ext cx="6713910" cy="2267287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pt-BR" sz="240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Cl</a:t>
            </a:r>
            <a:r>
              <a:rPr lang="pt-BR" sz="44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44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</a:t>
            </a:r>
            <a:r>
              <a:rPr lang="pt-BR" sz="4400" dirty="0">
                <a:solidFill>
                  <a:srgbClr val="FFFF00"/>
                </a:solidFill>
                <a:latin typeface="Arial Black" panose="020B0A04020102020204" pitchFamily="34" charset="0"/>
              </a:rPr>
              <a:t>   →   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2Cl</a:t>
            </a:r>
            <a:r>
              <a:rPr lang="pt-BR" sz="44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</a:t>
            </a:r>
          </a:p>
          <a:p>
            <a:pPr algn="ctr"/>
            <a:r>
              <a:rPr lang="el-G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 = 243 kJmol</a:t>
            </a:r>
            <a:r>
              <a:rPr lang="en-GB" sz="4400" baseline="30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-1</a:t>
            </a:r>
            <a:endParaRPr lang="en-GB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pt-BR" sz="4400" i="1" baseline="30000" dirty="0" smtClean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508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 rot="21217275">
            <a:off x="565287" y="1053963"/>
            <a:ext cx="4389562" cy="707886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Bond Enthalpy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80" y="2049047"/>
            <a:ext cx="8706699" cy="123110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pt-BR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sz="36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+ Cl</a:t>
            </a:r>
            <a:r>
              <a:rPr lang="pt-BR" sz="36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2HCl (g)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pt-BR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416504">
            <a:off x="6842236" y="797005"/>
            <a:ext cx="1941363" cy="166747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latin typeface="Arial Black" panose="020B0A04020102020204" pitchFamily="34" charset="0"/>
              </a:rPr>
              <a:t>H?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35876"/>
              </p:ext>
            </p:extLst>
          </p:nvPr>
        </p:nvGraphicFramePr>
        <p:xfrm>
          <a:off x="323528" y="3280154"/>
          <a:ext cx="8553722" cy="2632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6861"/>
                <a:gridCol w="4276861"/>
              </a:tblGrid>
              <a:tr h="77633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Broken bonds</a:t>
                      </a:r>
                      <a:endParaRPr lang="en-GB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Δ</a:t>
                      </a:r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H /kJmol</a:t>
                      </a:r>
                      <a:r>
                        <a:rPr lang="en-GB" sz="32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-1</a:t>
                      </a:r>
                      <a:endParaRPr lang="en-GB" sz="32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81373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effectLst/>
                          <a:latin typeface="Arial Black" panose="020B0A04020102020204" pitchFamily="34" charset="0"/>
                        </a:rPr>
                        <a:t>H-H</a:t>
                      </a:r>
                      <a:endParaRPr lang="en-GB" sz="28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effectLst/>
                          <a:latin typeface="Arial Black" panose="020B0A04020102020204" pitchFamily="34" charset="0"/>
                        </a:rPr>
                        <a:t>432</a:t>
                      </a:r>
                      <a:endParaRPr lang="en-GB" sz="28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52107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effectLst/>
                          <a:latin typeface="Arial Black" panose="020B0A04020102020204" pitchFamily="34" charset="0"/>
                        </a:rPr>
                        <a:t>Cl-Cl</a:t>
                      </a:r>
                      <a:endParaRPr lang="en-GB" sz="28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effectLst/>
                          <a:latin typeface="Arial Black" panose="020B0A04020102020204" pitchFamily="34" charset="0"/>
                        </a:rPr>
                        <a:t>243</a:t>
                      </a:r>
                      <a:endParaRPr lang="en-GB" sz="28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52107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675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6853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 rot="21217275">
            <a:off x="565287" y="1738949"/>
            <a:ext cx="4389562" cy="707886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Bond Enthalpy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80" y="2734033"/>
            <a:ext cx="8706699" cy="123110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pt-BR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sz="36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+ Cl</a:t>
            </a:r>
            <a:r>
              <a:rPr lang="pt-BR" sz="36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2HCl (g)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pt-BR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416504">
            <a:off x="6842236" y="1481991"/>
            <a:ext cx="1941363" cy="166747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latin typeface="Arial Black" panose="020B0A04020102020204" pitchFamily="34" charset="0"/>
              </a:rPr>
              <a:t>H?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14587"/>
              </p:ext>
            </p:extLst>
          </p:nvPr>
        </p:nvGraphicFramePr>
        <p:xfrm>
          <a:off x="306759" y="4149080"/>
          <a:ext cx="8553722" cy="1590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6861"/>
                <a:gridCol w="4276861"/>
              </a:tblGrid>
              <a:tr h="77633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Broken made</a:t>
                      </a:r>
                      <a:endParaRPr lang="en-GB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Δ</a:t>
                      </a:r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H /kJmol</a:t>
                      </a:r>
                      <a:r>
                        <a:rPr lang="en-GB" sz="32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-1</a:t>
                      </a:r>
                      <a:endParaRPr lang="en-GB" sz="32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81373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effectLst/>
                          <a:latin typeface="Arial Black" panose="020B0A04020102020204" pitchFamily="34" charset="0"/>
                        </a:rPr>
                        <a:t>H-Cl</a:t>
                      </a:r>
                      <a:endParaRPr lang="en-GB" sz="28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effectLst/>
                          <a:latin typeface="Arial Black" panose="020B0A04020102020204" pitchFamily="34" charset="0"/>
                        </a:rPr>
                        <a:t>-432</a:t>
                      </a:r>
                      <a:endParaRPr lang="en-GB" sz="28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4623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 rot="21217275">
            <a:off x="565287" y="1206363"/>
            <a:ext cx="4389562" cy="707886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Bond Enthalpy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80" y="2201447"/>
            <a:ext cx="8706699" cy="123110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pt-BR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sz="36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+ Cl</a:t>
            </a:r>
            <a:r>
              <a:rPr lang="pt-BR" sz="36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2HCl (g)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pt-BR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416504">
            <a:off x="6842236" y="949405"/>
            <a:ext cx="1941363" cy="166747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latin typeface="Arial Black" panose="020B0A04020102020204" pitchFamily="34" charset="0"/>
              </a:rPr>
              <a:t>H?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28684">
            <a:off x="1173664" y="3645840"/>
            <a:ext cx="6724664" cy="2062103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Determine the number and type of bonds 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BROKEN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Determine the number and type of bonds 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FORMED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2" descr="https://www.chem.tamu.edu/class/majors/tutorialnotefiles/hrxn1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4248"/>
          <a:stretch/>
        </p:blipFill>
        <p:spPr bwMode="auto">
          <a:xfrm>
            <a:off x="2736332" y="5733222"/>
            <a:ext cx="6134546" cy="769020"/>
          </a:xfrm>
          <a:prstGeom prst="rect">
            <a:avLst/>
          </a:prstGeom>
          <a:solidFill>
            <a:srgbClr val="FF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390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 rot="21428684">
            <a:off x="326480" y="4891071"/>
            <a:ext cx="8507750" cy="1323439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Δ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 =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total bonds broken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total bonds made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= 675 + (-864) = </a:t>
            </a:r>
            <a:r>
              <a:rPr lang="en-GB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-189kJmol</a:t>
            </a:r>
            <a:r>
              <a:rPr lang="en-GB" sz="4800" b="1" baseline="30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-1</a:t>
            </a:r>
            <a:endParaRPr lang="en-GB" sz="48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80" y="2734033"/>
            <a:ext cx="8706699" cy="123110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pt-BR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sz="36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+ Cl</a:t>
            </a:r>
            <a:r>
              <a:rPr lang="pt-BR" sz="36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 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2HCl (g)</a:t>
            </a:r>
            <a:r>
              <a:rPr lang="pt-BR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pt-BR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838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1358" y="2385635"/>
            <a:ext cx="8881283" cy="1508105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pt-BR" sz="2400" dirty="0" smtClean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3C</a:t>
            </a:r>
            <a:r>
              <a:rPr lang="pt-BR" sz="44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sz="4400" baseline="-25000" dirty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pt-BR" sz="44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sz="44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6 </a:t>
            </a:r>
            <a:r>
              <a:rPr lang="pt-BR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(l)</a:t>
            </a:r>
          </a:p>
          <a:p>
            <a:pPr algn="ctr"/>
            <a:r>
              <a:rPr lang="pt-BR" sz="2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endParaRPr lang="pt-BR" sz="1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124" y="3717032"/>
            <a:ext cx="8507750" cy="2800767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buAutoNum type="alphaLcParenR"/>
            </a:pPr>
            <a:r>
              <a:rPr lang="el-GR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 = 107 kJmol</a:t>
            </a:r>
            <a:r>
              <a:rPr lang="en-GB" sz="4400" baseline="30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-1</a:t>
            </a:r>
          </a:p>
          <a:p>
            <a:pPr marL="742950" indent="-742950" algn="ctr">
              <a:buFontTx/>
              <a:buAutoNum type="alphaLcParenR"/>
            </a:pPr>
            <a:r>
              <a:rPr lang="el-GR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 = +632 </a:t>
            </a:r>
            <a:r>
              <a:rPr lang="en-GB" sz="4400" dirty="0">
                <a:solidFill>
                  <a:prstClr val="white"/>
                </a:solidFill>
                <a:latin typeface="Arial Black" panose="020B0A04020102020204" pitchFamily="34" charset="0"/>
              </a:rPr>
              <a:t>kJmol</a:t>
            </a:r>
            <a:r>
              <a:rPr lang="en-GB" sz="4400" baseline="30000" dirty="0">
                <a:solidFill>
                  <a:prstClr val="white"/>
                </a:solidFill>
                <a:latin typeface="Arial Black" panose="020B0A04020102020204" pitchFamily="34" charset="0"/>
              </a:rPr>
              <a:t>-1</a:t>
            </a:r>
          </a:p>
          <a:p>
            <a:pPr marL="742950" indent="-742950" algn="ctr">
              <a:buFontTx/>
              <a:buAutoNum type="alphaLcParenR"/>
            </a:pPr>
            <a:r>
              <a:rPr lang="el-GR" sz="4400" dirty="0">
                <a:solidFill>
                  <a:schemeClr val="bg1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>
                <a:solidFill>
                  <a:schemeClr val="bg1"/>
                </a:solidFill>
                <a:latin typeface="Arial Black" panose="020B0A04020102020204" pitchFamily="34" charset="0"/>
              </a:rPr>
              <a:t>H = </a:t>
            </a:r>
            <a:r>
              <a:rPr lang="en-GB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-632 kJmol</a:t>
            </a:r>
            <a:r>
              <a:rPr lang="en-GB" sz="4400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-1</a:t>
            </a:r>
            <a:endParaRPr lang="en-GB" sz="4400" baseline="30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742950" indent="-742950" algn="ctr">
              <a:buFontTx/>
              <a:buAutoNum type="alphaLcParenR"/>
            </a:pPr>
            <a:r>
              <a:rPr lang="el-GR" sz="4400" dirty="0">
                <a:solidFill>
                  <a:prstClr val="white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>
                <a:solidFill>
                  <a:prstClr val="white"/>
                </a:solidFill>
                <a:latin typeface="Arial Black" panose="020B0A04020102020204" pitchFamily="34" charset="0"/>
              </a:rPr>
              <a:t>H = </a:t>
            </a:r>
            <a:r>
              <a:rPr lang="en-GB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-204 kJmol</a:t>
            </a:r>
            <a:r>
              <a:rPr lang="en-GB" sz="4400" baseline="30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-1</a:t>
            </a:r>
            <a:endParaRPr lang="en-GB" sz="4400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32703">
            <a:off x="104153" y="1454576"/>
            <a:ext cx="6631891" cy="954107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Using enthalpies of formation (</a:t>
            </a:r>
            <a:r>
              <a:rPr lang="en-GB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ethyne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416504">
            <a:off x="7266799" y="1048836"/>
            <a:ext cx="1630674" cy="11759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latin typeface="Arial Black" panose="020B0A04020102020204" pitchFamily="34" charset="0"/>
              </a:rPr>
              <a:t>H?</a:t>
            </a:r>
            <a:endParaRPr lang="en-GB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751"/>
            <a:ext cx="914400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1358" y="2385635"/>
            <a:ext cx="8881283" cy="1508105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pt-BR" sz="2400" dirty="0" smtClean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3C</a:t>
            </a:r>
            <a:r>
              <a:rPr lang="pt-BR" sz="44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sz="4400" baseline="-25000" dirty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pt-BR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(g)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pt-BR" sz="44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  <a:r>
              <a:rPr lang="pt-BR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sz="44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6 </a:t>
            </a:r>
            <a:r>
              <a:rPr lang="pt-BR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(l)</a:t>
            </a:r>
          </a:p>
          <a:p>
            <a:pPr algn="ctr"/>
            <a:r>
              <a:rPr lang="pt-BR" sz="2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endParaRPr lang="pt-BR" sz="1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124" y="3717032"/>
            <a:ext cx="8507750" cy="2800767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buAutoNum type="alphaLcParenR"/>
            </a:pPr>
            <a:r>
              <a:rPr lang="el-GR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 = 107 kJmol</a:t>
            </a:r>
            <a:r>
              <a:rPr lang="en-GB" sz="4400" baseline="30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-1</a:t>
            </a:r>
          </a:p>
          <a:p>
            <a:pPr marL="742950" indent="-742950" algn="ctr">
              <a:buFontTx/>
              <a:buAutoNum type="alphaLcParenR"/>
            </a:pPr>
            <a:r>
              <a:rPr lang="el-GR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 = +632 </a:t>
            </a:r>
            <a:r>
              <a:rPr lang="en-GB" sz="4400" dirty="0">
                <a:solidFill>
                  <a:prstClr val="white"/>
                </a:solidFill>
                <a:latin typeface="Arial Black" panose="020B0A04020102020204" pitchFamily="34" charset="0"/>
              </a:rPr>
              <a:t>kJmol</a:t>
            </a:r>
            <a:r>
              <a:rPr lang="en-GB" sz="4400" baseline="30000" dirty="0">
                <a:solidFill>
                  <a:prstClr val="white"/>
                </a:solidFill>
                <a:latin typeface="Arial Black" panose="020B0A04020102020204" pitchFamily="34" charset="0"/>
              </a:rPr>
              <a:t>-1</a:t>
            </a:r>
          </a:p>
          <a:p>
            <a:pPr marL="742950" indent="-742950" algn="ctr">
              <a:buFontTx/>
              <a:buAutoNum type="alphaLcParenR"/>
            </a:pPr>
            <a:r>
              <a:rPr lang="el-GR" sz="4400" dirty="0">
                <a:solidFill>
                  <a:srgbClr val="FFFF00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>
                <a:solidFill>
                  <a:srgbClr val="FFFF00"/>
                </a:solidFill>
                <a:latin typeface="Arial Black" panose="020B0A04020102020204" pitchFamily="34" charset="0"/>
              </a:rPr>
              <a:t>H = </a:t>
            </a:r>
            <a:r>
              <a:rPr lang="en-GB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-632 kJmol</a:t>
            </a:r>
            <a:r>
              <a:rPr lang="en-GB" sz="4400" baseline="30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-1</a:t>
            </a:r>
            <a:endParaRPr lang="en-GB" sz="4400" baseline="30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742950" indent="-742950" algn="ctr">
              <a:buFontTx/>
              <a:buAutoNum type="alphaLcParenR"/>
            </a:pPr>
            <a:r>
              <a:rPr lang="el-GR" sz="4400" dirty="0">
                <a:solidFill>
                  <a:prstClr val="white"/>
                </a:solidFill>
                <a:latin typeface="Arial Black" panose="020B0A04020102020204" pitchFamily="34" charset="0"/>
              </a:rPr>
              <a:t>Δ</a:t>
            </a:r>
            <a:r>
              <a:rPr lang="en-GB" sz="4400" dirty="0">
                <a:solidFill>
                  <a:prstClr val="white"/>
                </a:solidFill>
                <a:latin typeface="Arial Black" panose="020B0A04020102020204" pitchFamily="34" charset="0"/>
              </a:rPr>
              <a:t>H = </a:t>
            </a:r>
            <a:r>
              <a:rPr lang="en-GB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-204 kJmol</a:t>
            </a:r>
            <a:r>
              <a:rPr lang="en-GB" sz="4400" baseline="30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-1</a:t>
            </a:r>
            <a:endParaRPr lang="en-GB" sz="4400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32703">
            <a:off x="104153" y="1454576"/>
            <a:ext cx="6631891" cy="954107"/>
          </a:xfrm>
          <a:prstGeom prst="rect">
            <a:avLst/>
          </a:prstGeom>
          <a:solidFill>
            <a:srgbClr val="953735">
              <a:alpha val="87059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Using enthalpies of formation (</a:t>
            </a:r>
            <a:r>
              <a:rPr lang="en-GB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ethyne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416504">
            <a:off x="7266799" y="1048836"/>
            <a:ext cx="1630674" cy="11759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Arial Black" panose="020B0A04020102020204" pitchFamily="34" charset="0"/>
              </a:rPr>
              <a:t>Δ</a:t>
            </a:r>
            <a:r>
              <a:rPr lang="en-GB" sz="4400" dirty="0" smtClean="0">
                <a:latin typeface="Arial Black" panose="020B0A04020102020204" pitchFamily="34" charset="0"/>
              </a:rPr>
              <a:t>H?</a:t>
            </a:r>
            <a:endParaRPr lang="en-GB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 page 170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1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Spirit burner experiment</a:t>
            </a:r>
            <a:endParaRPr lang="en-GB" dirty="0"/>
          </a:p>
        </p:txBody>
      </p:sp>
      <p:pic>
        <p:nvPicPr>
          <p:cNvPr id="4" name="Picture 2" descr="http://www.cyberphysics.co.uk/topics/heat/calorimetry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19800" cy="498439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12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Burner can weighed before and after to get the mass of fuel burned</a:t>
            </a:r>
          </a:p>
          <a:p>
            <a:r>
              <a:rPr lang="en-GB" dirty="0" smtClean="0"/>
              <a:t>Fuel burned until the water temp increases by a set amount, e.g. 10 degrees</a:t>
            </a:r>
          </a:p>
          <a:p>
            <a:r>
              <a:rPr lang="en-GB" dirty="0" smtClean="0"/>
              <a:t>You then have all you need to calculate the energy…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84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convert temperature rise into energy:</a:t>
            </a:r>
          </a:p>
          <a:p>
            <a:endParaRPr lang="en-GB" dirty="0"/>
          </a:p>
          <a:p>
            <a:r>
              <a:rPr lang="en-GB" sz="5800" dirty="0" smtClean="0"/>
              <a:t>𝑬</a:t>
            </a:r>
            <a:r>
              <a:rPr lang="en-GB" sz="5800" baseline="-25000" dirty="0" smtClean="0"/>
              <a:t>𝒉</a:t>
            </a:r>
            <a:r>
              <a:rPr lang="en-GB" sz="5800" dirty="0"/>
              <a:t>=𝒄𝒎∆𝑻</a:t>
            </a:r>
            <a:br>
              <a:rPr lang="en-GB" sz="5800" dirty="0"/>
            </a:br>
            <a:endParaRPr lang="en-GB" dirty="0"/>
          </a:p>
          <a:p>
            <a:r>
              <a:rPr lang="en-GB" dirty="0" smtClean="0"/>
              <a:t>𝑬</a:t>
            </a:r>
            <a:r>
              <a:rPr lang="en-GB" baseline="-25000" dirty="0" smtClean="0"/>
              <a:t>𝒉</a:t>
            </a:r>
            <a:r>
              <a:rPr lang="en-GB" dirty="0"/>
              <a:t>= the energy released</a:t>
            </a:r>
          </a:p>
          <a:p>
            <a:r>
              <a:rPr lang="en-GB" dirty="0"/>
              <a:t>𝒄 = the specific heat capacity of water</a:t>
            </a:r>
          </a:p>
          <a:p>
            <a:r>
              <a:rPr lang="en-GB" dirty="0"/>
              <a:t>𝒎 = the mass of water heated in kilograms (1000cm</a:t>
            </a:r>
            <a:r>
              <a:rPr lang="en-GB" baseline="30000" dirty="0"/>
              <a:t>3</a:t>
            </a:r>
            <a:r>
              <a:rPr lang="en-GB" dirty="0"/>
              <a:t> = 1litre = 1kg)</a:t>
            </a:r>
            <a:br>
              <a:rPr lang="en-GB" dirty="0"/>
            </a:br>
            <a:r>
              <a:rPr lang="en-GB" dirty="0"/>
              <a:t>∆𝑻 = temperature </a:t>
            </a:r>
            <a:r>
              <a:rPr lang="en-GB" dirty="0" smtClean="0"/>
              <a:t>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278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1310</TotalTime>
  <Words>1234</Words>
  <Application>Microsoft Office PowerPoint</Application>
  <PresentationFormat>On-screen Show (4:3)</PresentationFormat>
  <Paragraphs>281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Equity</vt:lpstr>
      <vt:lpstr>Chemical energy</vt:lpstr>
      <vt:lpstr>Calorimetry</vt:lpstr>
      <vt:lpstr>Specific heat capacity</vt:lpstr>
      <vt:lpstr>PowerPoint Presentation</vt:lpstr>
      <vt:lpstr>Enthalpy of combustion</vt:lpstr>
      <vt:lpstr>PowerPoint Presentation</vt:lpstr>
      <vt:lpstr>Spirit burner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Enthalpy of solution</vt:lpstr>
      <vt:lpstr>PowerPoint Presentation</vt:lpstr>
      <vt:lpstr>Enthalpy of hydration</vt:lpstr>
      <vt:lpstr>Enthalpy of neutralisation</vt:lpstr>
      <vt:lpstr>PowerPoint Presentation</vt:lpstr>
      <vt:lpstr>PowerPoint Presentation</vt:lpstr>
      <vt:lpstr>PowerPoint Presentation</vt:lpstr>
      <vt:lpstr>PowerPoint Presentation</vt:lpstr>
      <vt:lpstr>Hess’s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CHEMICAL ENERGY</vt:lpstr>
      <vt:lpstr>Questions</vt:lpstr>
      <vt:lpstr>Bond enthalpy</vt:lpstr>
      <vt:lpstr>PowerPoint Presentation</vt:lpstr>
      <vt:lpstr>PowerPoint Presentation</vt:lpstr>
      <vt:lpstr>PowerPoint Presentation</vt:lpstr>
      <vt:lpstr>PowerPoint Presentation</vt:lpstr>
      <vt:lpstr>QUESTIONS</vt:lpstr>
      <vt:lpstr>QUESTIONS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rate of reaction</dc:title>
  <dc:creator>Niall</dc:creator>
  <cp:lastModifiedBy>Niall</cp:lastModifiedBy>
  <cp:revision>85</cp:revision>
  <dcterms:created xsi:type="dcterms:W3CDTF">2006-08-16T00:00:00Z</dcterms:created>
  <dcterms:modified xsi:type="dcterms:W3CDTF">2016-01-20T21:34:53Z</dcterms:modified>
</cp:coreProperties>
</file>