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N6 </a:t>
            </a:r>
            <a:r>
              <a:rPr lang="en-GB" dirty="0" smtClean="0"/>
              <a:t>Chemistry in society</a:t>
            </a:r>
            <a:endParaRPr lang="en-GB" dirty="0" smtClean="0"/>
          </a:p>
          <a:p>
            <a:r>
              <a:rPr lang="en-GB" dirty="0" smtClean="0"/>
              <a:t>Niall Crawford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Getting the most from reactants: designing an industrial process</a:t>
            </a:r>
            <a:endParaRPr lang="en-GB" dirty="0"/>
          </a:p>
        </p:txBody>
      </p:sp>
      <p:pic>
        <p:nvPicPr>
          <p:cNvPr id="4" name="Picture 2" descr="https://upload.wikimedia.org/wikipedia/commons/8/81/FEMA_-_37677_-_Aerial_of_a_Louisiana_oil_refinary_repaired_since_Katr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71" y="4114800"/>
            <a:ext cx="36215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4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By-products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Find a use for by-products!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 asphalt from crude oil</a:t>
            </a:r>
          </a:p>
          <a:p>
            <a:r>
              <a:rPr lang="en-GB" dirty="0" smtClean="0"/>
              <a:t>If the by-products are toxic or corrosive or damaging, then they can be expensive to get rid of.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sulfur</a:t>
            </a:r>
            <a:r>
              <a:rPr lang="en-GB" dirty="0" smtClean="0"/>
              <a:t> dioxide and carbon dioxide can be costly to deal with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06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Yield of product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Obviously, high yield is good!</a:t>
            </a:r>
          </a:p>
          <a:p>
            <a:endParaRPr lang="en-GB" dirty="0"/>
          </a:p>
        </p:txBody>
      </p:sp>
      <p:pic>
        <p:nvPicPr>
          <p:cNvPr id="7170" name="Picture 2" descr="http://fs-1.5mpublishing.com/cobb/cobb700-leftfac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81000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9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Stages in manufacture of a new product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905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Research and development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26673" y="3048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Lab process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4114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Pilot plant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334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Production plant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rot="2912621">
            <a:off x="1174174" y="4070866"/>
            <a:ext cx="1905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2857043">
            <a:off x="788297" y="467408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Scaling up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2551331"/>
            <a:ext cx="457200" cy="496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0" y="3541931"/>
            <a:ext cx="457200" cy="496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38600" y="4684931"/>
            <a:ext cx="457200" cy="496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7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e.g. production of ethanoic acid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Route 1: direct oxidation of naphtha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Route 2: from methanol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371600" y="1828800"/>
            <a:ext cx="5791200" cy="2308324"/>
            <a:chOff x="1371600" y="1828800"/>
            <a:chExt cx="5791200" cy="2308324"/>
          </a:xfrm>
        </p:grpSpPr>
        <p:sp>
          <p:nvSpPr>
            <p:cNvPr id="4" name="TextBox 3"/>
            <p:cNvSpPr txBox="1"/>
            <p:nvPr/>
          </p:nvSpPr>
          <p:spPr>
            <a:xfrm>
              <a:off x="1371600" y="1828800"/>
              <a:ext cx="5791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Naphtha + air                        Ethanoic acid + several by-products</a:t>
              </a:r>
            </a:p>
            <a:p>
              <a:endParaRPr lang="en-GB" dirty="0"/>
            </a:p>
            <a:p>
              <a:r>
                <a:rPr lang="en-GB" dirty="0" smtClean="0"/>
                <a:t>By-products – propanone, </a:t>
              </a:r>
              <a:r>
                <a:rPr lang="en-GB" dirty="0" err="1" smtClean="0"/>
                <a:t>methanoic</a:t>
              </a:r>
              <a:r>
                <a:rPr lang="en-GB" dirty="0" smtClean="0"/>
                <a:t> acid and </a:t>
              </a:r>
              <a:r>
                <a:rPr lang="en-GB" dirty="0" err="1" smtClean="0"/>
                <a:t>propanoic</a:t>
              </a:r>
              <a:r>
                <a:rPr lang="en-GB" dirty="0" smtClean="0"/>
                <a:t> acid</a:t>
              </a:r>
            </a:p>
            <a:p>
              <a:r>
                <a:rPr lang="en-GB" dirty="0" smtClean="0"/>
                <a:t>Conditions - 180°C; 50 atmospheric pressures</a:t>
              </a:r>
            </a:p>
            <a:p>
              <a:endParaRPr lang="en-GB" dirty="0"/>
            </a:p>
            <a:p>
              <a:r>
                <a:rPr lang="en-GB" dirty="0" smtClean="0"/>
                <a:t>Advantages – single step, by-products sold</a:t>
              </a:r>
            </a:p>
            <a:p>
              <a:r>
                <a:rPr lang="en-GB" dirty="0" smtClean="0"/>
                <a:t>Disadvantages – low yield, too many by-products</a:t>
              </a:r>
              <a:endParaRPr lang="en-GB" dirty="0"/>
            </a:p>
            <a:p>
              <a:endParaRPr lang="en-GB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826330" y="2022765"/>
              <a:ext cx="83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371600" y="4321076"/>
            <a:ext cx="5791200" cy="2031325"/>
            <a:chOff x="1371600" y="1828800"/>
            <a:chExt cx="5791200" cy="2031325"/>
          </a:xfrm>
        </p:grpSpPr>
        <p:sp>
          <p:nvSpPr>
            <p:cNvPr id="9" name="TextBox 8"/>
            <p:cNvSpPr txBox="1"/>
            <p:nvPr/>
          </p:nvSpPr>
          <p:spPr>
            <a:xfrm>
              <a:off x="1371600" y="1828800"/>
              <a:ext cx="57912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Methanol + carbon monoxide                        Ethanoic acid</a:t>
              </a:r>
            </a:p>
            <a:p>
              <a:endParaRPr lang="en-GB" dirty="0"/>
            </a:p>
            <a:p>
              <a:r>
                <a:rPr lang="en-GB" dirty="0" smtClean="0"/>
                <a:t>Conditions - 180°C; 30 atmospheric pressures</a:t>
              </a:r>
            </a:p>
            <a:p>
              <a:endParaRPr lang="en-GB" dirty="0"/>
            </a:p>
            <a:p>
              <a:r>
                <a:rPr lang="en-GB" dirty="0" smtClean="0"/>
                <a:t>Advantages – high yield, flexible with sources</a:t>
              </a:r>
            </a:p>
            <a:p>
              <a:r>
                <a:rPr lang="en-GB" dirty="0" smtClean="0"/>
                <a:t>Disadvantages – special materials to make plants needed</a:t>
              </a:r>
              <a:endParaRPr lang="en-GB" dirty="0"/>
            </a:p>
            <a:p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114800" y="2022765"/>
              <a:ext cx="83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331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Feedstock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/>
              <a:t>feedstock </a:t>
            </a:r>
            <a:r>
              <a:rPr lang="en-GB" dirty="0"/>
              <a:t>is a reactant from which other chemicals can be extracted or </a:t>
            </a:r>
            <a:r>
              <a:rPr lang="en-GB" dirty="0" smtClean="0"/>
              <a:t>synthesised</a:t>
            </a:r>
          </a:p>
          <a:p>
            <a:r>
              <a:rPr lang="en-GB" dirty="0" smtClean="0"/>
              <a:t>Derived from raw materials – either chemical reaction or physical extraction</a:t>
            </a:r>
          </a:p>
          <a:p>
            <a:r>
              <a:rPr lang="en-GB" dirty="0" smtClean="0"/>
              <a:t>E.g. crude oil, air, water</a:t>
            </a:r>
          </a:p>
          <a:p>
            <a:r>
              <a:rPr lang="en-GB" dirty="0" smtClean="0"/>
              <a:t>E.g. nitrogen and water (feedstocks) are derived from air (raw material)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21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Raw material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Is a substance which is naturally occurring</a:t>
            </a:r>
            <a:endParaRPr lang="en-GB" dirty="0"/>
          </a:p>
        </p:txBody>
      </p:sp>
      <p:pic>
        <p:nvPicPr>
          <p:cNvPr id="4" name="Picture 3" descr="http://www.mindfully.org/Plastic/Organic-Chemical-Industry-EPA310-R-95-012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0" y="2286000"/>
            <a:ext cx="8067020" cy="3886200"/>
          </a:xfrm>
          <a:prstGeom prst="rect">
            <a:avLst/>
          </a:prstGeom>
          <a:solidFill>
            <a:srgbClr val="FF3399"/>
          </a:solidFill>
        </p:spPr>
      </p:pic>
    </p:spTree>
    <p:extLst>
      <p:ext uri="{BB962C8B-B14F-4D97-AF65-F5344CB8AC3E}">
        <p14:creationId xmlns:p14="http://schemas.microsoft.com/office/powerpoint/2010/main" val="387514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Important to protect the environment</a:t>
            </a:r>
          </a:p>
          <a:p>
            <a:r>
              <a:rPr lang="en-GB" dirty="0" smtClean="0"/>
              <a:t>1) minimise waste 2) avoid toxic substances 3) design </a:t>
            </a:r>
            <a:r>
              <a:rPr lang="en-GB" dirty="0" err="1" smtClean="0"/>
              <a:t>biogradable</a:t>
            </a:r>
            <a:endParaRPr lang="en-GB" dirty="0" smtClean="0"/>
          </a:p>
          <a:p>
            <a:r>
              <a:rPr lang="en-GB" dirty="0" smtClean="0"/>
              <a:t>Historically, chemical plants were near the coast, so that waste could go into the sea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Companies now are accountable for their waste</a:t>
            </a:r>
          </a:p>
          <a:p>
            <a:r>
              <a:rPr lang="en-GB" dirty="0" smtClean="0"/>
              <a:t>E.g. Billingham</a:t>
            </a:r>
          </a:p>
          <a:p>
            <a:r>
              <a:rPr lang="en-GB" dirty="0" smtClean="0"/>
              <a:t>Policies look to minimise waste – fig. 11.6 </a:t>
            </a:r>
            <a:endParaRPr lang="en-GB" dirty="0"/>
          </a:p>
        </p:txBody>
      </p:sp>
      <p:pic>
        <p:nvPicPr>
          <p:cNvPr id="8194" name="Picture 2" descr="C:\Users\Niall\AppData\Local\Microsoft\Windows\Temporary Internet Files\Content.IE5\A2GPTIGT\ndetavi-lc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100279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1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Chemical industry accidents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371600"/>
            <a:ext cx="7772400" cy="4572000"/>
          </a:xfrm>
        </p:spPr>
        <p:txBody>
          <a:bodyPr/>
          <a:lstStyle/>
          <a:p>
            <a:r>
              <a:rPr lang="en-GB" dirty="0" smtClean="0"/>
              <a:t>E.g. p129 – vinyl chloride, and other examples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53903"/>
            <a:ext cx="3810000" cy="258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0331"/>
            <a:ext cx="3523034" cy="25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43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Investigate…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On page 132, 3 different investigations are listed</a:t>
            </a:r>
          </a:p>
          <a:p>
            <a:r>
              <a:rPr lang="en-GB" dirty="0" smtClean="0"/>
              <a:t>Pick one, and read up on it</a:t>
            </a:r>
          </a:p>
          <a:p>
            <a:r>
              <a:rPr lang="en-GB" dirty="0" smtClean="0"/>
              <a:t>1) propanone and ethyl ethanoate</a:t>
            </a:r>
          </a:p>
          <a:p>
            <a:r>
              <a:rPr lang="en-GB" dirty="0" smtClean="0"/>
              <a:t>2) Bhopal chemical disaster</a:t>
            </a:r>
          </a:p>
          <a:p>
            <a:r>
              <a:rPr lang="en-GB" dirty="0" smtClean="0"/>
              <a:t>3) Grangemouth</a:t>
            </a:r>
            <a:endParaRPr lang="en-GB" dirty="0"/>
          </a:p>
        </p:txBody>
      </p:sp>
      <p:pic>
        <p:nvPicPr>
          <p:cNvPr id="10242" name="Picture 2" descr="C:\Users\Niall\AppData\Local\Microsoft\Windows\Temporary Internet Files\Content.IE5\KH0WRGA9\Mystery-Chemist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75634"/>
            <a:ext cx="25804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9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Chemists are constantly looking for ways that chemicals can benefit us in society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648200"/>
            <a:ext cx="2704109" cy="180273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7" y="4648200"/>
            <a:ext cx="3081620" cy="188492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362200"/>
            <a:ext cx="3090632" cy="2045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4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Plastics</a:t>
            </a:r>
          </a:p>
          <a:p>
            <a:r>
              <a:rPr lang="en-GB" dirty="0" smtClean="0"/>
              <a:t>Paints</a:t>
            </a:r>
          </a:p>
          <a:p>
            <a:r>
              <a:rPr lang="en-GB" dirty="0" smtClean="0"/>
              <a:t>Detergents</a:t>
            </a:r>
          </a:p>
          <a:p>
            <a:r>
              <a:rPr lang="en-GB" dirty="0" smtClean="0"/>
              <a:t>Explosives</a:t>
            </a:r>
          </a:p>
          <a:p>
            <a:r>
              <a:rPr lang="en-GB" dirty="0" smtClean="0"/>
              <a:t>Adhesives</a:t>
            </a:r>
          </a:p>
          <a:p>
            <a:r>
              <a:rPr lang="en-GB" dirty="0" smtClean="0"/>
              <a:t>Pharmaceuticals</a:t>
            </a:r>
          </a:p>
          <a:p>
            <a:r>
              <a:rPr lang="en-GB" dirty="0" smtClean="0"/>
              <a:t>Aerosols</a:t>
            </a:r>
          </a:p>
          <a:p>
            <a:r>
              <a:rPr lang="en-GB" dirty="0" smtClean="0"/>
              <a:t>Fertilisers</a:t>
            </a:r>
          </a:p>
          <a:p>
            <a:r>
              <a:rPr lang="en-GB" dirty="0" smtClean="0"/>
              <a:t>Herbicides</a:t>
            </a:r>
          </a:p>
          <a:p>
            <a:r>
              <a:rPr lang="en-GB" dirty="0" smtClean="0"/>
              <a:t>Cosmetics and toiletries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1371600"/>
            <a:ext cx="37338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Disinfectants</a:t>
            </a:r>
          </a:p>
          <a:p>
            <a:r>
              <a:rPr lang="en-GB" dirty="0" smtClean="0"/>
              <a:t>Polishes and cleaners</a:t>
            </a:r>
          </a:p>
          <a:p>
            <a:r>
              <a:rPr lang="en-GB" dirty="0" smtClean="0"/>
              <a:t>Vet health products</a:t>
            </a:r>
          </a:p>
          <a:p>
            <a:r>
              <a:rPr lang="en-GB" dirty="0" smtClean="0"/>
              <a:t>Inks and pigments</a:t>
            </a:r>
          </a:p>
          <a:p>
            <a:r>
              <a:rPr lang="en-GB" dirty="0" smtClean="0"/>
              <a:t>Treating chemicals</a:t>
            </a:r>
          </a:p>
          <a:p>
            <a:r>
              <a:rPr lang="en-GB" dirty="0" smtClean="0"/>
              <a:t>Synthetic fibres</a:t>
            </a:r>
          </a:p>
          <a:p>
            <a:r>
              <a:rPr lang="en-GB" dirty="0" smtClean="0"/>
              <a:t>Pesticides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52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Chemical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These chemicals are made on an industrial scale – large amounts!</a:t>
            </a:r>
          </a:p>
          <a:p>
            <a:r>
              <a:rPr lang="en-GB" dirty="0" smtClean="0"/>
              <a:t>Needs to be done with minimum waste, and maximum profit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 descr="http://cdn.phys.org/newman/gfx/news/hires/2012/multital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s.rapgenius.com/f118e4c6b3d6eda175c1117eab7fbf8a.205x240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90455"/>
            <a:ext cx="2362200" cy="27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08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product creation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Companies can potentially make loads of money from developing a novel product</a:t>
            </a:r>
          </a:p>
          <a:p>
            <a:r>
              <a:rPr lang="en-GB" dirty="0" smtClean="0"/>
              <a:t>Either brand new, or ‘better’ products</a:t>
            </a:r>
          </a:p>
          <a:p>
            <a:r>
              <a:rPr lang="en-GB" dirty="0" smtClean="0"/>
              <a:t>Several factors involved in developing that…</a:t>
            </a:r>
            <a:endParaRPr lang="en-GB" dirty="0"/>
          </a:p>
        </p:txBody>
      </p:sp>
      <p:sp>
        <p:nvSpPr>
          <p:cNvPr id="4" name="AutoShape 2" descr="Image result for rate of reaction concentration equi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newelectronics.co.uk/article-images/59108/graphene1.jpg?width=375&amp;height=250&amp;scale=canv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9090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2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Availability, sustainability and cost of feedstock</a:t>
            </a:r>
          </a:p>
          <a:p>
            <a:r>
              <a:rPr lang="en-GB" dirty="0" smtClean="0"/>
              <a:t>Recycling</a:t>
            </a:r>
          </a:p>
          <a:p>
            <a:r>
              <a:rPr lang="en-GB" dirty="0" smtClean="0"/>
              <a:t>Energy requirements</a:t>
            </a:r>
          </a:p>
          <a:p>
            <a:r>
              <a:rPr lang="en-GB" dirty="0" smtClean="0"/>
              <a:t>Use of by-products</a:t>
            </a:r>
          </a:p>
          <a:p>
            <a:r>
              <a:rPr lang="en-GB" dirty="0" smtClean="0"/>
              <a:t>Yield of product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37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Availability, sustainability and cost of feedstock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Local feedstocks keep cost down</a:t>
            </a:r>
          </a:p>
          <a:p>
            <a:r>
              <a:rPr lang="en-GB" dirty="0" smtClean="0"/>
              <a:t>Far afield feedstock will cost more</a:t>
            </a:r>
          </a:p>
          <a:p>
            <a:r>
              <a:rPr lang="en-GB" dirty="0" smtClean="0"/>
              <a:t>Also safety and environmental concerns</a:t>
            </a:r>
          </a:p>
          <a:p>
            <a:r>
              <a:rPr lang="en-GB" dirty="0" smtClean="0"/>
              <a:t>Are stocks going to become scarce? Can become too expensive</a:t>
            </a:r>
          </a:p>
          <a:p>
            <a:r>
              <a:rPr lang="en-GB" dirty="0" smtClean="0"/>
              <a:t>E.g. oil and gas prices depending on availability and/or warfare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44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ecycling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Unreacted chemicals could be fed back in, improves efficiency</a:t>
            </a:r>
          </a:p>
          <a:p>
            <a:r>
              <a:rPr lang="en-GB" dirty="0" smtClean="0"/>
              <a:t>Catalysts could be reused</a:t>
            </a:r>
          </a:p>
          <a:p>
            <a:r>
              <a:rPr lang="en-GB" dirty="0" smtClean="0"/>
              <a:t>But can be difficult to separate unreacted materials from the product</a:t>
            </a:r>
            <a:endParaRPr lang="en-GB" dirty="0"/>
          </a:p>
        </p:txBody>
      </p:sp>
      <p:sp>
        <p:nvSpPr>
          <p:cNvPr id="4" name="AutoShape 2" descr="Image result for recyc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recycl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recycl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https://upload.wikimedia.org/wikipedia/commons/thumb/4/44/Recycle001.svg/2000px-Recycle00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31128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3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Exothermic reactions could be used to heat a building, or another reaction</a:t>
            </a:r>
          </a:p>
          <a:p>
            <a:r>
              <a:rPr lang="en-GB" dirty="0" smtClean="0"/>
              <a:t>Catalysts or smaller particle sizes  rather than increased temperatures. </a:t>
            </a:r>
          </a:p>
          <a:p>
            <a:r>
              <a:rPr lang="en-GB" dirty="0" smtClean="0"/>
              <a:t>When extra heat or cooler temps are needed, this can cost money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07" y="4038600"/>
            <a:ext cx="1771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i.dailymail.co.uk/i/pix/2014/01/20/article-2542846-03B2AF880000044D-14_306x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79" y="4038600"/>
            <a:ext cx="1742857" cy="25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83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333</TotalTime>
  <Words>559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Getting the most from reactants: designing an industrial process</vt:lpstr>
      <vt:lpstr>Introduction</vt:lpstr>
      <vt:lpstr>Examples</vt:lpstr>
      <vt:lpstr>Chemical industry</vt:lpstr>
      <vt:lpstr>New product creation</vt:lpstr>
      <vt:lpstr>Considerations </vt:lpstr>
      <vt:lpstr>Availability, sustainability and cost of feedstock</vt:lpstr>
      <vt:lpstr>Recycling</vt:lpstr>
      <vt:lpstr>Energy requirements</vt:lpstr>
      <vt:lpstr>By-products</vt:lpstr>
      <vt:lpstr>Yield of product</vt:lpstr>
      <vt:lpstr>Stages in manufacture of a new product</vt:lpstr>
      <vt:lpstr>e.g. production of ethanoic acid</vt:lpstr>
      <vt:lpstr>Feedstock</vt:lpstr>
      <vt:lpstr>Raw material </vt:lpstr>
      <vt:lpstr>Environmental considerations</vt:lpstr>
      <vt:lpstr>Chemical industry accidents</vt:lpstr>
      <vt:lpstr>Investigate…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rate of reaction</dc:title>
  <dc:creator>Niall</dc:creator>
  <cp:lastModifiedBy>Niall</cp:lastModifiedBy>
  <cp:revision>22</cp:revision>
  <dcterms:created xsi:type="dcterms:W3CDTF">2006-08-16T00:00:00Z</dcterms:created>
  <dcterms:modified xsi:type="dcterms:W3CDTF">2016-01-05T20:11:52Z</dcterms:modified>
</cp:coreProperties>
</file>