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CC2A2E-28D3-4E86-B6A5-31B9CB1317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787C-0C32-4AF4-A837-FD4B423AD37D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D0E2-DF21-4566-A7E2-7759328BE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4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6D0E2-DF21-4566-A7E2-7759328BE2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N6 Chemistry in society</a:t>
            </a:r>
          </a:p>
          <a:p>
            <a:r>
              <a:rPr lang="en-GB" dirty="0" smtClean="0"/>
              <a:t>Niall Crawford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Chromatography and volumetric analysis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079271" cy="23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chromatography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Gas liquid chromatography (GLC)</a:t>
            </a:r>
          </a:p>
          <a:p>
            <a:r>
              <a:rPr lang="en-GB" dirty="0" smtClean="0"/>
              <a:t>Mobile phase is an inert gas (nitrogen or helium)</a:t>
            </a:r>
          </a:p>
          <a:p>
            <a:r>
              <a:rPr lang="en-GB" dirty="0" smtClean="0"/>
              <a:t>Stationary phase is a high boiling point liquid on an inert solid</a:t>
            </a:r>
          </a:p>
        </p:txBody>
      </p:sp>
      <p:pic>
        <p:nvPicPr>
          <p:cNvPr id="1026" name="Picture 2" descr="https://www.boomer.org/c/p3/c03/Fig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63896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Recording has retention time (time is takes to reach detector) on the x axis, and quantity on the y axis</a:t>
            </a:r>
          </a:p>
          <a:p>
            <a:r>
              <a:rPr lang="en-GB" dirty="0" smtClean="0"/>
              <a:t>Fig. 17.7</a:t>
            </a:r>
          </a:p>
          <a:p>
            <a:r>
              <a:rPr lang="en-GB" dirty="0" smtClean="0"/>
              <a:t>Read p186 for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08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Volumetric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50" t="37399" r="21651" b="29001"/>
          <a:stretch/>
        </p:blipFill>
        <p:spPr>
          <a:xfrm>
            <a:off x="464034" y="1828800"/>
            <a:ext cx="8215932" cy="273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6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ps.prenhall.com/wps/media/objects/3311/3390507/imag0406/AAAUAV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38200"/>
            <a:ext cx="8205107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4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Can control exact amounts of fluids put together</a:t>
            </a:r>
          </a:p>
          <a:p>
            <a:r>
              <a:rPr lang="en-GB" dirty="0" smtClean="0"/>
              <a:t>Great for neutralisations</a:t>
            </a:r>
          </a:p>
          <a:p>
            <a:r>
              <a:rPr lang="en-GB" dirty="0" smtClean="0"/>
              <a:t>E.g. p190</a:t>
            </a:r>
          </a:p>
          <a:p>
            <a:r>
              <a:rPr lang="en-GB" dirty="0" smtClean="0"/>
              <a:t>Gives us info on the reactants, like concentrations</a:t>
            </a:r>
          </a:p>
          <a:p>
            <a:r>
              <a:rPr lang="en-GB" dirty="0" smtClean="0"/>
              <a:t>Needs a standard solution – the solution of known concentration</a:t>
            </a:r>
          </a:p>
          <a:p>
            <a:r>
              <a:rPr lang="en-GB" dirty="0" smtClean="0"/>
              <a:t>Neutralisation is shown by a change in colour of an indicator</a:t>
            </a:r>
          </a:p>
          <a:p>
            <a:r>
              <a:rPr lang="en-GB" dirty="0" smtClean="0"/>
              <a:t>Not always needed if ions have colours</a:t>
            </a:r>
          </a:p>
          <a:p>
            <a:r>
              <a:rPr lang="en-GB" dirty="0" smtClean="0"/>
              <a:t>Neutralisation is the end point of the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75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55588"/>
            <a:ext cx="7772400" cy="1143000"/>
          </a:xfrm>
        </p:spPr>
        <p:txBody>
          <a:bodyPr/>
          <a:lstStyle/>
          <a:p>
            <a:r>
              <a:rPr lang="en-GB" dirty="0" smtClean="0"/>
              <a:t>Neutralisation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page 191</a:t>
            </a:r>
          </a:p>
          <a:p>
            <a:r>
              <a:rPr lang="en-GB" dirty="0" smtClean="0"/>
              <a:t>Do questions on p 191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5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Advantages of volumetric titration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Easy to carry out</a:t>
            </a:r>
          </a:p>
          <a:p>
            <a:r>
              <a:rPr lang="en-GB" dirty="0" smtClean="0"/>
              <a:t>Versatile and reliable</a:t>
            </a:r>
          </a:p>
          <a:p>
            <a:r>
              <a:rPr lang="en-GB" dirty="0" smtClean="0"/>
              <a:t>Many reagents are cheap</a:t>
            </a:r>
          </a:p>
          <a:p>
            <a:r>
              <a:rPr lang="en-GB" dirty="0" smtClean="0"/>
              <a:t>Vast range of applications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7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reaction must proceed according to a definite chemical equation with NO SIDE REACTIONS.</a:t>
            </a:r>
          </a:p>
          <a:p>
            <a:r>
              <a:rPr lang="en-GB" dirty="0"/>
              <a:t>The reaction should have a very large equilibrium constant. </a:t>
            </a:r>
          </a:p>
          <a:p>
            <a:r>
              <a:rPr lang="en-GB" dirty="0"/>
              <a:t>There must be some method of detecting the equivalence point – an indicator.</a:t>
            </a:r>
          </a:p>
          <a:p>
            <a:r>
              <a:rPr lang="en-GB" dirty="0"/>
              <a:t>The reaction should be rapid!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Redox titrations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Can be used for redox reactions too</a:t>
            </a:r>
          </a:p>
          <a:p>
            <a:r>
              <a:rPr lang="en-GB" dirty="0" smtClean="0"/>
              <a:t>Need to know the balanced redox equation, and need a indicator to show the end point</a:t>
            </a:r>
          </a:p>
          <a:p>
            <a:r>
              <a:rPr lang="en-GB" dirty="0" smtClean="0"/>
              <a:t>Reactions involving potassium permanganate don’t need an indicator, it is self-indicating</a:t>
            </a:r>
          </a:p>
          <a:p>
            <a:r>
              <a:rPr lang="en-GB" dirty="0" smtClean="0"/>
              <a:t>The same triangle can be used to solve this</a:t>
            </a:r>
          </a:p>
          <a:p>
            <a:r>
              <a:rPr lang="en-GB" dirty="0" smtClean="0"/>
              <a:t>Examples on p192 and 193</a:t>
            </a:r>
          </a:p>
          <a:p>
            <a:endParaRPr lang="en-GB" dirty="0"/>
          </a:p>
        </p:txBody>
      </p:sp>
      <p:pic>
        <p:nvPicPr>
          <p:cNvPr id="2050" name="Picture 2" descr="http://kirsoplabs.co.uk/wp-content/uploads/2013/02/ncv-tri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2887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page 194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33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r>
              <a:rPr lang="en-GB" dirty="0" smtClean="0"/>
              <a:t>Is a technique used to separate the components of a mixture</a:t>
            </a:r>
          </a:p>
          <a:p>
            <a:r>
              <a:rPr lang="en-GB" dirty="0" smtClean="0"/>
              <a:t>Often used to separate dyes in paper chromatography</a:t>
            </a:r>
            <a:endParaRPr lang="en-GB" dirty="0"/>
          </a:p>
        </p:txBody>
      </p:sp>
      <p:pic>
        <p:nvPicPr>
          <p:cNvPr id="5" name="Picture 2" descr="http://www.micromountain.com/sci_diagrams/sci_app/sci_app_assets/ctography_lab_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/>
          <a:stretch/>
        </p:blipFill>
        <p:spPr bwMode="auto">
          <a:xfrm>
            <a:off x="1151965" y="2577354"/>
            <a:ext cx="6368205" cy="367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5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chromatography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Reference spots are dipped in solvent and over time the solvent moves up paper and separating components based on solubility</a:t>
            </a:r>
            <a:r>
              <a:rPr lang="en-GB" dirty="0" smtClean="0"/>
              <a:t>.</a:t>
            </a:r>
          </a:p>
          <a:p>
            <a:r>
              <a:rPr lang="en-GB" dirty="0" smtClean="0"/>
              <a:t>Based on capillarity</a:t>
            </a:r>
          </a:p>
          <a:p>
            <a:r>
              <a:rPr lang="en-GB" dirty="0" smtClean="0"/>
              <a:t>Some components move fast, some slowly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06" t="25500" r="36613" b="21300"/>
          <a:stretch/>
        </p:blipFill>
        <p:spPr>
          <a:xfrm>
            <a:off x="1173259" y="3785188"/>
            <a:ext cx="2440221" cy="276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400" t="26200" r="38188" b="22000"/>
          <a:stretch/>
        </p:blipFill>
        <p:spPr>
          <a:xfrm>
            <a:off x="5458512" y="3785814"/>
            <a:ext cx="2440222" cy="276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031940" y="4710748"/>
            <a:ext cx="1008112" cy="864096"/>
          </a:xfrm>
          <a:prstGeom prst="rightArrow">
            <a:avLst/>
          </a:prstGeom>
          <a:solidFill>
            <a:srgbClr val="FF66CC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Paper is the stationary phase – doesn’t move</a:t>
            </a:r>
          </a:p>
          <a:p>
            <a:r>
              <a:rPr lang="en-GB" dirty="0" smtClean="0"/>
              <a:t>Solvent is the mobile phase – does move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20" t="7301" r="11413" b="19901"/>
          <a:stretch/>
        </p:blipFill>
        <p:spPr>
          <a:xfrm>
            <a:off x="990600" y="2590800"/>
            <a:ext cx="6807811" cy="391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83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more soluble the component the further it travels up the stationary phase.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20" t="25500" r="1963" b="15001"/>
          <a:stretch/>
        </p:blipFill>
        <p:spPr>
          <a:xfrm>
            <a:off x="1283346" y="2895600"/>
            <a:ext cx="6577307" cy="27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20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3" t="8000" r="9050" b="6601"/>
          <a:stretch/>
        </p:blipFill>
        <p:spPr>
          <a:xfrm>
            <a:off x="304800" y="838200"/>
            <a:ext cx="839449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67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CCFF">
                <a:tint val="45000"/>
                <a:satMod val="400000"/>
              </a:srgbClr>
            </a:duotone>
          </a:blip>
          <a:srcRect l="5113" t="8000" r="2357" b="21300"/>
          <a:stretch/>
        </p:blipFill>
        <p:spPr>
          <a:xfrm>
            <a:off x="316423" y="1524000"/>
            <a:ext cx="8403288" cy="361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7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that affect solubility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Size – the larger the molecule, the harder it is for it to get through the paper. Smaller molecules can move faster</a:t>
            </a:r>
          </a:p>
          <a:p>
            <a:r>
              <a:rPr lang="en-GB" dirty="0" smtClean="0"/>
              <a:t>Polarity – in a polar solvent, polar molecules will rise faster than less polar molecules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4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Can be used to tell how far a reaction has gone on</a:t>
            </a:r>
          </a:p>
          <a:p>
            <a:r>
              <a:rPr lang="en-GB" dirty="0" smtClean="0"/>
              <a:t>Fig 17.3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149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1391</TotalTime>
  <Words>412</Words>
  <Application>Microsoft Office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Chromatography and volumetric analysis</vt:lpstr>
      <vt:lpstr>Chromatography</vt:lpstr>
      <vt:lpstr>Paper chromatography</vt:lpstr>
      <vt:lpstr>PowerPoint Presentation</vt:lpstr>
      <vt:lpstr>PowerPoint Presentation</vt:lpstr>
      <vt:lpstr>PowerPoint Presentation</vt:lpstr>
      <vt:lpstr>PowerPoint Presentation</vt:lpstr>
      <vt:lpstr>Factors that affect solubility</vt:lpstr>
      <vt:lpstr>Uses </vt:lpstr>
      <vt:lpstr>Other chromatography</vt:lpstr>
      <vt:lpstr>recording</vt:lpstr>
      <vt:lpstr>Volumetric analysis</vt:lpstr>
      <vt:lpstr>PowerPoint Presentation</vt:lpstr>
      <vt:lpstr>Why use it?</vt:lpstr>
      <vt:lpstr>Neutralisation examples</vt:lpstr>
      <vt:lpstr>Advantages of volumetric titration method</vt:lpstr>
      <vt:lpstr>Rules</vt:lpstr>
      <vt:lpstr>Redox titrations</vt:lpstr>
      <vt:lpstr>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rate of reaction</dc:title>
  <dc:creator>Niall</dc:creator>
  <cp:lastModifiedBy>Niall</cp:lastModifiedBy>
  <cp:revision>93</cp:revision>
  <dcterms:created xsi:type="dcterms:W3CDTF">2006-08-16T00:00:00Z</dcterms:created>
  <dcterms:modified xsi:type="dcterms:W3CDTF">2016-01-26T20:49:59Z</dcterms:modified>
</cp:coreProperties>
</file>