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303" r:id="rId5"/>
    <p:sldId id="337" r:id="rId6"/>
    <p:sldId id="321" r:id="rId7"/>
    <p:sldId id="322" r:id="rId8"/>
    <p:sldId id="319" r:id="rId9"/>
    <p:sldId id="339" r:id="rId10"/>
    <p:sldId id="297" r:id="rId11"/>
    <p:sldId id="296" r:id="rId12"/>
    <p:sldId id="272" r:id="rId13"/>
    <p:sldId id="273" r:id="rId14"/>
    <p:sldId id="274" r:id="rId15"/>
    <p:sldId id="309" r:id="rId16"/>
    <p:sldId id="34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46118F-67B4-457C-9993-64EDC3CE33AB}" v="29" dt="2021-01-11T17:15:20.6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576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A0E7A-10C0-4B2E-92E4-598D6B59091C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A2F70-227F-4B22-94D7-2D58E218D4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82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E4674-20FA-4DC6-A185-A99EA6E8B8B3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68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42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82A6B1-F2BC-436A-81A3-EBA9621AE601}" type="datetimeFigureOut">
              <a:rPr lang="en-GB" smtClean="0"/>
              <a:pPr/>
              <a:t>15/03/2022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BB426E-BD05-4AAF-9267-AFBD6711219B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s.uk/conditions/vitamins-and-minerals/vitamin-a/" TargetMode="External"/><Relationship Id="rId2" Type="http://schemas.openxmlformats.org/officeDocument/2006/relationships/hyperlink" Target="https://www.nhs.uk/live-well/eat-wel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www.nhs.uk/conditions/vitamins-and-minerals/vitamin-e/" TargetMode="External"/><Relationship Id="rId4" Type="http://schemas.openxmlformats.org/officeDocument/2006/relationships/hyperlink" Target="https://www.nhs.uk/conditions/vitamins-and-minerals/vitamin-d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1846819"/>
            <a:ext cx="9144000" cy="316436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i="0" kern="1200">
                <a:solidFill>
                  <a:schemeClr val="accent3">
                    <a:lumMod val="5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chemeClr val="tx1"/>
                </a:solidFill>
                <a:latin typeface="Cavolini"/>
              </a:rPr>
              <a:t>Nutrition, Health and</a:t>
            </a:r>
            <a:r>
              <a:rPr lang="en-GB" dirty="0">
                <a:solidFill>
                  <a:schemeClr val="tx1"/>
                </a:solidFill>
                <a:cs typeface="Arial"/>
              </a:rPr>
              <a:t> </a:t>
            </a:r>
            <a:r>
              <a:rPr lang="en-GB" sz="3600" dirty="0">
                <a:solidFill>
                  <a:schemeClr val="tx1"/>
                </a:solidFill>
                <a:latin typeface="Cavolini"/>
              </a:rPr>
              <a:t>Wellbeing</a:t>
            </a:r>
            <a:endParaRPr lang="en-GB" dirty="0">
              <a:solidFill>
                <a:schemeClr val="tx1"/>
              </a:solidFill>
              <a:cs typeface="Arial"/>
            </a:endParaRPr>
          </a:p>
          <a:p>
            <a:pPr algn="r"/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3600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FATS</a:t>
            </a:r>
          </a:p>
          <a:p>
            <a:pPr algn="r"/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7" descr="C:\Users\jmontgomery\Dropbox\logo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3335" y="722076"/>
            <a:ext cx="1417328" cy="1124743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AFCFAA6-A7C0-499C-BD40-29BB10BDE3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2664" y="3717032"/>
            <a:ext cx="3178671" cy="272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17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Psychological</a:t>
            </a:r>
            <a:b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</a:br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Effects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95536" y="2423160"/>
            <a:ext cx="4038600" cy="44348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Excess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Depression 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Fatigue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Stressed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Possible Low Self-esteem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05400" y="2423160"/>
            <a:ext cx="4038600" cy="44348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Deficiency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Depression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Fatigue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Possible POOR SELF IMAGE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Possible signs of obsession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C3E6BEED-4788-426C-BC94-FE9E876497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92" y="317172"/>
            <a:ext cx="1916832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Emotional Effects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95536" y="2423160"/>
            <a:ext cx="4038600" cy="44348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Excess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Unhappiness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Need of comfort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Boredom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Anxiety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Guilt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932040" y="2423160"/>
            <a:ext cx="4038600" cy="44348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Deficiency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Unhappy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Anxiety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Frustration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7E7F41D-EF20-4D03-A4D1-E808D6831B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157192"/>
            <a:ext cx="3109229" cy="16216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2924944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Any questions? </a:t>
            </a:r>
          </a:p>
        </p:txBody>
      </p:sp>
    </p:spTree>
    <p:extLst>
      <p:ext uri="{BB962C8B-B14F-4D97-AF65-F5344CB8AC3E}">
        <p14:creationId xmlns:p14="http://schemas.microsoft.com/office/powerpoint/2010/main" val="169097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B07CF-831C-4B6C-9613-372EC433B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6688" y="277405"/>
            <a:ext cx="2530624" cy="1143000"/>
          </a:xfrm>
        </p:spPr>
        <p:txBody>
          <a:bodyPr/>
          <a:lstStyle/>
          <a:p>
            <a:r>
              <a:rPr lang="en-GB" dirty="0"/>
              <a:t>OMEGA 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D7D172-1CBB-41F9-9E90-A5D76CBC37AE}"/>
              </a:ext>
            </a:extLst>
          </p:cNvPr>
          <p:cNvSpPr/>
          <p:nvPr/>
        </p:nvSpPr>
        <p:spPr>
          <a:xfrm>
            <a:off x="323528" y="4267448"/>
            <a:ext cx="3796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31F20"/>
                </a:solidFill>
                <a:latin typeface="Proxima Nova"/>
              </a:rPr>
              <a:t>May contribute to infant health</a:t>
            </a:r>
            <a:endParaRPr lang="en-US" b="1" i="0" dirty="0">
              <a:solidFill>
                <a:srgbClr val="231F20"/>
              </a:solidFill>
              <a:effectLst/>
              <a:latin typeface="Proxima Nov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BA6054-EDE4-41D7-9590-EC927F99EE04}"/>
              </a:ext>
            </a:extLst>
          </p:cNvPr>
          <p:cNvSpPr/>
          <p:nvPr/>
        </p:nvSpPr>
        <p:spPr>
          <a:xfrm>
            <a:off x="323528" y="3720906"/>
            <a:ext cx="30716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231F20"/>
                </a:solidFill>
                <a:latin typeface="Proxima Nova"/>
              </a:rPr>
              <a:t>May help combat obesity</a:t>
            </a:r>
            <a:endParaRPr lang="en-GB" b="1" i="0" dirty="0">
              <a:solidFill>
                <a:srgbClr val="231F20"/>
              </a:solidFill>
              <a:effectLst/>
              <a:latin typeface="Proxima Nov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E27ED-17DA-482D-9162-E078CEFDE530}"/>
              </a:ext>
            </a:extLst>
          </p:cNvPr>
          <p:cNvSpPr/>
          <p:nvPr/>
        </p:nvSpPr>
        <p:spPr>
          <a:xfrm>
            <a:off x="323528" y="250194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231F20"/>
                </a:solidFill>
                <a:latin typeface="Proxima Nova"/>
              </a:rPr>
              <a:t>May reduce the chance of heart attack</a:t>
            </a:r>
            <a:endParaRPr lang="en-US" b="1" i="0" dirty="0">
              <a:solidFill>
                <a:srgbClr val="231F20"/>
              </a:solidFill>
              <a:effectLst/>
              <a:latin typeface="Proxima Nova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F57D8E-9D65-4BF7-BD83-399630437B2C}"/>
              </a:ext>
            </a:extLst>
          </p:cNvPr>
          <p:cNvSpPr/>
          <p:nvPr/>
        </p:nvSpPr>
        <p:spPr>
          <a:xfrm>
            <a:off x="323528" y="3217379"/>
            <a:ext cx="3130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231F20"/>
                </a:solidFill>
                <a:latin typeface="Proxima Nova"/>
              </a:rPr>
              <a:t>May reduce inflammation</a:t>
            </a:r>
            <a:endParaRPr lang="en-GB" b="1" i="0" dirty="0">
              <a:solidFill>
                <a:srgbClr val="231F20"/>
              </a:solidFill>
              <a:effectLst/>
              <a:latin typeface="Proxima Nova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1B09F3-AF9F-4AD2-A05B-9F52F89D1E05}"/>
              </a:ext>
            </a:extLst>
          </p:cNvPr>
          <p:cNvSpPr/>
          <p:nvPr/>
        </p:nvSpPr>
        <p:spPr>
          <a:xfrm>
            <a:off x="179512" y="5657265"/>
            <a:ext cx="85391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2C3E50"/>
                </a:solidFill>
                <a:latin typeface="Calibri" panose="020F0502020204030204" pitchFamily="34" charset="0"/>
              </a:rPr>
              <a:t>Huzar</a:t>
            </a:r>
            <a:r>
              <a:rPr lang="en-US" dirty="0">
                <a:solidFill>
                  <a:srgbClr val="2C3E50"/>
                </a:solidFill>
                <a:latin typeface="Calibri" panose="020F0502020204030204" pitchFamily="34" charset="0"/>
              </a:rPr>
              <a:t>, T. (2019). </a:t>
            </a:r>
            <a:r>
              <a:rPr lang="en-US" i="1" dirty="0">
                <a:solidFill>
                  <a:srgbClr val="2C3E50"/>
                </a:solidFill>
                <a:latin typeface="Calibri" panose="020F0502020204030204" pitchFamily="34" charset="0"/>
              </a:rPr>
              <a:t>What to know about omega-3 fatty acids</a:t>
            </a:r>
            <a:r>
              <a:rPr lang="en-US" dirty="0">
                <a:solidFill>
                  <a:srgbClr val="2C3E50"/>
                </a:solidFill>
                <a:latin typeface="Calibri" panose="020F0502020204030204" pitchFamily="34" charset="0"/>
              </a:rPr>
              <a:t>. [online] Medical News Today. Available at: https://www.medicalnewstoday.com/articles/325179 [Accessed 11 Jan. 2021].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757670-697D-452A-89CF-84E0B16361CA}"/>
              </a:ext>
            </a:extLst>
          </p:cNvPr>
          <p:cNvSpPr/>
          <p:nvPr/>
        </p:nvSpPr>
        <p:spPr>
          <a:xfrm>
            <a:off x="281324" y="1390224"/>
            <a:ext cx="85391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31F20"/>
                </a:solidFill>
                <a:latin typeface="Proxima Nova"/>
              </a:rPr>
              <a:t>In general, until scientists conduct further research, it is not clear to what extent omega-3 fatty acids benefit a person beyond the basic maintenance of their body’s cells.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694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79A3C-FB79-4F1D-84AB-B41397E1E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Aims and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1607A-1B4A-47A5-A769-BE6C5EE55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7448"/>
            <a:ext cx="8507288" cy="4733880"/>
          </a:xfrm>
        </p:spPr>
        <p:txBody>
          <a:bodyPr>
            <a:normAutofit/>
          </a:bodyPr>
          <a:lstStyle/>
          <a:p>
            <a:pPr>
              <a:lnSpc>
                <a:spcPct val="210000"/>
              </a:lnSpc>
            </a:pPr>
            <a:r>
              <a:rPr lang="en-GB" sz="2400" dirty="0">
                <a:latin typeface="Cavolini" panose="03000502040302020204" pitchFamily="66" charset="0"/>
                <a:cs typeface="Cavolini" panose="03000502040302020204" pitchFamily="66" charset="0"/>
              </a:rPr>
              <a:t>LO1- Identify the key elements of nutrition in relation to a healthy, balanced diet.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BE8343-6B98-4F88-B200-324E93624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6697" y="3370722"/>
            <a:ext cx="3010606" cy="3010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56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Fats</a:t>
            </a:r>
            <a:r>
              <a:rPr lang="en-GB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endParaRPr lang="en-GB" sz="44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-34099" y="2015494"/>
            <a:ext cx="9178099" cy="4857403"/>
          </a:xfrm>
        </p:spPr>
        <p:txBody>
          <a:bodyPr>
            <a:normAutofit/>
          </a:bodyPr>
          <a:lstStyle/>
          <a:p>
            <a:endParaRPr lang="en-GB" sz="2400" dirty="0">
              <a:solidFill>
                <a:srgbClr val="0070C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dirty="0"/>
              <a:t>A small amount of fat is an essential part of a </a:t>
            </a:r>
            <a:r>
              <a:rPr lang="en-US" dirty="0">
                <a:hlinkClick r:id="rId2"/>
              </a:rPr>
              <a:t>healthy, balanced diet</a:t>
            </a:r>
            <a:r>
              <a:rPr lang="en-US" dirty="0"/>
              <a:t>. Fat is a source of essential fatty acids, which the body cannot make itself.</a:t>
            </a:r>
            <a:endParaRPr lang="en-GB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dirty="0"/>
              <a:t>Fat helps the body absorb </a:t>
            </a:r>
            <a:r>
              <a:rPr lang="en-US" dirty="0">
                <a:hlinkClick r:id="rId3"/>
              </a:rPr>
              <a:t>vitamin A</a:t>
            </a:r>
            <a:r>
              <a:rPr lang="en-US" dirty="0"/>
              <a:t>, </a:t>
            </a:r>
            <a:r>
              <a:rPr lang="en-US" dirty="0">
                <a:hlinkClick r:id="rId4"/>
              </a:rPr>
              <a:t>vitamin D</a:t>
            </a:r>
            <a:r>
              <a:rPr lang="en-US" dirty="0"/>
              <a:t> and </a:t>
            </a:r>
            <a:r>
              <a:rPr lang="en-US" dirty="0">
                <a:hlinkClick r:id="rId5"/>
              </a:rPr>
              <a:t>vitamin E</a:t>
            </a:r>
            <a:r>
              <a:rPr lang="en-US" dirty="0"/>
              <a:t>. These vitamins are fat-soluble, which means they can only be absorbed with the help of fats.</a:t>
            </a:r>
            <a:endParaRPr lang="en-GB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US" dirty="0"/>
              <a:t>Any fat that's not used by your body's cells or turned into energy is converted into body fat. (Likewise, unused carbohydrates and proteins are also converted into body fat.)</a:t>
            </a:r>
            <a:endParaRPr lang="en-GB" sz="2400" dirty="0">
              <a:solidFill>
                <a:srgbClr val="0070C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0070C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                                                     </a:t>
            </a: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0" indent="0"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E8A3360-6249-418C-AE1F-03003B3736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2240" y="0"/>
            <a:ext cx="21240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424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Fats</a:t>
            </a:r>
            <a:endParaRPr lang="en-GB" sz="4400" dirty="0">
              <a:solidFill>
                <a:srgbClr val="00206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437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Some functions of fat - 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Fat helps provide healthy skin, hair and nail.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Protection of internal organs – acts like a cushion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Insulation – Thermoregulation (temperature control)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Helps with the regulation of other nutrients</a:t>
            </a: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80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Fats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3568" y="2000597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30% of our diet is made of Fat</a:t>
            </a:r>
          </a:p>
          <a:p>
            <a:pPr marL="0" indent="0"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Used in endurance activities when body is working aerobically.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Each gram of fat provides 9cals of energy compared to 4cals per gram of Carbs/Protein.</a:t>
            </a:r>
          </a:p>
          <a:p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779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0133F6E8-0FB1-42E3-AA41-87FAC4EFFA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205" y="863117"/>
            <a:ext cx="5903590" cy="59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418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64813"/>
            <a:ext cx="8229600" cy="78306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Fats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365467"/>
            <a:ext cx="4038600" cy="4434840"/>
          </a:xfrm>
        </p:spPr>
        <p:txBody>
          <a:bodyPr/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Saturated</a:t>
            </a: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Mainly come from animal sources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Solid at room temp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365467"/>
            <a:ext cx="4038600" cy="4434840"/>
          </a:xfrm>
        </p:spPr>
        <p:txBody>
          <a:bodyPr/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Unsaturated</a:t>
            </a: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Mainly come from plant sources</a:t>
            </a: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Liquid at room temp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8BF395-3CEB-4B67-BE57-CB275F7EB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581" y="3429000"/>
            <a:ext cx="1870919" cy="1862604"/>
          </a:xfrm>
          <a:prstGeom prst="rect">
            <a:avLst/>
          </a:prstGeom>
        </p:spPr>
      </p:pic>
      <p:pic>
        <p:nvPicPr>
          <p:cNvPr id="8" name="Picture 7" descr="Food on a table&#10;&#10;Description automatically generated">
            <a:extLst>
              <a:ext uri="{FF2B5EF4-FFF2-40B4-BE49-F238E27FC236}">
                <a16:creationId xmlns:a16="http://schemas.microsoft.com/office/drawing/2014/main" id="{8DB1A012-C550-4040-8A3F-9E0CEB2F15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607827"/>
            <a:ext cx="2800350" cy="150495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58CD9D9-2BC4-4F43-81C3-C536DE334FCC}"/>
              </a:ext>
            </a:extLst>
          </p:cNvPr>
          <p:cNvSpPr/>
          <p:nvPr/>
        </p:nvSpPr>
        <p:spPr>
          <a:xfrm>
            <a:off x="215516" y="5492533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12B32"/>
                </a:solidFill>
                <a:latin typeface="Frutiger W01"/>
              </a:rPr>
              <a:t>The Food Standards Agency has proposed changes to food labelling in the UK which will mean that consumers will be able to see the amount of trans-fats in the foods they consume. People can also look at the list of ingredients in their food, if "partially hydrogenated fat/oil" or "hydrogenated fat/oil," is listed, the food contains trans-fat.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67744" y="2204864"/>
            <a:ext cx="4896544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Comic Sans MS" pitchFamily="66" charset="0"/>
              </a:rPr>
              <a:t>Fatty Foods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39752" y="1196752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oils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56176" y="908720"/>
            <a:ext cx="795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Cream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15816" y="4797152"/>
            <a:ext cx="772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Meats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52320" y="2492896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Biscuits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24328" y="3717032"/>
            <a:ext cx="741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Crisps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7544" y="2996952"/>
            <a:ext cx="11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Meat Pies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6216" y="1772816"/>
            <a:ext cx="707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Sugar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91680" y="4581128"/>
            <a:ext cx="720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Cakes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39952" y="5013176"/>
            <a:ext cx="1181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Fried Food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5576" y="2060848"/>
            <a:ext cx="1623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Skin on chicken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88024" y="1340768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Nuts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19872" y="476672"/>
            <a:ext cx="775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Butter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48264" y="4725144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Cheese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7584" y="378904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Oily Fish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40152" y="5517232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Whole Milk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339752" y="4134780"/>
            <a:ext cx="389632" cy="4463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3851920" y="836712"/>
            <a:ext cx="0" cy="14401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796136" y="4509120"/>
            <a:ext cx="576064" cy="10801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012160" y="1196752"/>
            <a:ext cx="288032" cy="12241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5220072" y="1628800"/>
            <a:ext cx="0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2699792" y="1556792"/>
            <a:ext cx="576064" cy="8640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1835696" y="2348880"/>
            <a:ext cx="648072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6588224" y="2060848"/>
            <a:ext cx="216024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660232" y="4149080"/>
            <a:ext cx="648072" cy="6480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7092280" y="2708920"/>
            <a:ext cx="648072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9" idx="1"/>
          </p:cNvCxnSpPr>
          <p:nvPr/>
        </p:nvCxnSpPr>
        <p:spPr>
          <a:xfrm>
            <a:off x="7164288" y="3717032"/>
            <a:ext cx="360040" cy="1846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1763688" y="3861048"/>
            <a:ext cx="648072" cy="720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1619672" y="3212976"/>
            <a:ext cx="648072" cy="720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572000" y="4581128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3131840" y="4365104"/>
            <a:ext cx="72008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00206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Physical Effects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12741" y="2423160"/>
            <a:ext cx="4038600" cy="44348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Excess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Weight Gain/Obesity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Slow digestion and absorption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Abnormal cholesterol levels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105400" y="2448272"/>
            <a:ext cx="4038600" cy="44348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Deficiency</a:t>
            </a:r>
          </a:p>
          <a:p>
            <a:pPr>
              <a:buNone/>
            </a:pP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Deficiency in fat soluble vitamins – fat in foods help the intestines absorb these Vitamins – </a:t>
            </a:r>
            <a:r>
              <a:rPr lang="en-GB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Stored in Liver/Fatty Tissues</a:t>
            </a: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Eczema or skin disorders</a:t>
            </a:r>
          </a:p>
        </p:txBody>
      </p:sp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B809EBAC-31A9-42FE-B374-2056A0512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31" y="0"/>
            <a:ext cx="2448272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FF0000"/>
      </a:accent1>
      <a:accent2>
        <a:srgbClr val="FFBD47"/>
      </a:accent2>
      <a:accent3>
        <a:srgbClr val="B64926"/>
      </a:accent3>
      <a:accent4>
        <a:srgbClr val="E17051"/>
      </a:accent4>
      <a:accent5>
        <a:srgbClr val="7030A0"/>
      </a:accent5>
      <a:accent6>
        <a:srgbClr val="002060"/>
      </a:accent6>
      <a:hlink>
        <a:srgbClr val="B22600"/>
      </a:hlink>
      <a:folHlink>
        <a:srgbClr val="666699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560F5A052EC841BA71A926E49F1365" ma:contentTypeVersion="12" ma:contentTypeDescription="Create a new document." ma:contentTypeScope="" ma:versionID="3b407b62832e25c68a891dcc3abcd327">
  <xsd:schema xmlns:xsd="http://www.w3.org/2001/XMLSchema" xmlns:xs="http://www.w3.org/2001/XMLSchema" xmlns:p="http://schemas.microsoft.com/office/2006/metadata/properties" xmlns:ns2="a0e626bc-792c-4d90-abc8-bae4128ea53e" xmlns:ns3="e590071e-8ba0-484a-b229-4da38ba40786" targetNamespace="http://schemas.microsoft.com/office/2006/metadata/properties" ma:root="true" ma:fieldsID="d184586a83b53141eb39537408961457" ns2:_="" ns3:_="">
    <xsd:import namespace="a0e626bc-792c-4d90-abc8-bae4128ea53e"/>
    <xsd:import namespace="e590071e-8ba0-484a-b229-4da38ba407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e626bc-792c-4d90-abc8-bae4128ea5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90071e-8ba0-484a-b229-4da38ba4078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FD04D5-44AF-4C96-A225-8FC27722E96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7B3376B-B4A3-482A-A696-B1A8BF539D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56FE6F-2A9C-438D-8656-2C28532B24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e626bc-792c-4d90-abc8-bae4128ea53e"/>
    <ds:schemaRef ds:uri="e590071e-8ba0-484a-b229-4da38ba407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987</TotalTime>
  <Words>489</Words>
  <Application>Microsoft Office PowerPoint</Application>
  <PresentationFormat>On-screen Show (4:3)</PresentationFormat>
  <Paragraphs>110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Cavolini</vt:lpstr>
      <vt:lpstr>Comic Sans MS</vt:lpstr>
      <vt:lpstr>Constantia</vt:lpstr>
      <vt:lpstr>Frutiger W01</vt:lpstr>
      <vt:lpstr>Proxima Nova</vt:lpstr>
      <vt:lpstr>Wingdings 2</vt:lpstr>
      <vt:lpstr>Flow</vt:lpstr>
      <vt:lpstr>PowerPoint Presentation</vt:lpstr>
      <vt:lpstr>Aims and Objectives </vt:lpstr>
      <vt:lpstr>Fats </vt:lpstr>
      <vt:lpstr>Fats</vt:lpstr>
      <vt:lpstr>Fats</vt:lpstr>
      <vt:lpstr>PowerPoint Presentation</vt:lpstr>
      <vt:lpstr>Fats</vt:lpstr>
      <vt:lpstr>PowerPoint Presentation</vt:lpstr>
      <vt:lpstr>Physical Effects</vt:lpstr>
      <vt:lpstr>Psychological Effects</vt:lpstr>
      <vt:lpstr>Emotional Effects</vt:lpstr>
      <vt:lpstr>Any questions? </vt:lpstr>
      <vt:lpstr>OMEGA 3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</dc:title>
  <dc:creator>ncraig</dc:creator>
  <cp:lastModifiedBy>Crawford Leslie</cp:lastModifiedBy>
  <cp:revision>123</cp:revision>
  <dcterms:created xsi:type="dcterms:W3CDTF">2014-04-25T09:42:26Z</dcterms:created>
  <dcterms:modified xsi:type="dcterms:W3CDTF">2022-03-15T15:16:46Z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0x01010047560F5A052EC841BA71A926E49F1365</vt:lpwstr>
  </property>
</Properties>
</file>