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4" r:id="rId5"/>
  </p:sldMasterIdLst>
  <p:notesMasterIdLst>
    <p:notesMasterId r:id="rId21"/>
  </p:notesMasterIdLst>
  <p:sldIdLst>
    <p:sldId id="257" r:id="rId6"/>
    <p:sldId id="258" r:id="rId7"/>
    <p:sldId id="259" r:id="rId8"/>
    <p:sldId id="260" r:id="rId9"/>
    <p:sldId id="261" r:id="rId10"/>
    <p:sldId id="262" r:id="rId11"/>
    <p:sldId id="263" r:id="rId12"/>
    <p:sldId id="264" r:id="rId13"/>
    <p:sldId id="269" r:id="rId14"/>
    <p:sldId id="265" r:id="rId15"/>
    <p:sldId id="267" r:id="rId16"/>
    <p:sldId id="268" r:id="rId17"/>
    <p:sldId id="266" r:id="rId18"/>
    <p:sldId id="270" r:id="rId19"/>
    <p:sldId id="27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13"/>
  </p:normalViewPr>
  <p:slideViewPr>
    <p:cSldViewPr>
      <p:cViewPr varScale="1">
        <p:scale>
          <a:sx n="109" d="100"/>
          <a:sy n="109" d="100"/>
        </p:scale>
        <p:origin x="95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E5465B-8019-49B9-8FDA-9684DD863398}" type="datetimeFigureOut">
              <a:rPr lang="en-US" smtClean="0"/>
              <a:t>1/27/2017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2DC925-E67B-4E21-BF17-32794CBE659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1/27/2017 8:19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jpgvu88-HRAhXBQBQKHe_iCRsQjRwIBw&amp;url=http%3A%2F%2Fwnct.com%2Fblog%2F2016%2F02%2F14%2Flargest-1-day-temperature-range%2F&amp;bvm=bv.145393125,bs.2,d.ZGg&amp;psig=AFQjCNFRJuYSJdZ5dBx_emfyVmvTu2KwCQ&amp;ust=1485591958033321" TargetMode="External"/><Relationship Id="rId2" Type="http://schemas.openxmlformats.org/officeDocument/2006/relationships/image" Target="../media/image8.jpg"/><Relationship Id="rId1" Type="http://schemas.openxmlformats.org/officeDocument/2006/relationships/slideLayout" Target="../slideLayouts/slideLayout3.xml"/><Relationship Id="rId5" Type="http://schemas.openxmlformats.org/officeDocument/2006/relationships/image" Target="../media/image10.jp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Chemistry in Society</a:t>
            </a:r>
            <a:br>
              <a:rPr lang="en-US" dirty="0" smtClean="0"/>
            </a:br>
            <a:r>
              <a:rPr lang="en-US" sz="4400" i="1" dirty="0" smtClean="0"/>
              <a:t>Equilibria</a:t>
            </a:r>
            <a:endParaRPr lang="en-US" sz="4400" i="1" dirty="0"/>
          </a:p>
        </p:txBody>
      </p:sp>
      <p:sp>
        <p:nvSpPr>
          <p:cNvPr id="3" name="Subtitle 2"/>
          <p:cNvSpPr>
            <a:spLocks noGrp="1"/>
          </p:cNvSpPr>
          <p:nvPr>
            <p:ph type="subTitle" idx="1"/>
          </p:nvPr>
        </p:nvSpPr>
        <p:spPr>
          <a:xfrm>
            <a:off x="730249" y="4344988"/>
            <a:ext cx="7681913" cy="1370012"/>
          </a:xfrm>
        </p:spPr>
        <p:txBody>
          <a:bodyPr>
            <a:normAutofit/>
          </a:bodyPr>
          <a:lstStyle/>
          <a:p>
            <a:endParaRPr lang="en-US" dirty="0" smtClean="0"/>
          </a:p>
          <a:p>
            <a:r>
              <a:rPr lang="en-US" dirty="0" smtClean="0"/>
              <a:t>Iain Cameron</a:t>
            </a:r>
          </a:p>
          <a:p>
            <a:r>
              <a:rPr lang="en-US" dirty="0" err="1" smtClean="0"/>
              <a:t>ICameron@glasgowkelvin.ac.uk</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6" y="2924944"/>
            <a:ext cx="2316088" cy="2193046"/>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the concentration</a:t>
            </a:r>
            <a:endParaRPr lang="en-US" dirty="0"/>
          </a:p>
        </p:txBody>
      </p:sp>
      <p:sp>
        <p:nvSpPr>
          <p:cNvPr id="3" name="Text Placeholder 2"/>
          <p:cNvSpPr>
            <a:spLocks noGrp="1"/>
          </p:cNvSpPr>
          <p:nvPr>
            <p:ph type="body" sz="quarter" idx="10"/>
          </p:nvPr>
        </p:nvSpPr>
        <p:spPr>
          <a:xfrm>
            <a:off x="381000" y="1411552"/>
            <a:ext cx="8382000" cy="5816977"/>
          </a:xfrm>
        </p:spPr>
        <p:txBody>
          <a:bodyPr/>
          <a:lstStyle/>
          <a:p>
            <a:r>
              <a:rPr lang="en-GB" b="1" dirty="0"/>
              <a:t>A + B ⇌ C + D</a:t>
            </a:r>
          </a:p>
          <a:p>
            <a:r>
              <a:rPr lang="en-GB" sz="2800" dirty="0"/>
              <a:t>If you increase the concentration of A </a:t>
            </a:r>
            <a:r>
              <a:rPr lang="en-GB" sz="2800" dirty="0" smtClean="0"/>
              <a:t>and/or </a:t>
            </a:r>
            <a:r>
              <a:rPr lang="en-GB" sz="2800" dirty="0"/>
              <a:t>B, then </a:t>
            </a:r>
            <a:r>
              <a:rPr lang="en-GB" sz="2800" dirty="0" smtClean="0"/>
              <a:t>the rate of the </a:t>
            </a:r>
            <a:r>
              <a:rPr lang="en-GB" sz="2800" dirty="0"/>
              <a:t>forward reaction </a:t>
            </a:r>
            <a:r>
              <a:rPr lang="en-GB" sz="2800" dirty="0" smtClean="0"/>
              <a:t>increases (more molecules</a:t>
            </a:r>
            <a:r>
              <a:rPr lang="en-GB" sz="2800" dirty="0"/>
              <a:t> </a:t>
            </a:r>
            <a:r>
              <a:rPr lang="en-GB" sz="2800" dirty="0" smtClean="0"/>
              <a:t>= </a:t>
            </a:r>
            <a:r>
              <a:rPr lang="en-GB" sz="2800" dirty="0"/>
              <a:t>more </a:t>
            </a:r>
            <a:r>
              <a:rPr lang="en-GB" sz="2800" dirty="0" smtClean="0"/>
              <a:t>collisions = </a:t>
            </a:r>
            <a:r>
              <a:rPr lang="en-GB" sz="2800" dirty="0"/>
              <a:t>more </a:t>
            </a:r>
            <a:r>
              <a:rPr lang="en-GB" sz="2800" dirty="0" smtClean="0"/>
              <a:t>reactions), </a:t>
            </a:r>
            <a:r>
              <a:rPr lang="en-GB" sz="2800" dirty="0"/>
              <a:t>which then makes more of C and D until a new equilibrium </a:t>
            </a:r>
            <a:r>
              <a:rPr lang="en-GB" sz="2800" dirty="0" smtClean="0"/>
              <a:t>is established.</a:t>
            </a:r>
            <a:endParaRPr lang="en-GB" sz="2800" dirty="0"/>
          </a:p>
          <a:p>
            <a:endParaRPr lang="en-GB" sz="2800" dirty="0" smtClean="0"/>
          </a:p>
          <a:p>
            <a:r>
              <a:rPr lang="en-GB" sz="2800" dirty="0" smtClean="0"/>
              <a:t>Because more products are produced to counteract the increase in reactants, we say that the equilibrium </a:t>
            </a:r>
            <a:r>
              <a:rPr lang="en-GB" sz="2800" b="1" dirty="0" smtClean="0"/>
              <a:t>shifts to the right</a:t>
            </a:r>
            <a:r>
              <a:rPr lang="en-GB" sz="2800" dirty="0" smtClean="0"/>
              <a:t>.</a:t>
            </a:r>
          </a:p>
          <a:p>
            <a:endParaRPr lang="en-GB" dirty="0" smtClean="0"/>
          </a:p>
          <a:p>
            <a:r>
              <a:rPr lang="en-GB" dirty="0" smtClean="0"/>
              <a:t>Similar to diffusion, right? ;)</a:t>
            </a:r>
            <a:endParaRPr lang="en-GB" dirty="0"/>
          </a:p>
          <a:p>
            <a:endParaRPr lang="en-US" dirty="0"/>
          </a:p>
        </p:txBody>
      </p:sp>
      <p:pic>
        <p:nvPicPr>
          <p:cNvPr id="4" name="Picture 3"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2205037">
            <a:off x="8194769" y="-204949"/>
            <a:ext cx="1676400" cy="1909492"/>
          </a:xfrm>
          <a:prstGeom prst="rect">
            <a:avLst/>
          </a:prstGeom>
        </p:spPr>
      </p:pic>
    </p:spTree>
    <p:extLst>
      <p:ext uri="{BB962C8B-B14F-4D97-AF65-F5344CB8AC3E}">
        <p14:creationId xmlns:p14="http://schemas.microsoft.com/office/powerpoint/2010/main" val="50138616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the concentration</a:t>
            </a:r>
            <a:endParaRPr lang="en-US" dirty="0"/>
          </a:p>
        </p:txBody>
      </p:sp>
      <p:sp>
        <p:nvSpPr>
          <p:cNvPr id="3" name="Text Placeholder 2"/>
          <p:cNvSpPr>
            <a:spLocks noGrp="1"/>
          </p:cNvSpPr>
          <p:nvPr>
            <p:ph type="body" sz="quarter" idx="10"/>
          </p:nvPr>
        </p:nvSpPr>
        <p:spPr>
          <a:xfrm>
            <a:off x="381000" y="1411552"/>
            <a:ext cx="8382000" cy="4134465"/>
          </a:xfrm>
        </p:spPr>
        <p:txBody>
          <a:bodyPr/>
          <a:lstStyle/>
          <a:p>
            <a:r>
              <a:rPr lang="en-US" dirty="0" smtClean="0"/>
              <a:t>If we remove the product at a steady rate during a chemical reaction then the equilibrium will, again, shift to the right. </a:t>
            </a:r>
          </a:p>
          <a:p>
            <a:endParaRPr lang="en-US" dirty="0"/>
          </a:p>
          <a:p>
            <a:r>
              <a:rPr lang="en-US" dirty="0" smtClean="0"/>
              <a:t>If </a:t>
            </a:r>
            <a:r>
              <a:rPr lang="en-US" dirty="0" err="1" smtClean="0"/>
              <a:t>KCl</a:t>
            </a:r>
            <a:r>
              <a:rPr lang="en-US" baseline="-25000" dirty="0" smtClean="0"/>
              <a:t> </a:t>
            </a:r>
            <a:r>
              <a:rPr lang="en-US" dirty="0" smtClean="0"/>
              <a:t>is dissolved into the following reaction mixture, what can you tell me about the equilibrium?</a:t>
            </a:r>
          </a:p>
          <a:p>
            <a:endParaRPr lang="en-US" baseline="-25000" dirty="0"/>
          </a:p>
          <a:p>
            <a:pPr lvl="1"/>
            <a:r>
              <a:rPr lang="mr-IN" dirty="0"/>
              <a:t>Cl</a:t>
            </a:r>
            <a:r>
              <a:rPr lang="mr-IN" baseline="-25000" dirty="0"/>
              <a:t>2</a:t>
            </a:r>
            <a:r>
              <a:rPr lang="mr-IN" dirty="0"/>
              <a:t>(</a:t>
            </a:r>
            <a:r>
              <a:rPr lang="mr-IN" dirty="0" err="1"/>
              <a:t>g</a:t>
            </a:r>
            <a:r>
              <a:rPr lang="mr-IN" dirty="0"/>
              <a:t>) + H</a:t>
            </a:r>
            <a:r>
              <a:rPr lang="mr-IN" baseline="-25000" dirty="0"/>
              <a:t>2</a:t>
            </a:r>
            <a:r>
              <a:rPr lang="mr-IN" dirty="0"/>
              <a:t>O(</a:t>
            </a:r>
            <a:r>
              <a:rPr lang="mr-IN" dirty="0" err="1"/>
              <a:t>l</a:t>
            </a:r>
            <a:r>
              <a:rPr lang="mr-IN" dirty="0" smtClean="0"/>
              <a:t>)</a:t>
            </a:r>
            <a:r>
              <a:rPr lang="en-GB" dirty="0" smtClean="0"/>
              <a:t> ⇌ </a:t>
            </a:r>
            <a:r>
              <a:rPr lang="mr-IN" dirty="0" err="1"/>
              <a:t>Cl</a:t>
            </a:r>
            <a:r>
              <a:rPr lang="mr-IN" baseline="30000" dirty="0"/>
              <a:t>-</a:t>
            </a:r>
            <a:r>
              <a:rPr lang="mr-IN" dirty="0"/>
              <a:t>(</a:t>
            </a:r>
            <a:r>
              <a:rPr lang="mr-IN" dirty="0" err="1"/>
              <a:t>aq</a:t>
            </a:r>
            <a:r>
              <a:rPr lang="mr-IN" dirty="0" smtClean="0"/>
              <a:t>)</a:t>
            </a:r>
            <a:r>
              <a:rPr lang="en-GB" dirty="0" smtClean="0"/>
              <a:t> </a:t>
            </a:r>
            <a:r>
              <a:rPr lang="mr-IN" dirty="0" smtClean="0"/>
              <a:t>+</a:t>
            </a:r>
            <a:r>
              <a:rPr lang="en-GB" dirty="0" smtClean="0"/>
              <a:t> </a:t>
            </a:r>
            <a:r>
              <a:rPr lang="mr-IN" dirty="0" err="1" smtClean="0"/>
              <a:t>ClO</a:t>
            </a:r>
            <a:r>
              <a:rPr lang="mr-IN" baseline="30000" dirty="0" smtClean="0"/>
              <a:t>-</a:t>
            </a:r>
            <a:r>
              <a:rPr lang="mr-IN" dirty="0"/>
              <a:t>(</a:t>
            </a:r>
            <a:r>
              <a:rPr lang="mr-IN" dirty="0" err="1"/>
              <a:t>aq</a:t>
            </a:r>
            <a:r>
              <a:rPr lang="mr-IN" dirty="0"/>
              <a:t>) + 2H</a:t>
            </a:r>
            <a:r>
              <a:rPr lang="mr-IN" baseline="30000" dirty="0"/>
              <a:t>+</a:t>
            </a:r>
            <a:r>
              <a:rPr lang="mr-IN" dirty="0"/>
              <a:t>(</a:t>
            </a:r>
            <a:r>
              <a:rPr lang="mr-IN" dirty="0" err="1"/>
              <a:t>aq</a:t>
            </a:r>
            <a:r>
              <a:rPr lang="mr-IN" dirty="0"/>
              <a:t>)</a:t>
            </a:r>
            <a:endParaRPr lang="en-US" baseline="-25000" dirty="0"/>
          </a:p>
        </p:txBody>
      </p:sp>
    </p:spTree>
    <p:extLst>
      <p:ext uri="{BB962C8B-B14F-4D97-AF65-F5344CB8AC3E}">
        <p14:creationId xmlns:p14="http://schemas.microsoft.com/office/powerpoint/2010/main" val="205105579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the concentration</a:t>
            </a:r>
            <a:endParaRPr lang="en-US" dirty="0"/>
          </a:p>
        </p:txBody>
      </p:sp>
      <p:sp>
        <p:nvSpPr>
          <p:cNvPr id="3" name="Text Placeholder 2"/>
          <p:cNvSpPr>
            <a:spLocks noGrp="1"/>
          </p:cNvSpPr>
          <p:nvPr>
            <p:ph type="body" sz="quarter" idx="10"/>
          </p:nvPr>
        </p:nvSpPr>
        <p:spPr>
          <a:xfrm>
            <a:off x="381000" y="1411552"/>
            <a:ext cx="8382000" cy="4524315"/>
          </a:xfrm>
        </p:spPr>
        <p:txBody>
          <a:bodyPr/>
          <a:lstStyle/>
          <a:p>
            <a:pPr marL="396875" lvl="1">
              <a:buBlip>
                <a:blip r:embed="rId2"/>
              </a:buBlip>
            </a:pPr>
            <a:r>
              <a:rPr lang="mr-IN" dirty="0"/>
              <a:t>Cl</a:t>
            </a:r>
            <a:r>
              <a:rPr lang="mr-IN" baseline="-25000" dirty="0"/>
              <a:t>2</a:t>
            </a:r>
            <a:r>
              <a:rPr lang="mr-IN" dirty="0"/>
              <a:t>(</a:t>
            </a:r>
            <a:r>
              <a:rPr lang="mr-IN" dirty="0" err="1"/>
              <a:t>g</a:t>
            </a:r>
            <a:r>
              <a:rPr lang="mr-IN" dirty="0"/>
              <a:t>) + H</a:t>
            </a:r>
            <a:r>
              <a:rPr lang="mr-IN" baseline="-25000" dirty="0"/>
              <a:t>2</a:t>
            </a:r>
            <a:r>
              <a:rPr lang="mr-IN" dirty="0"/>
              <a:t>O(</a:t>
            </a:r>
            <a:r>
              <a:rPr lang="mr-IN" dirty="0" err="1"/>
              <a:t>l</a:t>
            </a:r>
            <a:r>
              <a:rPr lang="mr-IN" dirty="0"/>
              <a:t>)</a:t>
            </a:r>
            <a:r>
              <a:rPr lang="en-GB" dirty="0"/>
              <a:t> ⇌ </a:t>
            </a:r>
            <a:r>
              <a:rPr lang="mr-IN" dirty="0" err="1"/>
              <a:t>Cl</a:t>
            </a:r>
            <a:r>
              <a:rPr lang="mr-IN" baseline="30000" dirty="0"/>
              <a:t>-</a:t>
            </a:r>
            <a:r>
              <a:rPr lang="mr-IN" dirty="0"/>
              <a:t>(</a:t>
            </a:r>
            <a:r>
              <a:rPr lang="mr-IN" dirty="0" err="1"/>
              <a:t>aq</a:t>
            </a:r>
            <a:r>
              <a:rPr lang="mr-IN" dirty="0"/>
              <a:t>) + </a:t>
            </a:r>
            <a:r>
              <a:rPr lang="mr-IN" dirty="0" err="1"/>
              <a:t>ClO</a:t>
            </a:r>
            <a:r>
              <a:rPr lang="mr-IN" baseline="30000" dirty="0"/>
              <a:t>-</a:t>
            </a:r>
            <a:r>
              <a:rPr lang="mr-IN" dirty="0"/>
              <a:t>(</a:t>
            </a:r>
            <a:r>
              <a:rPr lang="mr-IN" dirty="0" err="1"/>
              <a:t>aq</a:t>
            </a:r>
            <a:r>
              <a:rPr lang="mr-IN" dirty="0"/>
              <a:t>) + 2H</a:t>
            </a:r>
            <a:r>
              <a:rPr lang="mr-IN" baseline="30000" dirty="0"/>
              <a:t>+</a:t>
            </a:r>
            <a:r>
              <a:rPr lang="mr-IN" dirty="0"/>
              <a:t>(</a:t>
            </a:r>
            <a:r>
              <a:rPr lang="mr-IN" dirty="0" err="1"/>
              <a:t>aq</a:t>
            </a:r>
            <a:r>
              <a:rPr lang="mr-IN" dirty="0"/>
              <a:t>)</a:t>
            </a:r>
            <a:endParaRPr lang="en-US" baseline="-25000" dirty="0"/>
          </a:p>
          <a:p>
            <a:endParaRPr lang="en-US" dirty="0" smtClean="0"/>
          </a:p>
          <a:p>
            <a:r>
              <a:rPr lang="en-US" dirty="0" smtClean="0"/>
              <a:t>Dissolving </a:t>
            </a:r>
            <a:r>
              <a:rPr lang="en-US" dirty="0" err="1" smtClean="0"/>
              <a:t>KCl</a:t>
            </a:r>
            <a:r>
              <a:rPr lang="en-US" dirty="0" smtClean="0"/>
              <a:t> into the above reaction mixture will introduce K</a:t>
            </a:r>
            <a:r>
              <a:rPr lang="en-US" baseline="30000" dirty="0" smtClean="0"/>
              <a:t>+</a:t>
            </a:r>
            <a:r>
              <a:rPr lang="en-US" dirty="0" smtClean="0"/>
              <a:t>(</a:t>
            </a:r>
            <a:r>
              <a:rPr lang="en-US" dirty="0" err="1" smtClean="0"/>
              <a:t>aq</a:t>
            </a:r>
            <a:r>
              <a:rPr lang="en-US" dirty="0" smtClean="0"/>
              <a:t>) and Cl</a:t>
            </a:r>
            <a:r>
              <a:rPr lang="en-US" baseline="30000" dirty="0" smtClean="0"/>
              <a:t>-</a:t>
            </a:r>
            <a:r>
              <a:rPr lang="en-US" dirty="0" smtClean="0"/>
              <a:t>(</a:t>
            </a:r>
            <a:r>
              <a:rPr lang="en-US" dirty="0" err="1" smtClean="0"/>
              <a:t>aq</a:t>
            </a:r>
            <a:r>
              <a:rPr lang="en-US" dirty="0" smtClean="0"/>
              <a:t>) ions. </a:t>
            </a:r>
          </a:p>
          <a:p>
            <a:endParaRPr lang="en-US" dirty="0" smtClean="0"/>
          </a:p>
          <a:p>
            <a:r>
              <a:rPr lang="en-US" dirty="0" smtClean="0"/>
              <a:t>This increase in Cl</a:t>
            </a:r>
            <a:r>
              <a:rPr lang="en-US" baseline="30000" dirty="0" smtClean="0"/>
              <a:t>-</a:t>
            </a:r>
            <a:r>
              <a:rPr lang="en-US" dirty="0" smtClean="0"/>
              <a:t>(</a:t>
            </a:r>
            <a:r>
              <a:rPr lang="en-US" dirty="0" err="1" smtClean="0"/>
              <a:t>aq</a:t>
            </a:r>
            <a:r>
              <a:rPr lang="en-US" dirty="0" smtClean="0"/>
              <a:t>) ions will shift the equilibrium to the left.</a:t>
            </a:r>
          </a:p>
          <a:p>
            <a:endParaRPr lang="en-US" dirty="0"/>
          </a:p>
          <a:p>
            <a:endParaRPr lang="en-US" dirty="0"/>
          </a:p>
        </p:txBody>
      </p:sp>
    </p:spTree>
    <p:extLst>
      <p:ext uri="{BB962C8B-B14F-4D97-AF65-F5344CB8AC3E}">
        <p14:creationId xmlns:p14="http://schemas.microsoft.com/office/powerpoint/2010/main" val="84225637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the pressure</a:t>
            </a:r>
            <a:endParaRPr lang="en-US" dirty="0"/>
          </a:p>
        </p:txBody>
      </p:sp>
      <p:sp>
        <p:nvSpPr>
          <p:cNvPr id="3" name="Text Placeholder 2"/>
          <p:cNvSpPr>
            <a:spLocks noGrp="1"/>
          </p:cNvSpPr>
          <p:nvPr>
            <p:ph type="body" sz="quarter" idx="10"/>
          </p:nvPr>
        </p:nvSpPr>
        <p:spPr>
          <a:xfrm>
            <a:off x="381000" y="1411552"/>
            <a:ext cx="8382000" cy="5201424"/>
          </a:xfrm>
        </p:spPr>
        <p:txBody>
          <a:bodyPr/>
          <a:lstStyle/>
          <a:p>
            <a:r>
              <a:rPr lang="en-US" dirty="0" smtClean="0"/>
              <a:t>Increasing the pressure </a:t>
            </a:r>
            <a:r>
              <a:rPr lang="en-US" dirty="0" err="1" smtClean="0"/>
              <a:t>favours</a:t>
            </a:r>
            <a:r>
              <a:rPr lang="en-US" dirty="0" smtClean="0"/>
              <a:t> the direction which has the </a:t>
            </a:r>
            <a:r>
              <a:rPr lang="en-US" dirty="0" smtClean="0"/>
              <a:t>lowest total </a:t>
            </a:r>
            <a:r>
              <a:rPr lang="en-US" dirty="0" smtClean="0"/>
              <a:t>number of </a:t>
            </a:r>
            <a:r>
              <a:rPr lang="en-US" dirty="0" smtClean="0"/>
              <a:t>moles </a:t>
            </a:r>
            <a:r>
              <a:rPr lang="en-US" b="1" dirty="0" smtClean="0"/>
              <a:t>in </a:t>
            </a:r>
            <a:r>
              <a:rPr lang="en-US" b="1" dirty="0" smtClean="0"/>
              <a:t>the gaseous form</a:t>
            </a:r>
            <a:r>
              <a:rPr lang="en-US" dirty="0" smtClean="0"/>
              <a:t>.</a:t>
            </a:r>
          </a:p>
          <a:p>
            <a:r>
              <a:rPr lang="en-US" dirty="0" smtClean="0"/>
              <a:t>E.g. increasing the pressure will shift the following reaction to the right:</a:t>
            </a:r>
          </a:p>
          <a:p>
            <a:pPr lvl="1"/>
            <a:r>
              <a:rPr lang="mr-IN" dirty="0">
                <a:latin typeface="Calibri" charset="0"/>
                <a:ea typeface="Calibri" charset="0"/>
                <a:cs typeface="Calibri" charset="0"/>
              </a:rPr>
              <a:t>N</a:t>
            </a:r>
            <a:r>
              <a:rPr lang="mr-IN" baseline="-25000" dirty="0">
                <a:latin typeface="Calibri" charset="0"/>
                <a:ea typeface="Calibri" charset="0"/>
                <a:cs typeface="Calibri" charset="0"/>
              </a:rPr>
              <a:t>2</a:t>
            </a:r>
            <a:r>
              <a:rPr lang="mr-IN" dirty="0">
                <a:latin typeface="Calibri" charset="0"/>
                <a:ea typeface="Calibri" charset="0"/>
                <a:cs typeface="Calibri" charset="0"/>
              </a:rPr>
              <a:t>(</a:t>
            </a:r>
            <a:r>
              <a:rPr lang="mr-IN" dirty="0" err="1">
                <a:latin typeface="Calibri" charset="0"/>
                <a:ea typeface="Calibri" charset="0"/>
                <a:cs typeface="Calibri" charset="0"/>
              </a:rPr>
              <a:t>g</a:t>
            </a:r>
            <a:r>
              <a:rPr lang="mr-IN" dirty="0">
                <a:latin typeface="Calibri" charset="0"/>
                <a:ea typeface="Calibri" charset="0"/>
                <a:cs typeface="Calibri" charset="0"/>
              </a:rPr>
              <a:t>) + 3H</a:t>
            </a:r>
            <a:r>
              <a:rPr lang="mr-IN" baseline="-25000" dirty="0">
                <a:latin typeface="Calibri" charset="0"/>
                <a:ea typeface="Calibri" charset="0"/>
                <a:cs typeface="Calibri" charset="0"/>
              </a:rPr>
              <a:t>2</a:t>
            </a:r>
            <a:r>
              <a:rPr lang="mr-IN" dirty="0">
                <a:latin typeface="Calibri" charset="0"/>
                <a:ea typeface="Calibri" charset="0"/>
                <a:cs typeface="Calibri" charset="0"/>
              </a:rPr>
              <a:t>(</a:t>
            </a:r>
            <a:r>
              <a:rPr lang="mr-IN" dirty="0" err="1">
                <a:latin typeface="Calibri" charset="0"/>
                <a:ea typeface="Calibri" charset="0"/>
                <a:cs typeface="Calibri" charset="0"/>
              </a:rPr>
              <a:t>g</a:t>
            </a:r>
            <a:r>
              <a:rPr lang="mr-IN" dirty="0" smtClean="0">
                <a:latin typeface="Calibri" charset="0"/>
                <a:ea typeface="Calibri" charset="0"/>
                <a:cs typeface="Calibri" charset="0"/>
              </a:rPr>
              <a:t>)</a:t>
            </a:r>
            <a:r>
              <a:rPr lang="en-GB" dirty="0" smtClean="0">
                <a:latin typeface="Calibri" charset="0"/>
                <a:ea typeface="Calibri" charset="0"/>
                <a:cs typeface="Calibri" charset="0"/>
              </a:rPr>
              <a:t> ⇌ </a:t>
            </a:r>
            <a:r>
              <a:rPr lang="mr-IN" dirty="0">
                <a:latin typeface="Calibri" charset="0"/>
                <a:ea typeface="Calibri" charset="0"/>
                <a:cs typeface="Calibri" charset="0"/>
              </a:rPr>
              <a:t>2NH</a:t>
            </a:r>
            <a:r>
              <a:rPr lang="mr-IN" baseline="-25000" dirty="0">
                <a:latin typeface="Calibri" charset="0"/>
                <a:ea typeface="Calibri" charset="0"/>
                <a:cs typeface="Calibri" charset="0"/>
              </a:rPr>
              <a:t>3</a:t>
            </a:r>
            <a:r>
              <a:rPr lang="mr-IN" dirty="0">
                <a:latin typeface="Calibri" charset="0"/>
                <a:ea typeface="Calibri" charset="0"/>
                <a:cs typeface="Calibri" charset="0"/>
              </a:rPr>
              <a:t>(</a:t>
            </a:r>
            <a:r>
              <a:rPr lang="mr-IN" dirty="0" err="1">
                <a:latin typeface="Calibri" charset="0"/>
                <a:ea typeface="Calibri" charset="0"/>
                <a:cs typeface="Calibri" charset="0"/>
              </a:rPr>
              <a:t>g</a:t>
            </a:r>
            <a:r>
              <a:rPr lang="mr-IN" dirty="0" smtClean="0">
                <a:latin typeface="Calibri" charset="0"/>
                <a:ea typeface="Calibri" charset="0"/>
                <a:cs typeface="Calibri" charset="0"/>
              </a:rPr>
              <a:t>)</a:t>
            </a:r>
            <a:endParaRPr lang="en-GB" dirty="0" smtClean="0">
              <a:latin typeface="Calibri" charset="0"/>
              <a:ea typeface="Calibri" charset="0"/>
              <a:cs typeface="Calibri" charset="0"/>
            </a:endParaRPr>
          </a:p>
          <a:p>
            <a:r>
              <a:rPr lang="en-GB" dirty="0" smtClean="0">
                <a:latin typeface="Calibri" charset="0"/>
                <a:ea typeface="Calibri" charset="0"/>
                <a:cs typeface="Calibri" charset="0"/>
              </a:rPr>
              <a:t>This is because there are 4 moles of gas on the left (1 of nitrogen and 3 of hydrogen) and only 2 moles of gas on the right.</a:t>
            </a:r>
          </a:p>
          <a:p>
            <a:r>
              <a:rPr lang="en-GB" dirty="0" smtClean="0">
                <a:latin typeface="Calibri" charset="0"/>
                <a:ea typeface="Calibri" charset="0"/>
                <a:cs typeface="Calibri" charset="0"/>
              </a:rPr>
              <a:t>Equal numbers of moles of gas on both side = no effect when pressure is changed.</a:t>
            </a:r>
            <a:endParaRPr lang="en-US" dirty="0">
              <a:latin typeface="Calibri" charset="0"/>
              <a:ea typeface="Calibri" charset="0"/>
              <a:cs typeface="Calibri" charset="0"/>
            </a:endParaRPr>
          </a:p>
        </p:txBody>
      </p:sp>
      <p:pic>
        <p:nvPicPr>
          <p:cNvPr id="4" name="Picture 3"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300838" flipH="1">
            <a:off x="8305800" y="2446774"/>
            <a:ext cx="1676400" cy="1909492"/>
          </a:xfrm>
          <a:prstGeom prst="rect">
            <a:avLst/>
          </a:prstGeom>
        </p:spPr>
      </p:pic>
    </p:spTree>
    <p:extLst>
      <p:ext uri="{BB962C8B-B14F-4D97-AF65-F5344CB8AC3E}">
        <p14:creationId xmlns:p14="http://schemas.microsoft.com/office/powerpoint/2010/main" val="146232946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Catalysts and equilibria</a:t>
            </a:r>
            <a:endParaRPr lang="en-US" dirty="0"/>
          </a:p>
        </p:txBody>
      </p:sp>
      <p:sp>
        <p:nvSpPr>
          <p:cNvPr id="3" name="Text Placeholder 2"/>
          <p:cNvSpPr>
            <a:spLocks noGrp="1"/>
          </p:cNvSpPr>
          <p:nvPr>
            <p:ph type="body" sz="quarter" idx="10"/>
          </p:nvPr>
        </p:nvSpPr>
        <p:spPr>
          <a:xfrm>
            <a:off x="381000" y="1411552"/>
            <a:ext cx="8382000" cy="4185761"/>
          </a:xfrm>
        </p:spPr>
        <p:txBody>
          <a:bodyPr/>
          <a:lstStyle/>
          <a:p>
            <a:r>
              <a:rPr lang="en-US" dirty="0" smtClean="0"/>
              <a:t>As you know, catalysts lower the activation energy required for a successful collision to take place.</a:t>
            </a:r>
          </a:p>
          <a:p>
            <a:r>
              <a:rPr lang="en-US" dirty="0" smtClean="0"/>
              <a:t>This lowers the activation energy for a successful breaking-up of molecules back into reactants as well.</a:t>
            </a:r>
          </a:p>
          <a:p>
            <a:r>
              <a:rPr lang="en-US" dirty="0" smtClean="0"/>
              <a:t>Catalysts, therefore, have no effect on the position of equilibrium BUT it will allow equilibrium to be achieved quicker.</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256" y="5157192"/>
            <a:ext cx="2195736" cy="1646802"/>
          </a:xfrm>
          <a:prstGeom prst="rect">
            <a:avLst/>
          </a:prstGeom>
        </p:spPr>
      </p:pic>
    </p:spTree>
    <p:extLst>
      <p:ext uri="{BB962C8B-B14F-4D97-AF65-F5344CB8AC3E}">
        <p14:creationId xmlns:p14="http://schemas.microsoft.com/office/powerpoint/2010/main" val="160479308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1162213477"/>
              </p:ext>
            </p:extLst>
          </p:nvPr>
        </p:nvGraphicFramePr>
        <p:xfrm>
          <a:off x="323528" y="1628800"/>
          <a:ext cx="8496944" cy="3754120"/>
        </p:xfrm>
        <a:graphic>
          <a:graphicData uri="http://schemas.openxmlformats.org/drawingml/2006/table">
            <a:tbl>
              <a:tblPr firstRow="1" bandRow="1">
                <a:tableStyleId>{2A488322-F2BA-4B5B-9748-0D474271808F}</a:tableStyleId>
              </a:tblPr>
              <a:tblGrid>
                <a:gridCol w="3960440">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370840">
                <a:tc>
                  <a:txBody>
                    <a:bodyPr/>
                    <a:lstStyle/>
                    <a:p>
                      <a:r>
                        <a:rPr lang="en-GB" dirty="0" smtClean="0"/>
                        <a:t>Change in</a:t>
                      </a:r>
                      <a:r>
                        <a:rPr lang="en-GB" baseline="0" dirty="0" smtClean="0"/>
                        <a:t> reaction</a:t>
                      </a:r>
                      <a:endParaRPr lang="en-GB" dirty="0"/>
                    </a:p>
                  </a:txBody>
                  <a:tcPr/>
                </a:tc>
                <a:tc>
                  <a:txBody>
                    <a:bodyPr/>
                    <a:lstStyle/>
                    <a:p>
                      <a:r>
                        <a:rPr lang="en-GB" dirty="0" smtClean="0"/>
                        <a:t>Movement of equilibrium</a:t>
                      </a:r>
                      <a:endParaRPr lang="en-GB" dirty="0"/>
                    </a:p>
                  </a:txBody>
                  <a:tcPr/>
                </a:tc>
                <a:extLst>
                  <a:ext uri="{0D108BD9-81ED-4DB2-BD59-A6C34878D82A}">
                    <a16:rowId xmlns:a16="http://schemas.microsoft.com/office/drawing/2014/main" val="10000"/>
                  </a:ext>
                </a:extLst>
              </a:tr>
              <a:tr h="370840">
                <a:tc>
                  <a:txBody>
                    <a:bodyPr/>
                    <a:lstStyle/>
                    <a:p>
                      <a:r>
                        <a:rPr lang="en-GB" dirty="0" smtClean="0"/>
                        <a:t>Concentration</a:t>
                      </a:r>
                    </a:p>
                    <a:p>
                      <a:r>
                        <a:rPr lang="en-GB" dirty="0" smtClean="0"/>
                        <a:t>Addition</a:t>
                      </a:r>
                      <a:r>
                        <a:rPr lang="en-GB" baseline="0" dirty="0" smtClean="0"/>
                        <a:t> of reactant/removal of product</a:t>
                      </a:r>
                    </a:p>
                    <a:p>
                      <a:r>
                        <a:rPr lang="en-GB" baseline="0" dirty="0" smtClean="0"/>
                        <a:t>Addition of product/removal of reactant</a:t>
                      </a:r>
                      <a:endParaRPr lang="en-GB" dirty="0"/>
                    </a:p>
                  </a:txBody>
                  <a:tcPr/>
                </a:tc>
                <a:tc>
                  <a:txBody>
                    <a:bodyPr/>
                    <a:lstStyle/>
                    <a:p>
                      <a:endParaRPr lang="en-GB" dirty="0" smtClean="0"/>
                    </a:p>
                    <a:p>
                      <a:r>
                        <a:rPr lang="en-GB" dirty="0" smtClean="0"/>
                        <a:t>Shifts right to the product’s side</a:t>
                      </a:r>
                    </a:p>
                    <a:p>
                      <a:r>
                        <a:rPr lang="en-GB" dirty="0" smtClean="0"/>
                        <a:t>Shifts left to the reactant’s side</a:t>
                      </a:r>
                      <a:endParaRPr lang="en-GB" dirty="0"/>
                    </a:p>
                  </a:txBody>
                  <a:tcPr/>
                </a:tc>
                <a:extLst>
                  <a:ext uri="{0D108BD9-81ED-4DB2-BD59-A6C34878D82A}">
                    <a16:rowId xmlns:a16="http://schemas.microsoft.com/office/drawing/2014/main" val="10001"/>
                  </a:ext>
                </a:extLst>
              </a:tr>
              <a:tr h="370840">
                <a:tc>
                  <a:txBody>
                    <a:bodyPr/>
                    <a:lstStyle/>
                    <a:p>
                      <a:r>
                        <a:rPr lang="en-GB" dirty="0" smtClean="0"/>
                        <a:t>Temperature</a:t>
                      </a:r>
                    </a:p>
                    <a:p>
                      <a:r>
                        <a:rPr lang="en-GB" dirty="0" smtClean="0"/>
                        <a:t>Increase</a:t>
                      </a:r>
                    </a:p>
                    <a:p>
                      <a:r>
                        <a:rPr lang="en-GB" dirty="0" smtClean="0"/>
                        <a:t>Decrease</a:t>
                      </a:r>
                      <a:endParaRPr lang="en-GB" dirty="0"/>
                    </a:p>
                  </a:txBody>
                  <a:tcPr/>
                </a:tc>
                <a:tc>
                  <a:txBody>
                    <a:bodyPr/>
                    <a:lstStyle/>
                    <a:p>
                      <a:endParaRPr lang="en-GB" dirty="0" smtClean="0"/>
                    </a:p>
                    <a:p>
                      <a:r>
                        <a:rPr lang="en-GB" dirty="0" smtClean="0"/>
                        <a:t>Shifts </a:t>
                      </a:r>
                      <a:r>
                        <a:rPr lang="en-GB" baseline="0" dirty="0" smtClean="0"/>
                        <a:t>to favour the endothermic reaction</a:t>
                      </a:r>
                    </a:p>
                    <a:p>
                      <a:r>
                        <a:rPr lang="en-GB" baseline="0" dirty="0" smtClean="0"/>
                        <a:t>Shifts to favour the exothermic reaction</a:t>
                      </a:r>
                      <a:endParaRPr lang="en-GB" dirty="0"/>
                    </a:p>
                  </a:txBody>
                  <a:tcPr/>
                </a:tc>
                <a:extLst>
                  <a:ext uri="{0D108BD9-81ED-4DB2-BD59-A6C34878D82A}">
                    <a16:rowId xmlns:a16="http://schemas.microsoft.com/office/drawing/2014/main" val="10002"/>
                  </a:ext>
                </a:extLst>
              </a:tr>
              <a:tr h="370840">
                <a:tc>
                  <a:txBody>
                    <a:bodyPr/>
                    <a:lstStyle/>
                    <a:p>
                      <a:r>
                        <a:rPr lang="en-GB" dirty="0" smtClean="0"/>
                        <a:t>Pressure</a:t>
                      </a:r>
                    </a:p>
                    <a:p>
                      <a:r>
                        <a:rPr lang="en-GB" dirty="0" smtClean="0"/>
                        <a:t>Increase</a:t>
                      </a:r>
                    </a:p>
                    <a:p>
                      <a:r>
                        <a:rPr lang="en-GB" dirty="0" smtClean="0"/>
                        <a:t>Decrease</a:t>
                      </a:r>
                      <a:endParaRPr lang="en-GB" dirty="0"/>
                    </a:p>
                  </a:txBody>
                  <a:tcPr/>
                </a:tc>
                <a:tc>
                  <a:txBody>
                    <a:bodyPr/>
                    <a:lstStyle/>
                    <a:p>
                      <a:endParaRPr lang="en-GB" dirty="0" smtClean="0"/>
                    </a:p>
                    <a:p>
                      <a:r>
                        <a:rPr lang="en-GB" dirty="0" smtClean="0"/>
                        <a:t>Shifts in</a:t>
                      </a:r>
                      <a:r>
                        <a:rPr lang="en-GB" baseline="0" dirty="0" smtClean="0"/>
                        <a:t> direction of less gaseous moles</a:t>
                      </a:r>
                    </a:p>
                    <a:p>
                      <a:r>
                        <a:rPr lang="en-GB" baseline="0" dirty="0" smtClean="0"/>
                        <a:t>Shifts in direction of more gaseous moles</a:t>
                      </a:r>
                      <a:endParaRPr lang="en-GB" dirty="0"/>
                    </a:p>
                  </a:txBody>
                  <a:tcPr/>
                </a:tc>
                <a:extLst>
                  <a:ext uri="{0D108BD9-81ED-4DB2-BD59-A6C34878D82A}">
                    <a16:rowId xmlns:a16="http://schemas.microsoft.com/office/drawing/2014/main" val="10003"/>
                  </a:ext>
                </a:extLst>
              </a:tr>
              <a:tr h="370840">
                <a:tc>
                  <a:txBody>
                    <a:bodyPr/>
                    <a:lstStyle/>
                    <a:p>
                      <a:r>
                        <a:rPr lang="en-GB" dirty="0" smtClean="0"/>
                        <a:t>Catalyst</a:t>
                      </a:r>
                      <a:endParaRPr lang="en-GB" b="1" dirty="0"/>
                    </a:p>
                  </a:txBody>
                  <a:tcPr/>
                </a:tc>
                <a:tc>
                  <a:txBody>
                    <a:bodyPr/>
                    <a:lstStyle/>
                    <a:p>
                      <a:r>
                        <a:rPr lang="en-GB" dirty="0" smtClean="0"/>
                        <a:t>No effect on position, but equilibrium</a:t>
                      </a:r>
                      <a:r>
                        <a:rPr lang="en-GB" baseline="0" dirty="0" smtClean="0"/>
                        <a:t> is</a:t>
                      </a:r>
                      <a:r>
                        <a:rPr lang="en-GB" dirty="0" smtClean="0"/>
                        <a:t> reached quicker</a:t>
                      </a:r>
                      <a:endParaRPr lang="en-GB" dirty="0"/>
                    </a:p>
                  </a:txBody>
                  <a:tcPr/>
                </a:tc>
                <a:extLst>
                  <a:ext uri="{0D108BD9-81ED-4DB2-BD59-A6C34878D82A}">
                    <a16:rowId xmlns:a16="http://schemas.microsoft.com/office/drawing/2014/main" val="10004"/>
                  </a:ext>
                </a:extLst>
              </a:tr>
            </a:tbl>
          </a:graphicData>
        </a:graphic>
      </p:graphicFrame>
      <p:pic>
        <p:nvPicPr>
          <p:cNvPr id="5" name="Picture 4"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5805264"/>
            <a:ext cx="1676400" cy="1909492"/>
          </a:xfrm>
          <a:prstGeom prst="rect">
            <a:avLst/>
          </a:prstGeom>
        </p:spPr>
      </p:pic>
      <p:pic>
        <p:nvPicPr>
          <p:cNvPr id="6" name="Picture 5"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40" y="5821850"/>
            <a:ext cx="1676400" cy="1909492"/>
          </a:xfrm>
          <a:prstGeom prst="rect">
            <a:avLst/>
          </a:prstGeom>
        </p:spPr>
      </p:pic>
      <p:pic>
        <p:nvPicPr>
          <p:cNvPr id="7" name="Picture 6"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3768" y="5802152"/>
            <a:ext cx="1676400" cy="1909492"/>
          </a:xfrm>
          <a:prstGeom prst="rect">
            <a:avLst/>
          </a:prstGeom>
        </p:spPr>
      </p:pic>
      <p:pic>
        <p:nvPicPr>
          <p:cNvPr id="8" name="Picture 7"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9008" y="5818294"/>
            <a:ext cx="1676400" cy="1909492"/>
          </a:xfrm>
          <a:prstGeom prst="rect">
            <a:avLst/>
          </a:prstGeom>
        </p:spPr>
      </p:pic>
      <p:pic>
        <p:nvPicPr>
          <p:cNvPr id="9" name="Picture 8"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4248" y="5802152"/>
            <a:ext cx="1676400" cy="1909492"/>
          </a:xfrm>
          <a:prstGeom prst="rect">
            <a:avLst/>
          </a:prstGeom>
        </p:spPr>
      </p:pic>
      <p:pic>
        <p:nvPicPr>
          <p:cNvPr id="10" name="Picture 9"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6376" y="5818294"/>
            <a:ext cx="1676400" cy="1909492"/>
          </a:xfrm>
          <a:prstGeom prst="rect">
            <a:avLst/>
          </a:prstGeom>
        </p:spPr>
      </p:pic>
      <p:pic>
        <p:nvPicPr>
          <p:cNvPr id="11" name="Picture 10"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1616" y="5818294"/>
            <a:ext cx="1676400" cy="1909492"/>
          </a:xfrm>
          <a:prstGeom prst="rect">
            <a:avLst/>
          </a:prstGeom>
        </p:spPr>
      </p:pic>
      <p:pic>
        <p:nvPicPr>
          <p:cNvPr id="12" name="Picture 11"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728" y="5818294"/>
            <a:ext cx="1676400" cy="1909492"/>
          </a:xfrm>
          <a:prstGeom prst="rect">
            <a:avLst/>
          </a:prstGeom>
        </p:spPr>
      </p:pic>
    </p:spTree>
    <p:extLst>
      <p:ext uri="{BB962C8B-B14F-4D97-AF65-F5344CB8AC3E}">
        <p14:creationId xmlns:p14="http://schemas.microsoft.com/office/powerpoint/2010/main" val="108292598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Equilibrium</a:t>
            </a:r>
            <a:endParaRPr lang="en-US" dirty="0"/>
          </a:p>
        </p:txBody>
      </p:sp>
      <p:sp>
        <p:nvSpPr>
          <p:cNvPr id="3" name="Text Placeholder 2"/>
          <p:cNvSpPr>
            <a:spLocks noGrp="1"/>
          </p:cNvSpPr>
          <p:nvPr>
            <p:ph type="body" sz="quarter" idx="10"/>
          </p:nvPr>
        </p:nvSpPr>
        <p:spPr>
          <a:xfrm>
            <a:off x="381000" y="1411552"/>
            <a:ext cx="8382000" cy="5029069"/>
          </a:xfrm>
        </p:spPr>
        <p:txBody>
          <a:bodyPr/>
          <a:lstStyle/>
          <a:p>
            <a:r>
              <a:rPr lang="en-US" dirty="0" smtClean="0"/>
              <a:t>It is a balance that takes place in a chemical reaction.</a:t>
            </a:r>
          </a:p>
          <a:p>
            <a:r>
              <a:rPr lang="en-US" dirty="0" smtClean="0"/>
              <a:t>During a chemical reaction there is a forward reaction (which is the types of reaction we have covered so far) BUT there is also a </a:t>
            </a:r>
            <a:r>
              <a:rPr lang="en-US" b="1" dirty="0" smtClean="0"/>
              <a:t>reverse</a:t>
            </a:r>
            <a:r>
              <a:rPr lang="en-US" dirty="0" smtClean="0"/>
              <a:t> reaction. </a:t>
            </a:r>
          </a:p>
          <a:p>
            <a:r>
              <a:rPr lang="en-US" dirty="0" smtClean="0"/>
              <a:t>This is denoted by using equilibrium arrows (</a:t>
            </a:r>
            <a:r>
              <a:rPr lang="sk-SK" b="1" dirty="0" smtClean="0"/>
              <a:t>⇌</a:t>
            </a:r>
            <a:r>
              <a:rPr lang="sk-SK" dirty="0" smtClean="0"/>
              <a:t>)</a:t>
            </a:r>
            <a:r>
              <a:rPr lang="en-US" dirty="0" smtClean="0"/>
              <a:t> as follows: </a:t>
            </a:r>
          </a:p>
          <a:p>
            <a:endParaRPr lang="en-US" dirty="0" smtClean="0"/>
          </a:p>
          <a:p>
            <a:r>
              <a:rPr lang="mr-IN" dirty="0"/>
              <a:t>Fe</a:t>
            </a:r>
            <a:r>
              <a:rPr lang="mr-IN" baseline="30000" dirty="0"/>
              <a:t>3+</a:t>
            </a:r>
            <a:r>
              <a:rPr lang="mr-IN" dirty="0"/>
              <a:t>(</a:t>
            </a:r>
            <a:r>
              <a:rPr lang="mr-IN" dirty="0" err="1"/>
              <a:t>aq</a:t>
            </a:r>
            <a:r>
              <a:rPr lang="mr-IN" dirty="0"/>
              <a:t>) + CNS</a:t>
            </a:r>
            <a:r>
              <a:rPr lang="mr-IN" baseline="30000" dirty="0"/>
              <a:t>-</a:t>
            </a:r>
            <a:r>
              <a:rPr lang="mr-IN" dirty="0"/>
              <a:t>(</a:t>
            </a:r>
            <a:r>
              <a:rPr lang="mr-IN" dirty="0" err="1"/>
              <a:t>aq</a:t>
            </a:r>
            <a:r>
              <a:rPr lang="mr-IN" dirty="0" smtClean="0"/>
              <a:t>)</a:t>
            </a:r>
            <a:r>
              <a:rPr lang="en-GB" dirty="0" smtClean="0"/>
              <a:t> </a:t>
            </a:r>
            <a:r>
              <a:rPr lang="sk-SK" sz="3600" b="1" dirty="0" smtClean="0">
                <a:latin typeface="Arial" charset="0"/>
                <a:ea typeface="Arial" charset="0"/>
                <a:cs typeface="Arial" charset="0"/>
              </a:rPr>
              <a:t>⇌</a:t>
            </a:r>
            <a:r>
              <a:rPr lang="sk-SK" dirty="0" smtClean="0"/>
              <a:t> </a:t>
            </a:r>
            <a:r>
              <a:rPr lang="en-GB" dirty="0" smtClean="0"/>
              <a:t>FeCNS</a:t>
            </a:r>
            <a:r>
              <a:rPr lang="en-GB" baseline="30000" dirty="0" smtClean="0"/>
              <a:t>2</a:t>
            </a:r>
            <a:r>
              <a:rPr lang="en-GB" baseline="30000" dirty="0"/>
              <a:t>+</a:t>
            </a:r>
            <a:r>
              <a:rPr lang="en-GB" dirty="0"/>
              <a:t>(</a:t>
            </a:r>
            <a:r>
              <a:rPr lang="en-GB" dirty="0" err="1"/>
              <a:t>aq</a:t>
            </a:r>
            <a:r>
              <a:rPr lang="en-GB" dirty="0"/>
              <a:t>)</a:t>
            </a:r>
            <a:endParaRPr lang="en-US" dirty="0" smtClean="0"/>
          </a:p>
        </p:txBody>
      </p:sp>
    </p:spTree>
    <p:extLst>
      <p:ext uri="{BB962C8B-B14F-4D97-AF65-F5344CB8AC3E}">
        <p14:creationId xmlns:p14="http://schemas.microsoft.com/office/powerpoint/2010/main" val="67665527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Equilibrium</a:t>
            </a:r>
            <a:endParaRPr lang="en-US" dirty="0"/>
          </a:p>
        </p:txBody>
      </p:sp>
      <p:sp>
        <p:nvSpPr>
          <p:cNvPr id="3" name="Text Placeholder 2"/>
          <p:cNvSpPr>
            <a:spLocks noGrp="1"/>
          </p:cNvSpPr>
          <p:nvPr>
            <p:ph type="body" sz="quarter" idx="10"/>
          </p:nvPr>
        </p:nvSpPr>
        <p:spPr>
          <a:xfrm>
            <a:off x="381000" y="1411552"/>
            <a:ext cx="8382000" cy="4222694"/>
          </a:xfrm>
        </p:spPr>
        <p:txBody>
          <a:bodyPr/>
          <a:lstStyle/>
          <a:p>
            <a:r>
              <a:rPr lang="en-US" sz="2800" dirty="0" smtClean="0"/>
              <a:t>When the forward and reverse reactions are occurring at the same rate, the reaction is said to be ‘at equilibrium’. </a:t>
            </a:r>
            <a:endParaRPr lang="en-US" sz="2800" dirty="0"/>
          </a:p>
          <a:p>
            <a:endParaRPr lang="en-US" sz="2800" dirty="0" smtClean="0"/>
          </a:p>
          <a:p>
            <a:r>
              <a:rPr lang="en-US" sz="2800" dirty="0" smtClean="0"/>
              <a:t>This can only happen in a closed system (a sealed environment) otherwise the concentration of some chemicals will change as the reactions proceed.</a:t>
            </a:r>
          </a:p>
          <a:p>
            <a:endParaRPr lang="en-US" sz="2800" dirty="0" smtClean="0"/>
          </a:p>
          <a:p>
            <a:r>
              <a:rPr lang="en-US" sz="2800" dirty="0" smtClean="0"/>
              <a:t>At </a:t>
            </a:r>
            <a:r>
              <a:rPr lang="en-US" sz="2800" dirty="0"/>
              <a:t>equilibrium, the concentrations of the reactants and products are </a:t>
            </a:r>
            <a:r>
              <a:rPr lang="en-US" sz="2800" b="1" dirty="0"/>
              <a:t>constant</a:t>
            </a:r>
            <a:r>
              <a:rPr lang="en-US" sz="2800" dirty="0"/>
              <a:t>, but are </a:t>
            </a:r>
            <a:r>
              <a:rPr lang="en-US" sz="2800" b="1" dirty="0"/>
              <a:t>not necessarily equal</a:t>
            </a:r>
            <a:r>
              <a:rPr lang="en-US" sz="2800" dirty="0"/>
              <a:t>.</a:t>
            </a:r>
          </a:p>
        </p:txBody>
      </p:sp>
      <p:pic>
        <p:nvPicPr>
          <p:cNvPr id="4" name="Picture 3"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577025" flipH="1">
            <a:off x="8127461" y="1832600"/>
            <a:ext cx="1676400" cy="1909492"/>
          </a:xfrm>
          <a:prstGeom prst="rect">
            <a:avLst/>
          </a:prstGeom>
        </p:spPr>
      </p:pic>
    </p:spTree>
    <p:extLst>
      <p:ext uri="{BB962C8B-B14F-4D97-AF65-F5344CB8AC3E}">
        <p14:creationId xmlns:p14="http://schemas.microsoft.com/office/powerpoint/2010/main" val="151177506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Equilibrium</a:t>
            </a:r>
            <a:endParaRPr lang="en-US" dirty="0"/>
          </a:p>
        </p:txBody>
      </p:sp>
      <p:pic>
        <p:nvPicPr>
          <p:cNvPr id="4" name="Picture 3"/>
          <p:cNvPicPr>
            <a:picLocks noChangeAspect="1"/>
          </p:cNvPicPr>
          <p:nvPr/>
        </p:nvPicPr>
        <p:blipFill>
          <a:blip r:embed="rId2"/>
          <a:stretch>
            <a:fillRect/>
          </a:stretch>
        </p:blipFill>
        <p:spPr>
          <a:xfrm>
            <a:off x="1737122" y="1268760"/>
            <a:ext cx="5669756" cy="5348826"/>
          </a:xfrm>
          <a:prstGeom prst="rect">
            <a:avLst/>
          </a:prstGeom>
        </p:spPr>
      </p:pic>
    </p:spTree>
    <p:extLst>
      <p:ext uri="{BB962C8B-B14F-4D97-AF65-F5344CB8AC3E}">
        <p14:creationId xmlns:p14="http://schemas.microsoft.com/office/powerpoint/2010/main" val="41178338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Shifting the equilibrium</a:t>
            </a:r>
            <a:endParaRPr lang="en-US" dirty="0"/>
          </a:p>
        </p:txBody>
      </p:sp>
      <p:sp>
        <p:nvSpPr>
          <p:cNvPr id="3" name="Text Placeholder 2"/>
          <p:cNvSpPr>
            <a:spLocks noGrp="1"/>
          </p:cNvSpPr>
          <p:nvPr>
            <p:ph type="body" sz="quarter" idx="10"/>
          </p:nvPr>
        </p:nvSpPr>
        <p:spPr>
          <a:xfrm>
            <a:off x="381000" y="1411552"/>
            <a:ext cx="8382000" cy="2412968"/>
          </a:xfrm>
        </p:spPr>
        <p:txBody>
          <a:bodyPr/>
          <a:lstStyle/>
          <a:p>
            <a:r>
              <a:rPr lang="en-US" dirty="0" smtClean="0"/>
              <a:t>How do you think you might be able to change the state of equilibrium?</a:t>
            </a:r>
          </a:p>
          <a:p>
            <a:endParaRPr lang="en-US" dirty="0"/>
          </a:p>
          <a:p>
            <a:r>
              <a:rPr lang="en-US" dirty="0" smtClean="0"/>
              <a:t>Hint: Think back to Unit 1 </a:t>
            </a:r>
            <a:r>
              <a:rPr lang="mr-IN" dirty="0" smtClean="0"/>
              <a:t>–</a:t>
            </a:r>
            <a:r>
              <a:rPr lang="en-US" dirty="0" smtClean="0"/>
              <a:t> Chemical Changes and Structure and rates of reaction</a:t>
            </a:r>
            <a:r>
              <a:rPr lang="mr-IN" dirty="0" smtClean="0"/>
              <a:t>…</a:t>
            </a:r>
            <a:endParaRPr lang="en-US" dirty="0"/>
          </a:p>
        </p:txBody>
      </p:sp>
    </p:spTree>
    <p:extLst>
      <p:ext uri="{BB962C8B-B14F-4D97-AF65-F5344CB8AC3E}">
        <p14:creationId xmlns:p14="http://schemas.microsoft.com/office/powerpoint/2010/main" val="197585983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Shifting the equilibrium</a:t>
            </a:r>
            <a:endParaRPr lang="en-US" dirty="0"/>
          </a:p>
        </p:txBody>
      </p:sp>
      <p:sp>
        <p:nvSpPr>
          <p:cNvPr id="3" name="Text Placeholder 2"/>
          <p:cNvSpPr>
            <a:spLocks noGrp="1"/>
          </p:cNvSpPr>
          <p:nvPr>
            <p:ph type="body" sz="quarter" idx="10"/>
          </p:nvPr>
        </p:nvSpPr>
        <p:spPr>
          <a:xfrm>
            <a:off x="381000" y="1411552"/>
            <a:ext cx="8382000" cy="2308324"/>
          </a:xfrm>
        </p:spPr>
        <p:txBody>
          <a:bodyPr/>
          <a:lstStyle/>
          <a:p>
            <a:r>
              <a:rPr lang="en-US" dirty="0" smtClean="0"/>
              <a:t>The position of the equilibrium can be shifted by altering:</a:t>
            </a:r>
          </a:p>
          <a:p>
            <a:pPr lvl="1"/>
            <a:r>
              <a:rPr lang="en-US" dirty="0" smtClean="0"/>
              <a:t>The temperature of the reaction</a:t>
            </a:r>
          </a:p>
          <a:p>
            <a:pPr lvl="1"/>
            <a:r>
              <a:rPr lang="en-US" dirty="0" smtClean="0"/>
              <a:t>The concentration of reactants/products</a:t>
            </a:r>
          </a:p>
          <a:p>
            <a:pPr lvl="1"/>
            <a:r>
              <a:rPr lang="en-US" dirty="0" smtClean="0"/>
              <a:t>The pressure of the reaction environment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60" y="4581128"/>
            <a:ext cx="2873896" cy="1753077"/>
          </a:xfrm>
          <a:prstGeom prst="rect">
            <a:avLst/>
          </a:prstGeom>
        </p:spPr>
      </p:pic>
      <p:pic>
        <p:nvPicPr>
          <p:cNvPr id="1026" name="Picture 2" descr="Image result for temperatur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727" y="4581128"/>
            <a:ext cx="2269919" cy="17530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7645" y="4581128"/>
            <a:ext cx="3251161" cy="1753077"/>
          </a:xfrm>
          <a:prstGeom prst="rect">
            <a:avLst/>
          </a:prstGeom>
        </p:spPr>
      </p:pic>
    </p:spTree>
    <p:extLst>
      <p:ext uri="{BB962C8B-B14F-4D97-AF65-F5344CB8AC3E}">
        <p14:creationId xmlns:p14="http://schemas.microsoft.com/office/powerpoint/2010/main" val="49727622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 </a:t>
            </a:r>
            <a:r>
              <a:rPr lang="en-US" dirty="0" err="1" smtClean="0"/>
              <a:t>Chatelier’s</a:t>
            </a:r>
            <a:r>
              <a:rPr lang="en-US" dirty="0" smtClean="0"/>
              <a:t> Principle</a:t>
            </a:r>
            <a:endParaRPr lang="en-US" dirty="0"/>
          </a:p>
        </p:txBody>
      </p:sp>
      <p:sp>
        <p:nvSpPr>
          <p:cNvPr id="3" name="Text Placeholder 2"/>
          <p:cNvSpPr>
            <a:spLocks noGrp="1"/>
          </p:cNvSpPr>
          <p:nvPr>
            <p:ph type="body" sz="quarter" idx="10"/>
          </p:nvPr>
        </p:nvSpPr>
        <p:spPr>
          <a:xfrm>
            <a:off x="381000" y="1411552"/>
            <a:ext cx="8382000" cy="3299365"/>
          </a:xfrm>
        </p:spPr>
        <p:txBody>
          <a:bodyPr/>
          <a:lstStyle/>
          <a:p>
            <a:r>
              <a:rPr lang="en-US" dirty="0" smtClean="0"/>
              <a:t>This states that any change made to the rate of a reaction at equilibrium will result in the equilibrium position shifting to </a:t>
            </a:r>
            <a:r>
              <a:rPr lang="en-US" dirty="0" err="1" smtClean="0"/>
              <a:t>minimise</a:t>
            </a:r>
            <a:r>
              <a:rPr lang="en-US" dirty="0" smtClean="0"/>
              <a:t> the effect.</a:t>
            </a:r>
          </a:p>
          <a:p>
            <a:endParaRPr lang="en-US" dirty="0"/>
          </a:p>
          <a:p>
            <a:r>
              <a:rPr lang="en-US" dirty="0" smtClean="0"/>
              <a:t>Imagine this as a form of diffusion</a:t>
            </a:r>
            <a:r>
              <a:rPr lang="mr-IN" dirty="0" smtClean="0"/>
              <a:t>…</a:t>
            </a:r>
            <a:r>
              <a:rPr lang="en-GB" dirty="0" smtClean="0"/>
              <a:t>this will become clearer in a few minutes </a:t>
            </a:r>
            <a:r>
              <a:rPr lang="mr-IN" dirty="0" smtClean="0"/>
              <a:t>–</a:t>
            </a:r>
            <a:r>
              <a:rPr lang="en-GB" dirty="0" smtClean="0"/>
              <a:t> promise!</a:t>
            </a:r>
            <a:endParaRPr lang="en-US" dirty="0"/>
          </a:p>
        </p:txBody>
      </p:sp>
    </p:spTree>
    <p:extLst>
      <p:ext uri="{BB962C8B-B14F-4D97-AF65-F5344CB8AC3E}">
        <p14:creationId xmlns:p14="http://schemas.microsoft.com/office/powerpoint/2010/main" val="186271032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the temperature</a:t>
            </a:r>
            <a:endParaRPr lang="en-US" dirty="0"/>
          </a:p>
        </p:txBody>
      </p:sp>
      <p:sp>
        <p:nvSpPr>
          <p:cNvPr id="3" name="Text Placeholder 2"/>
          <p:cNvSpPr>
            <a:spLocks noGrp="1"/>
          </p:cNvSpPr>
          <p:nvPr>
            <p:ph type="body" sz="quarter" idx="10"/>
          </p:nvPr>
        </p:nvSpPr>
        <p:spPr>
          <a:xfrm>
            <a:off x="381000" y="1411552"/>
            <a:ext cx="8382000" cy="5053691"/>
          </a:xfrm>
        </p:spPr>
        <p:txBody>
          <a:bodyPr/>
          <a:lstStyle/>
          <a:p>
            <a:r>
              <a:rPr lang="en-US" dirty="0"/>
              <a:t>Increasing the temperature always </a:t>
            </a:r>
            <a:r>
              <a:rPr lang="en-US" dirty="0" err="1"/>
              <a:t>favours</a:t>
            </a:r>
            <a:r>
              <a:rPr lang="en-US" dirty="0"/>
              <a:t> </a:t>
            </a:r>
            <a:r>
              <a:rPr lang="en-US" dirty="0" smtClean="0"/>
              <a:t>the</a:t>
            </a:r>
            <a:r>
              <a:rPr lang="en-US" dirty="0"/>
              <a:t> </a:t>
            </a:r>
            <a:r>
              <a:rPr lang="en-US" dirty="0" smtClean="0"/>
              <a:t>endothermic reaction. </a:t>
            </a:r>
          </a:p>
          <a:p>
            <a:r>
              <a:rPr lang="en-US" dirty="0" smtClean="0"/>
              <a:t>Decreasing </a:t>
            </a:r>
            <a:r>
              <a:rPr lang="en-US" dirty="0"/>
              <a:t>the temperature always </a:t>
            </a:r>
            <a:r>
              <a:rPr lang="en-US" dirty="0" err="1"/>
              <a:t>favours</a:t>
            </a:r>
            <a:r>
              <a:rPr lang="en-US" dirty="0"/>
              <a:t> the exothermic reaction</a:t>
            </a:r>
            <a:r>
              <a:rPr lang="en-US" dirty="0" smtClean="0"/>
              <a:t>.</a:t>
            </a:r>
          </a:p>
          <a:p>
            <a:r>
              <a:rPr lang="en-US" dirty="0" smtClean="0"/>
              <a:t>What will happen in each of the following reactions if you increase the temperature?</a:t>
            </a:r>
          </a:p>
          <a:p>
            <a:pPr lvl="1"/>
            <a:r>
              <a:rPr lang="en-US" dirty="0" smtClean="0"/>
              <a:t>1. CH</a:t>
            </a:r>
            <a:r>
              <a:rPr lang="en-US" baseline="-25000" dirty="0" smtClean="0"/>
              <a:t>3</a:t>
            </a:r>
            <a:r>
              <a:rPr lang="en-US" dirty="0" smtClean="0"/>
              <a:t>COOH(l</a:t>
            </a:r>
            <a:r>
              <a:rPr lang="en-US" dirty="0"/>
              <a:t>) + CH</a:t>
            </a:r>
            <a:r>
              <a:rPr lang="en-US" baseline="-25000" dirty="0"/>
              <a:t>3</a:t>
            </a:r>
            <a:r>
              <a:rPr lang="en-US" dirty="0"/>
              <a:t>OH(l</a:t>
            </a:r>
            <a:r>
              <a:rPr lang="en-US" dirty="0" smtClean="0"/>
              <a:t>) </a:t>
            </a:r>
            <a:r>
              <a:rPr lang="en-GB" b="1" dirty="0" smtClean="0"/>
              <a:t>⇌ </a:t>
            </a:r>
            <a:r>
              <a:rPr lang="en-GB" dirty="0"/>
              <a:t>CH</a:t>
            </a:r>
            <a:r>
              <a:rPr lang="en-GB" baseline="-25000" dirty="0"/>
              <a:t>3</a:t>
            </a:r>
            <a:r>
              <a:rPr lang="en-GB" dirty="0"/>
              <a:t>COOCH</a:t>
            </a:r>
            <a:r>
              <a:rPr lang="en-GB" baseline="-25000" dirty="0"/>
              <a:t>3</a:t>
            </a:r>
            <a:r>
              <a:rPr lang="en-GB" dirty="0"/>
              <a:t>(l) + H</a:t>
            </a:r>
            <a:r>
              <a:rPr lang="en-GB" baseline="-25000" dirty="0"/>
              <a:t>2</a:t>
            </a:r>
            <a:r>
              <a:rPr lang="en-GB" dirty="0"/>
              <a:t>O(l</a:t>
            </a:r>
            <a:r>
              <a:rPr lang="en-GB" dirty="0" smtClean="0"/>
              <a:t>)   </a:t>
            </a:r>
            <a:r>
              <a:rPr lang="en-GB" i="1" dirty="0" smtClean="0"/>
              <a:t>ΔH = -160kJ mol</a:t>
            </a:r>
            <a:r>
              <a:rPr lang="en-GB" i="1" baseline="30000" dirty="0" smtClean="0"/>
              <a:t>-1</a:t>
            </a:r>
          </a:p>
          <a:p>
            <a:pPr lvl="1"/>
            <a:endParaRPr lang="en-GB" dirty="0" smtClean="0"/>
          </a:p>
          <a:p>
            <a:pPr lvl="1"/>
            <a:r>
              <a:rPr lang="en-GB" dirty="0" smtClean="0"/>
              <a:t>2. </a:t>
            </a:r>
            <a:r>
              <a:rPr lang="mr-IN" dirty="0" smtClean="0"/>
              <a:t>H</a:t>
            </a:r>
            <a:r>
              <a:rPr lang="mr-IN" baseline="-25000" dirty="0" smtClean="0"/>
              <a:t>2</a:t>
            </a:r>
            <a:r>
              <a:rPr lang="mr-IN" dirty="0" smtClean="0"/>
              <a:t>O(</a:t>
            </a:r>
            <a:r>
              <a:rPr lang="mr-IN" dirty="0" err="1" smtClean="0"/>
              <a:t>l</a:t>
            </a:r>
            <a:r>
              <a:rPr lang="mr-IN" dirty="0" smtClean="0"/>
              <a:t>)</a:t>
            </a:r>
            <a:r>
              <a:rPr lang="en-GB" dirty="0" smtClean="0"/>
              <a:t> </a:t>
            </a:r>
            <a:r>
              <a:rPr lang="en-GB" b="1" dirty="0" smtClean="0"/>
              <a:t>⇌ </a:t>
            </a:r>
            <a:r>
              <a:rPr lang="mr-IN" dirty="0" err="1"/>
              <a:t>H</a:t>
            </a:r>
            <a:r>
              <a:rPr lang="mr-IN" baseline="30000" dirty="0"/>
              <a:t>+</a:t>
            </a:r>
            <a:r>
              <a:rPr lang="mr-IN" dirty="0"/>
              <a:t>(</a:t>
            </a:r>
            <a:r>
              <a:rPr lang="mr-IN" dirty="0" err="1"/>
              <a:t>aq</a:t>
            </a:r>
            <a:r>
              <a:rPr lang="mr-IN" dirty="0"/>
              <a:t>) + OH</a:t>
            </a:r>
            <a:r>
              <a:rPr lang="mr-IN" baseline="30000" dirty="0"/>
              <a:t>-</a:t>
            </a:r>
            <a:r>
              <a:rPr lang="mr-IN" dirty="0"/>
              <a:t>(</a:t>
            </a:r>
            <a:r>
              <a:rPr lang="mr-IN" dirty="0" err="1"/>
              <a:t>aq</a:t>
            </a:r>
            <a:r>
              <a:rPr lang="mr-IN" dirty="0" smtClean="0"/>
              <a:t>)</a:t>
            </a:r>
            <a:r>
              <a:rPr lang="en-GB" dirty="0" smtClean="0"/>
              <a:t>                                          </a:t>
            </a:r>
            <a:r>
              <a:rPr lang="en-GB" i="1" dirty="0" smtClean="0"/>
              <a:t>ΔH </a:t>
            </a:r>
            <a:r>
              <a:rPr lang="en-GB" i="1" dirty="0"/>
              <a:t>= </a:t>
            </a:r>
            <a:r>
              <a:rPr lang="en-GB" i="1" dirty="0" smtClean="0"/>
              <a:t>+20kJ mol</a:t>
            </a:r>
            <a:r>
              <a:rPr lang="en-GB" i="1" baseline="30000" dirty="0" smtClean="0"/>
              <a:t>-1</a:t>
            </a:r>
            <a:endParaRPr lang="en-GB" i="1" baseline="30000" dirty="0"/>
          </a:p>
        </p:txBody>
      </p:sp>
      <p:pic>
        <p:nvPicPr>
          <p:cNvPr id="4" name="Picture 3" descr="AA028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4869160"/>
            <a:ext cx="1676400" cy="1909492"/>
          </a:xfrm>
          <a:prstGeom prst="rect">
            <a:avLst/>
          </a:prstGeom>
        </p:spPr>
      </p:pic>
    </p:spTree>
    <p:extLst>
      <p:ext uri="{BB962C8B-B14F-4D97-AF65-F5344CB8AC3E}">
        <p14:creationId xmlns:p14="http://schemas.microsoft.com/office/powerpoint/2010/main" val="55584311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the temperature</a:t>
            </a:r>
            <a:endParaRPr lang="en-US" dirty="0"/>
          </a:p>
        </p:txBody>
      </p:sp>
      <p:sp>
        <p:nvSpPr>
          <p:cNvPr id="3" name="Text Placeholder 2"/>
          <p:cNvSpPr>
            <a:spLocks noGrp="1"/>
          </p:cNvSpPr>
          <p:nvPr>
            <p:ph type="body" sz="quarter" idx="10"/>
          </p:nvPr>
        </p:nvSpPr>
        <p:spPr>
          <a:xfrm>
            <a:off x="381000" y="1411552"/>
            <a:ext cx="8382000" cy="1871282"/>
          </a:xfrm>
        </p:spPr>
        <p:txBody>
          <a:bodyPr/>
          <a:lstStyle/>
          <a:p>
            <a:r>
              <a:rPr lang="en-US" dirty="0" smtClean="0"/>
              <a:t>Reaction 1 will see the equilibrium shift to the left.</a:t>
            </a:r>
          </a:p>
          <a:p>
            <a:r>
              <a:rPr lang="en-US" dirty="0" smtClean="0"/>
              <a:t>Reaction 2 will see the equilibrium shift to the right.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3831567"/>
            <a:ext cx="2996753" cy="2581510"/>
          </a:xfrm>
          <a:prstGeom prst="rect">
            <a:avLst/>
          </a:prstGeom>
        </p:spPr>
      </p:pic>
    </p:spTree>
    <p:extLst>
      <p:ext uri="{BB962C8B-B14F-4D97-AF65-F5344CB8AC3E}">
        <p14:creationId xmlns:p14="http://schemas.microsoft.com/office/powerpoint/2010/main" val="415591002"/>
      </p:ext>
    </p:extLst>
  </p:cSld>
  <p:clrMapOvr>
    <a:masterClrMapping/>
  </p:clrMapOvr>
  <p:transition>
    <p:fade/>
  </p:transition>
</p:sld>
</file>

<file path=ppt/theme/theme1.xml><?xml version="1.0" encoding="utf-8"?>
<a:theme xmlns:a="http://schemas.openxmlformats.org/drawingml/2006/main" name="Purple Segoe 4-3 template-template_April-17-2007">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2100-01-01T00:00:00+00:00</AssetExpire>
    <IntlLangReviewDate xmlns="4873beb7-5857-4685-be1f-d57550cc96cc" xsi:nil="true"/>
    <SubmitterId xmlns="4873beb7-5857-4685-be1f-d57550cc96cc" xsi:nil="true"/>
    <IntlLangReview xmlns="4873beb7-5857-4685-be1f-d57550cc96cc" xsi:nil="true"/>
    <EditorialStatus xmlns="4873beb7-5857-4685-be1f-d57550cc96cc" xsi:nil="true"/>
    <OriginAsset xmlns="4873beb7-5857-4685-be1f-d57550cc96cc" xsi:nil="true"/>
    <Markets xmlns="4873beb7-5857-4685-be1f-d57550cc96cc"/>
    <AcquiredFrom xmlns="4873beb7-5857-4685-be1f-d57550cc96cc" xsi:nil="true"/>
    <AssetStart xmlns="4873beb7-5857-4685-be1f-d57550cc96cc">2009-05-30T20:47:52+00:00</AssetStart>
    <PublishStatusLookup xmlns="4873beb7-5857-4685-be1f-d57550cc96cc">
      <Value>265479</Value>
      <Value>1317131</Value>
    </PublishStatusLookup>
    <MarketSpecific xmlns="4873beb7-5857-4685-be1f-d57550cc96cc" xsi:nil="true"/>
    <APAuthor xmlns="4873beb7-5857-4685-be1f-d57550cc96cc">
      <UserInfo>
        <DisplayName/>
        <AccountId>92</AccountId>
        <AccountType/>
      </UserInfo>
    </APAuthor>
    <IntlLangReviewer xmlns="4873beb7-5857-4685-be1f-d57550cc96cc" xsi:nil="true"/>
    <CSXSubmissionDate xmlns="4873beb7-5857-4685-be1f-d57550cc96cc" xsi:nil="true"/>
    <NumericId xmlns="4873beb7-5857-4685-be1f-d57550cc96cc">-1</NumericId>
    <ParentAssetId xmlns="4873beb7-5857-4685-be1f-d57550cc96cc" xsi:nil="true"/>
    <OriginalSourceMarket xmlns="4873beb7-5857-4685-be1f-d57550cc96cc" xsi:nil="true"/>
    <ApprovalStatus xmlns="4873beb7-5857-4685-be1f-d57550cc96cc">InProgress</ApprovalStatus>
    <SourceTitle xmlns="4873beb7-5857-4685-be1f-d57550cc96cc">Sample presentation slides (Purple-blue brushed metal and curves design)</SourceTitl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TemplateStatus xmlns="4873beb7-5857-4685-be1f-d57550cc96cc">Complete</TemplateStatus>
    <OutputCachingOn xmlns="4873beb7-5857-4685-be1f-d57550cc96cc">false</OutputCachingOn>
    <IsSearchable xmlns="4873beb7-5857-4685-be1f-d57550cc96cc">false</IsSearchable>
    <HandoffToMSDN xmlns="4873beb7-5857-4685-be1f-d57550cc96cc" xsi:nil="true"/>
    <UALocRecommendation xmlns="4873beb7-5857-4685-be1f-d57550cc96cc">Localize</UALocRecommendation>
    <UALocComments xmlns="4873beb7-5857-4685-be1f-d57550cc96cc" xsi:nil="true"/>
    <ShowIn xmlns="4873beb7-5857-4685-be1f-d57550cc96cc">Show everywhere</ShowIn>
    <ThumbnailAssetId xmlns="4873beb7-5857-4685-be1f-d57550cc96cc" xsi:nil="true"/>
    <ContentItem xmlns="4873beb7-5857-4685-be1f-d57550cc96cc" xsi:nil="true"/>
    <LastModifiedDateTime xmlns="4873beb7-5857-4685-be1f-d57550cc96cc" xsi:nil="true"/>
    <ClipArtFilename xmlns="4873beb7-5857-4685-be1f-d57550cc96cc" xsi:nil="true"/>
    <CSXHash xmlns="4873beb7-5857-4685-be1f-d57550cc96cc" xsi:nil="true"/>
    <DirectSourceMarket xmlns="4873beb7-5857-4685-be1f-d57550cc96cc" xsi:nil="true"/>
    <PlannedPubDate xmlns="4873beb7-5857-4685-be1f-d57550cc96cc" xsi:nil="true"/>
    <ArtSampleDocs xmlns="4873beb7-5857-4685-be1f-d57550cc96cc" xsi:nil="true"/>
    <TrustLevel xmlns="4873beb7-5857-4685-be1f-d57550cc96cc">1 Microsoft Managed Content</TrustLevel>
    <CSXSubmissionMarket xmlns="4873beb7-5857-4685-be1f-d57550cc96cc" xsi:nil="true"/>
    <VoteCount xmlns="4873beb7-5857-4685-be1f-d57550cc96cc" xsi:nil="true"/>
    <BusinessGroup xmlns="4873beb7-5857-4685-be1f-d57550cc96cc" xsi:nil="true"/>
    <TimesCloned xmlns="4873beb7-5857-4685-be1f-d57550cc96cc" xsi:nil="true"/>
    <AverageRating xmlns="4873beb7-5857-4685-be1f-d57550cc96cc" xsi:nil="true"/>
    <Provider xmlns="4873beb7-5857-4685-be1f-d57550cc96cc">EY006220130</Provider>
    <UACurrentWords xmlns="4873beb7-5857-4685-be1f-d57550cc96cc">0</UACurrentWords>
    <AssetId xmlns="4873beb7-5857-4685-be1f-d57550cc96cc">TP010286726</AssetId>
    <APEditor xmlns="4873beb7-5857-4685-be1f-d57550cc96cc">
      <UserInfo>
        <DisplayName/>
        <AccountId>170</AccountId>
        <AccountType/>
      </UserInfo>
    </APEditor>
    <DSATActionTaken xmlns="4873beb7-5857-4685-be1f-d57550cc96cc" xsi:nil="true"/>
    <IsDeleted xmlns="4873beb7-5857-4685-be1f-d57550cc96cc">false</IsDeleted>
    <PublishTargets xmlns="4873beb7-5857-4685-be1f-d57550cc96cc">OfficeOnline</PublishTargets>
    <ApprovalLog xmlns="4873beb7-5857-4685-be1f-d57550cc96cc" xsi:nil="true"/>
    <BugNumber xmlns="4873beb7-5857-4685-be1f-d57550cc96cc">193. 199</BugNumber>
    <CrawlForDependencies xmlns="4873beb7-5857-4685-be1f-d57550cc96cc">false</CrawlForDependencies>
    <LastHandOff xmlns="4873beb7-5857-4685-be1f-d57550cc96cc" xsi:nil="true"/>
    <Milestone xmlns="4873beb7-5857-4685-be1f-d57550cc96cc" xsi:nil="true"/>
    <UANotes xmlns="4873beb7-5857-4685-be1f-d57550cc96cc">FedEx</UANotes>
    <PrimaryImageGen xmlns="4873beb7-5857-4685-be1f-d57550cc96cc">true</PrimaryImageGen>
    <TPFriendlyName xmlns="4873beb7-5857-4685-be1f-d57550cc96cc">Sample presentation slides (Purple-blue brushed metal and curves design)</TPFriendlyName>
    <OpenTemplate xmlns="4873beb7-5857-4685-be1f-d57550cc96cc">true</OpenTemplate>
    <TPInstallLocation xmlns="4873beb7-5857-4685-be1f-d57550cc96cc">{My Templates}</TPInstallLocation>
    <TPCommandLine xmlns="4873beb7-5857-4685-be1f-d57550cc96cc">{PP} /n {FilePath}</TPCommandLine>
    <TPAppVersion xmlns="4873beb7-5857-4685-be1f-d57550cc96cc">12</TPAppVersion>
    <TPLaunchHelpLinkType xmlns="4873beb7-5857-4685-be1f-d57550cc96cc">Template</TPLaunchHelpLinkType>
    <TPLaunchHelpLink xmlns="4873beb7-5857-4685-be1f-d57550cc96cc" xsi:nil="true"/>
    <TPApplication xmlns="4873beb7-5857-4685-be1f-d57550cc96cc">PowerPoint</TPApplication>
    <TPNamespace xmlns="4873beb7-5857-4685-be1f-d57550cc96cc">POWERPNT</TPNamespace>
    <TPExecutable xmlns="4873beb7-5857-4685-be1f-d57550cc96cc" xsi:nil="true"/>
    <TPComponent xmlns="4873beb7-5857-4685-be1f-d57550cc96cc">PPTFiles</TPComponent>
    <TPClientViewer xmlns="4873beb7-5857-4685-be1f-d57550cc96cc">Microsoft Office PowerPoint</TPClientViewer>
    <LastPublishResultLookup xmlns="4873beb7-5857-4685-be1f-d57550cc96cc" xsi:nil="true"/>
    <PolicheckWords xmlns="4873beb7-5857-4685-be1f-d57550cc96cc" xsi:nil="true"/>
    <FriendlyTitle xmlns="4873beb7-5857-4685-be1f-d57550cc96cc" xsi:nil="true"/>
    <Manager xmlns="4873beb7-5857-4685-be1f-d57550cc96cc" xsi:nil="true"/>
    <EditorialTags xmlns="4873beb7-5857-4685-be1f-d57550cc96cc" xsi:nil="true"/>
    <LegacyData xmlns="4873beb7-5857-4685-be1f-d57550cc96cc" xsi:nil="true"/>
    <Downloads xmlns="4873beb7-5857-4685-be1f-d57550cc96cc">0</Downloads>
    <Providers xmlns="4873beb7-5857-4685-be1f-d57550cc96cc" xsi:nil="true"/>
    <TemplateTemplateType xmlns="4873beb7-5857-4685-be1f-d57550cc96cc">PowerPoint 12 Default</TemplateTemplateType>
    <OOCacheId xmlns="4873beb7-5857-4685-be1f-d57550cc96cc" xsi:nil="true"/>
    <BlockPublish xmlns="4873beb7-5857-4685-be1f-d57550cc96cc" xsi:nil="true"/>
    <CampaignTagsTaxHTField0 xmlns="4873beb7-5857-4685-be1f-d57550cc96cc">
      <Terms xmlns="http://schemas.microsoft.com/office/infopath/2007/PartnerControls"/>
    </CampaignTagsTaxHTField0>
    <LocLastLocAttemptVersionLookup xmlns="4873beb7-5857-4685-be1f-d57550cc96cc">116697</LocLastLocAttemptVersionLookup>
    <LocLastLocAttemptVersionTypeLookup xmlns="4873beb7-5857-4685-be1f-d57550cc96cc" xsi:nil="true"/>
    <LocOverallPreviewStatusLookup xmlns="4873beb7-5857-4685-be1f-d57550cc96cc" xsi:nil="true"/>
    <LocOverallPublishStatusLookup xmlns="4873beb7-5857-4685-be1f-d57550cc96cc" xsi:nil="true"/>
    <TaxCatchAll xmlns="4873beb7-5857-4685-be1f-d57550cc96cc"/>
    <LocNewPublishedVersionLookup xmlns="4873beb7-5857-4685-be1f-d57550cc96cc" xsi:nil="true"/>
    <LocPublishedDependentAssetsLookup xmlns="4873beb7-5857-4685-be1f-d57550cc96cc" xsi:nil="true"/>
    <LocComments xmlns="4873beb7-5857-4685-be1f-d57550cc96cc" xsi:nil="true"/>
    <LocProcessedForMarketsLookup xmlns="4873beb7-5857-4685-be1f-d57550cc96cc" xsi:nil="true"/>
    <LocRecommendedHandoff xmlns="4873beb7-5857-4685-be1f-d57550cc96cc" xsi:nil="true"/>
    <LocManualTestRequired xmlns="4873beb7-5857-4685-be1f-d57550cc96cc" xsi:nil="true"/>
    <LocProcessedForHandoffsLookup xmlns="4873beb7-5857-4685-be1f-d57550cc96cc" xsi:nil="true"/>
    <LocOverallHandbackStatusLookup xmlns="4873beb7-5857-4685-be1f-d57550cc96cc" xsi:nil="true"/>
    <LocalizationTagsTaxHTField0 xmlns="4873beb7-5857-4685-be1f-d57550cc96cc">
      <Terms xmlns="http://schemas.microsoft.com/office/infopath/2007/PartnerControls"/>
    </LocalizationTagsTaxHTField0>
    <FeatureTagsTaxHTField0 xmlns="4873beb7-5857-4685-be1f-d57550cc96cc">
      <Terms xmlns="http://schemas.microsoft.com/office/infopath/2007/PartnerControls"/>
    </FeatureTagsTaxHTField0>
    <LocOverallLocStatusLookup xmlns="4873beb7-5857-4685-be1f-d57550cc96cc" xsi:nil="true"/>
    <LocPublishedLinkedAssetsLookup xmlns="4873beb7-5857-4685-be1f-d57550cc96cc" xsi:nil="true"/>
    <InternalTagsTaxHTField0 xmlns="4873beb7-5857-4685-be1f-d57550cc96cc">
      <Terms xmlns="http://schemas.microsoft.com/office/infopath/2007/PartnerControls"/>
    </InternalTagsTaxHTField0>
    <RecommendationsModifier xmlns="4873beb7-5857-4685-be1f-d57550cc96cc" xsi:nil="true"/>
    <ScenarioTagsTaxHTField0 xmlns="4873beb7-5857-4685-be1f-d57550cc96cc">
      <Terms xmlns="http://schemas.microsoft.com/office/infopath/2007/PartnerControls"/>
    </ScenarioTagsTaxHTField0>
    <OriginalRelease xmlns="4873beb7-5857-4685-be1f-d57550cc96cc">14</OriginalRelease>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34FC5E-237A-4A5C-8BD8-ECE9DF7B40ED}">
  <ds:schemaRefs>
    <ds:schemaRef ds:uri="http://schemas.microsoft.com/sharepoint/v3/contenttype/forms"/>
  </ds:schemaRefs>
</ds:datastoreItem>
</file>

<file path=customXml/itemProps2.xml><?xml version="1.0" encoding="utf-8"?>
<ds:datastoreItem xmlns:ds="http://schemas.openxmlformats.org/officeDocument/2006/customXml" ds:itemID="{F89C285A-4560-44C7-9FCF-59321B83381A}">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4873beb7-5857-4685-be1f-d57550cc96cc"/>
    <ds:schemaRef ds:uri="http://www.w3.org/XML/1998/namespace"/>
    <ds:schemaRef ds:uri="http://purl.org/dc/dcmitype/"/>
  </ds:schemaRefs>
</ds:datastoreItem>
</file>

<file path=customXml/itemProps3.xml><?xml version="1.0" encoding="utf-8"?>
<ds:datastoreItem xmlns:ds="http://schemas.openxmlformats.org/officeDocument/2006/customXml" ds:itemID="{47FCB254-E169-43C4-958F-034C803D3F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Sample presentation slides (Purple-blue brushed metal and curves design)</Template>
  <TotalTime>94</TotalTime>
  <Words>891</Words>
  <Application>Microsoft Office PowerPoint</Application>
  <PresentationFormat>On-screen Show (4:3)</PresentationFormat>
  <Paragraphs>96</Paragraphs>
  <Slides>15</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Courier New</vt:lpstr>
      <vt:lpstr>Mangal</vt:lpstr>
      <vt:lpstr>Wingdings</vt:lpstr>
      <vt:lpstr>Purple Segoe 4-3 template-template_April-17-2007</vt:lpstr>
      <vt:lpstr>White with Courier font for code slides</vt:lpstr>
      <vt:lpstr>Chemistry in Society Equilibria</vt:lpstr>
      <vt:lpstr>Equilibrium</vt:lpstr>
      <vt:lpstr>Equilibrium</vt:lpstr>
      <vt:lpstr>Equilibrium</vt:lpstr>
      <vt:lpstr>Shifting the equilibrium</vt:lpstr>
      <vt:lpstr>Shifting the equilibrium</vt:lpstr>
      <vt:lpstr>Le Chatelier’s Principle</vt:lpstr>
      <vt:lpstr>Changing the temperature</vt:lpstr>
      <vt:lpstr>Changing the temperature</vt:lpstr>
      <vt:lpstr>Changing the concentration</vt:lpstr>
      <vt:lpstr>Changing the concentration</vt:lpstr>
      <vt:lpstr>Changing the concentration</vt:lpstr>
      <vt:lpstr>Changing the pressure</vt:lpstr>
      <vt:lpstr>Catalysts and equilibria</vt:lpstr>
      <vt:lpstr>Recap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in Society Equilibria</dc:title>
  <dc:creator>Iain Cameron</dc:creator>
  <cp:lastModifiedBy>Iain Cameron</cp:lastModifiedBy>
  <cp:revision>10</cp:revision>
  <dcterms:created xsi:type="dcterms:W3CDTF">2017-01-26T22:47:14Z</dcterms:created>
  <dcterms:modified xsi:type="dcterms:W3CDTF">2017-01-27T08:34:16Z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mageGenCounter">
    <vt:lpwstr>0</vt:lpwstr>
  </property>
  <property fmtid="{D5CDD505-2E9C-101B-9397-08002B2CF9AE}" pid="4" name="ViolationReportStatus">
    <vt:lpwstr>None</vt:lpwstr>
  </property>
  <property fmtid="{D5CDD505-2E9C-101B-9397-08002B2CF9AE}" pid="5" name="ImageGenStatus">
    <vt:lpwstr>0</vt:lpwstr>
  </property>
  <property fmtid="{D5CDD505-2E9C-101B-9397-08002B2CF9AE}" pid="6" name="PolicheckStatus">
    <vt:lpwstr>0</vt:lpwstr>
  </property>
  <property fmtid="{D5CDD505-2E9C-101B-9397-08002B2CF9AE}" pid="7" name="Applications">
    <vt:lpwstr>419;#zpp140;#79;#tpl120;#65;#zpp120</vt:lpwstr>
  </property>
  <property fmtid="{D5CDD505-2E9C-101B-9397-08002B2CF9AE}" pid="8" name="PolicheckCounter">
    <vt:lpwstr>0</vt:lpwstr>
  </property>
  <property fmtid="{D5CDD505-2E9C-101B-9397-08002B2CF9AE}" pid="9" name="APTrustLevel">
    <vt:r8>1</vt:r8>
  </property>
</Properties>
</file>