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29"/>
  </p:notesMasterIdLst>
  <p:sldIdLst>
    <p:sldId id="257" r:id="rId6"/>
    <p:sldId id="258" r:id="rId7"/>
    <p:sldId id="259" r:id="rId8"/>
    <p:sldId id="260" r:id="rId9"/>
    <p:sldId id="261" r:id="rId10"/>
    <p:sldId id="268" r:id="rId11"/>
    <p:sldId id="262" r:id="rId12"/>
    <p:sldId id="263" r:id="rId13"/>
    <p:sldId id="278" r:id="rId14"/>
    <p:sldId id="279" r:id="rId15"/>
    <p:sldId id="276" r:id="rId16"/>
    <p:sldId id="277" r:id="rId17"/>
    <p:sldId id="264" r:id="rId18"/>
    <p:sldId id="265" r:id="rId19"/>
    <p:sldId id="266" r:id="rId20"/>
    <p:sldId id="267" r:id="rId21"/>
    <p:sldId id="269" r:id="rId22"/>
    <p:sldId id="270" r:id="rId23"/>
    <p:sldId id="271" r:id="rId24"/>
    <p:sldId id="272" r:id="rId25"/>
    <p:sldId id="273" r:id="rId26"/>
    <p:sldId id="274"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5465B-8019-49B9-8FDA-9684DD863398}" type="datetimeFigureOut">
              <a:rPr lang="en-US" smtClean="0"/>
              <a:t>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DC925-E67B-4E21-BF17-32794CBE65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2/1/2017 9:06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Chemistry in Society	</a:t>
            </a:r>
            <a:br>
              <a:rPr lang="en-US" dirty="0" smtClean="0"/>
            </a:br>
            <a:r>
              <a:rPr lang="en-US" sz="4800" i="1" dirty="0" smtClean="0"/>
              <a:t>Chemical energy</a:t>
            </a:r>
            <a:endParaRPr lang="en-US" sz="4800" i="1"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	</a:t>
            </a:r>
          </a:p>
          <a:p>
            <a:r>
              <a:rPr lang="en-US" dirty="0" smtClean="0"/>
              <a:t>Iain Cameron</a:t>
            </a:r>
          </a:p>
          <a:p>
            <a:r>
              <a:rPr lang="en-US" dirty="0" err="1" smtClean="0"/>
              <a:t>ICameron@glasgowkelvin.ac.uk</a:t>
            </a: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848084"/>
            <a:ext cx="3563888" cy="222743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Bomb calorimeter</a:t>
            </a:r>
            <a:endParaRPr lang="en-GB" dirty="0"/>
          </a:p>
        </p:txBody>
      </p:sp>
      <p:sp>
        <p:nvSpPr>
          <p:cNvPr id="3" name="Text Placeholder 2"/>
          <p:cNvSpPr>
            <a:spLocks noGrp="1"/>
          </p:cNvSpPr>
          <p:nvPr>
            <p:ph type="body" sz="quarter" idx="10"/>
          </p:nvPr>
        </p:nvSpPr>
        <p:spPr>
          <a:xfrm>
            <a:off x="381000" y="1411552"/>
            <a:ext cx="8382000" cy="1871282"/>
          </a:xfrm>
        </p:spPr>
        <p:txBody>
          <a:bodyPr/>
          <a:lstStyle/>
          <a:p>
            <a:r>
              <a:rPr lang="en-GB" dirty="0" smtClean="0"/>
              <a:t>It is insulated so heat is not lost to the surroundings.</a:t>
            </a:r>
          </a:p>
          <a:p>
            <a:r>
              <a:rPr lang="en-GB" dirty="0" smtClean="0"/>
              <a:t>There is an oxygen inlet so there will be no incomplete combustion.</a:t>
            </a:r>
            <a:endParaRPr lang="en-GB" dirty="0"/>
          </a:p>
        </p:txBody>
      </p:sp>
    </p:spTree>
    <p:extLst>
      <p:ext uri="{BB962C8B-B14F-4D97-AF65-F5344CB8AC3E}">
        <p14:creationId xmlns:p14="http://schemas.microsoft.com/office/powerpoint/2010/main" val="8704122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Enthalpy of neutralisation</a:t>
            </a:r>
            <a:endParaRPr lang="en-GB" dirty="0"/>
          </a:p>
        </p:txBody>
      </p:sp>
      <p:sp>
        <p:nvSpPr>
          <p:cNvPr id="3" name="Text Placeholder 2"/>
          <p:cNvSpPr>
            <a:spLocks noGrp="1"/>
          </p:cNvSpPr>
          <p:nvPr>
            <p:ph type="body" sz="quarter" idx="10"/>
          </p:nvPr>
        </p:nvSpPr>
        <p:spPr>
          <a:xfrm>
            <a:off x="381000" y="1411552"/>
            <a:ext cx="8382000" cy="4825937"/>
          </a:xfrm>
        </p:spPr>
        <p:txBody>
          <a:bodyPr/>
          <a:lstStyle/>
          <a:p>
            <a:r>
              <a:rPr lang="en-GB" dirty="0" smtClean="0"/>
              <a:t>This is defined as the enthalpy change of an acid as it is neutralised to form 1 mole of water.</a:t>
            </a:r>
          </a:p>
          <a:p>
            <a:r>
              <a:rPr lang="en-GB" dirty="0" smtClean="0"/>
              <a:t>40cm</a:t>
            </a:r>
            <a:r>
              <a:rPr lang="en-GB" baseline="30000" dirty="0" smtClean="0"/>
              <a:t>3</a:t>
            </a:r>
            <a:r>
              <a:rPr lang="en-GB" dirty="0" smtClean="0"/>
              <a:t> of 3 </a:t>
            </a:r>
            <a:r>
              <a:rPr lang="en-GB" dirty="0" err="1" smtClean="0"/>
              <a:t>mol</a:t>
            </a:r>
            <a:r>
              <a:rPr lang="en-GB" dirty="0" smtClean="0"/>
              <a:t> l</a:t>
            </a:r>
            <a:r>
              <a:rPr lang="en-GB" baseline="30000" dirty="0" smtClean="0"/>
              <a:t>-1</a:t>
            </a:r>
            <a:r>
              <a:rPr lang="en-GB" dirty="0" smtClean="0"/>
              <a:t> </a:t>
            </a:r>
            <a:r>
              <a:rPr lang="en-GB" dirty="0" err="1" smtClean="0"/>
              <a:t>HCl</a:t>
            </a:r>
            <a:r>
              <a:rPr lang="en-GB" dirty="0" smtClean="0"/>
              <a:t> at 17.5</a:t>
            </a:r>
            <a:r>
              <a:rPr lang="en-GB" dirty="0" smtClean="0">
                <a:latin typeface="Arial" panose="020B0604020202020204" pitchFamily="34" charset="0"/>
                <a:cs typeface="Arial" panose="020B0604020202020204" pitchFamily="34" charset="0"/>
              </a:rPr>
              <a:t>°</a:t>
            </a:r>
            <a:r>
              <a:rPr lang="en-GB" dirty="0" smtClean="0"/>
              <a:t>C was neutralised by adding 40cm</a:t>
            </a:r>
            <a:r>
              <a:rPr lang="en-GB" baseline="30000" dirty="0" smtClean="0"/>
              <a:t>3</a:t>
            </a:r>
            <a:r>
              <a:rPr lang="en-GB" dirty="0" smtClean="0"/>
              <a:t> of 3 </a:t>
            </a:r>
            <a:r>
              <a:rPr lang="en-GB" dirty="0" err="1" smtClean="0"/>
              <a:t>mol</a:t>
            </a:r>
            <a:r>
              <a:rPr lang="en-GB" dirty="0" smtClean="0"/>
              <a:t> l</a:t>
            </a:r>
            <a:r>
              <a:rPr lang="en-GB" baseline="30000" dirty="0" smtClean="0"/>
              <a:t>-1</a:t>
            </a:r>
            <a:r>
              <a:rPr lang="en-GB" dirty="0" smtClean="0"/>
              <a:t> </a:t>
            </a:r>
            <a:r>
              <a:rPr lang="en-GB" dirty="0" err="1" smtClean="0"/>
              <a:t>NaOH</a:t>
            </a:r>
            <a:r>
              <a:rPr lang="en-GB" dirty="0" smtClean="0"/>
              <a:t> at 18.5</a:t>
            </a:r>
            <a:r>
              <a:rPr lang="en-GB" dirty="0">
                <a:latin typeface="Arial" panose="020B0604020202020204" pitchFamily="34" charset="0"/>
                <a:cs typeface="Arial" panose="020B0604020202020204" pitchFamily="34" charset="0"/>
              </a:rPr>
              <a:t>°</a:t>
            </a:r>
            <a:r>
              <a:rPr lang="en-GB" dirty="0" smtClean="0"/>
              <a:t>C. The highest temperature reached by the resulting solution was 25</a:t>
            </a:r>
            <a:r>
              <a:rPr lang="en-GB" dirty="0">
                <a:latin typeface="Arial" panose="020B0604020202020204" pitchFamily="34" charset="0"/>
                <a:cs typeface="Arial" panose="020B0604020202020204" pitchFamily="34" charset="0"/>
              </a:rPr>
              <a:t>°</a:t>
            </a:r>
            <a:r>
              <a:rPr lang="en-GB" dirty="0" smtClean="0"/>
              <a:t>C. What is the enthalpy of neutralisation?</a:t>
            </a:r>
          </a:p>
          <a:p>
            <a:r>
              <a:rPr lang="en-GB" dirty="0" smtClean="0"/>
              <a:t>Average of starting temperatures = </a:t>
            </a:r>
            <a:r>
              <a:rPr lang="en-GB" u="sng" dirty="0" smtClean="0"/>
              <a:t>18</a:t>
            </a:r>
            <a:r>
              <a:rPr lang="en-GB" u="sng" dirty="0" smtClean="0">
                <a:latin typeface="Arial" panose="020B0604020202020204" pitchFamily="34" charset="0"/>
                <a:cs typeface="Arial" panose="020B0604020202020204" pitchFamily="34" charset="0"/>
              </a:rPr>
              <a:t>°</a:t>
            </a:r>
            <a:r>
              <a:rPr lang="en-GB" u="sng" dirty="0" smtClean="0">
                <a:cs typeface="Arial" panose="020B0604020202020204" pitchFamily="34" charset="0"/>
              </a:rPr>
              <a:t>C</a:t>
            </a:r>
          </a:p>
          <a:p>
            <a:r>
              <a:rPr lang="en-GB" dirty="0" smtClean="0">
                <a:cs typeface="Arial" panose="020B0604020202020204" pitchFamily="34" charset="0"/>
              </a:rPr>
              <a:t>Temperature rise = 25 – 18 = </a:t>
            </a:r>
            <a:r>
              <a:rPr lang="en-GB" u="sng" dirty="0" smtClean="0">
                <a:cs typeface="Arial" panose="020B0604020202020204" pitchFamily="34" charset="0"/>
              </a:rPr>
              <a:t>7</a:t>
            </a:r>
            <a:r>
              <a:rPr lang="en-GB" u="sng" dirty="0" smtClean="0">
                <a:latin typeface="Arial" panose="020B0604020202020204" pitchFamily="34" charset="0"/>
                <a:cs typeface="Arial" panose="020B0604020202020204" pitchFamily="34" charset="0"/>
              </a:rPr>
              <a:t>°</a:t>
            </a:r>
            <a:r>
              <a:rPr lang="en-GB" u="sng" dirty="0" smtClean="0">
                <a:cs typeface="Arial" panose="020B0604020202020204" pitchFamily="34" charset="0"/>
              </a:rPr>
              <a:t>C</a:t>
            </a:r>
          </a:p>
          <a:p>
            <a:r>
              <a:rPr lang="en-GB" dirty="0" smtClean="0">
                <a:cs typeface="Arial" panose="020B0604020202020204" pitchFamily="34" charset="0"/>
              </a:rPr>
              <a:t>Total mass of water = 40</a:t>
            </a:r>
            <a:r>
              <a:rPr lang="en-GB" dirty="0" smtClean="0"/>
              <a:t>cm</a:t>
            </a:r>
            <a:r>
              <a:rPr lang="en-GB" baseline="30000" dirty="0" smtClean="0"/>
              <a:t>3</a:t>
            </a:r>
            <a:r>
              <a:rPr lang="en-GB" dirty="0" smtClean="0"/>
              <a:t> + 40cm</a:t>
            </a:r>
            <a:r>
              <a:rPr lang="en-GB" baseline="30000" dirty="0" smtClean="0"/>
              <a:t>3 </a:t>
            </a:r>
            <a:r>
              <a:rPr lang="en-GB" dirty="0" smtClean="0"/>
              <a:t>= </a:t>
            </a:r>
            <a:r>
              <a:rPr lang="en-GB" u="sng" dirty="0" smtClean="0"/>
              <a:t>80</a:t>
            </a:r>
            <a:r>
              <a:rPr lang="en-GB" u="sng" dirty="0"/>
              <a:t>cm</a:t>
            </a:r>
            <a:r>
              <a:rPr lang="en-GB" u="sng" baseline="30000" dirty="0"/>
              <a:t>3</a:t>
            </a:r>
            <a:endParaRPr lang="en-GB" u="sng" dirty="0"/>
          </a:p>
        </p:txBody>
      </p:sp>
    </p:spTree>
    <p:extLst>
      <p:ext uri="{BB962C8B-B14F-4D97-AF65-F5344CB8AC3E}">
        <p14:creationId xmlns:p14="http://schemas.microsoft.com/office/powerpoint/2010/main" val="26114922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Enthalpy of neutralisation cont’d</a:t>
            </a:r>
            <a:endParaRPr lang="en-GB" dirty="0"/>
          </a:p>
        </p:txBody>
      </p:sp>
      <p:sp>
        <p:nvSpPr>
          <p:cNvPr id="3" name="Text Placeholder 2"/>
          <p:cNvSpPr>
            <a:spLocks noGrp="1"/>
          </p:cNvSpPr>
          <p:nvPr>
            <p:ph type="body" sz="quarter" idx="10"/>
          </p:nvPr>
        </p:nvSpPr>
        <p:spPr>
          <a:xfrm>
            <a:off x="381000" y="1411552"/>
            <a:ext cx="8382000" cy="5137817"/>
          </a:xfrm>
        </p:spPr>
        <p:txBody>
          <a:bodyPr/>
          <a:lstStyle/>
          <a:p>
            <a:r>
              <a:rPr lang="en-US" dirty="0"/>
              <a:t>ΔH = </a:t>
            </a:r>
            <a:r>
              <a:rPr lang="en-US" dirty="0" err="1" smtClean="0"/>
              <a:t>cmΔT</a:t>
            </a:r>
            <a:endParaRPr lang="en-US" dirty="0" smtClean="0"/>
          </a:p>
          <a:p>
            <a:r>
              <a:rPr lang="en-US" dirty="0" smtClean="0"/>
              <a:t>4.18 x 0.08 x 7 = 2.34 kJ </a:t>
            </a:r>
            <a:r>
              <a:rPr lang="en-US" dirty="0" smtClean="0"/>
              <a:t>mol</a:t>
            </a:r>
            <a:r>
              <a:rPr lang="en-US" baseline="30000" dirty="0" smtClean="0"/>
              <a:t>-1</a:t>
            </a:r>
            <a:r>
              <a:rPr lang="en-US" dirty="0" smtClean="0"/>
              <a:t>.</a:t>
            </a:r>
          </a:p>
          <a:p>
            <a:endParaRPr lang="en-US" dirty="0" smtClean="0"/>
          </a:p>
          <a:p>
            <a:r>
              <a:rPr lang="en-US" dirty="0" smtClean="0"/>
              <a:t>Next step. Work out for 1 mole of water:</a:t>
            </a:r>
          </a:p>
          <a:p>
            <a:r>
              <a:rPr lang="en-US" dirty="0" err="1" smtClean="0"/>
              <a:t>n</a:t>
            </a:r>
            <a:r>
              <a:rPr lang="en-US" baseline="-25000" dirty="0" err="1" smtClean="0"/>
              <a:t>HCl</a:t>
            </a:r>
            <a:r>
              <a:rPr lang="en-US" baseline="-25000" dirty="0" smtClean="0"/>
              <a:t> </a:t>
            </a:r>
            <a:r>
              <a:rPr lang="en-US" dirty="0" smtClean="0"/>
              <a:t>= 2 </a:t>
            </a:r>
            <a:r>
              <a:rPr lang="en-US" dirty="0" err="1" smtClean="0"/>
              <a:t>mol</a:t>
            </a:r>
            <a:r>
              <a:rPr lang="en-US" dirty="0" smtClean="0"/>
              <a:t> l</a:t>
            </a:r>
            <a:r>
              <a:rPr lang="en-US" baseline="30000" dirty="0" smtClean="0"/>
              <a:t>-1</a:t>
            </a:r>
            <a:r>
              <a:rPr lang="en-US" dirty="0" smtClean="0"/>
              <a:t> x 40 cm</a:t>
            </a:r>
            <a:r>
              <a:rPr lang="en-US" baseline="30000" dirty="0" smtClean="0"/>
              <a:t>3</a:t>
            </a:r>
            <a:r>
              <a:rPr lang="en-US" dirty="0" smtClean="0"/>
              <a:t> = 2 x 0.04 = 0.08 moles.</a:t>
            </a:r>
          </a:p>
          <a:p>
            <a:r>
              <a:rPr lang="en-US" dirty="0" smtClean="0"/>
              <a:t>1 mole of </a:t>
            </a:r>
            <a:r>
              <a:rPr lang="en-US" dirty="0" err="1" smtClean="0"/>
              <a:t>HCl</a:t>
            </a:r>
            <a:r>
              <a:rPr lang="en-US" dirty="0" smtClean="0"/>
              <a:t> = 1 mole of H</a:t>
            </a:r>
            <a:r>
              <a:rPr lang="en-US" baseline="-25000" dirty="0" smtClean="0"/>
              <a:t>2</a:t>
            </a:r>
            <a:r>
              <a:rPr lang="en-US" dirty="0" smtClean="0"/>
              <a:t>O in </a:t>
            </a:r>
            <a:r>
              <a:rPr lang="en-US" dirty="0" err="1" smtClean="0"/>
              <a:t>neutralisation</a:t>
            </a:r>
            <a:r>
              <a:rPr lang="en-US" dirty="0" smtClean="0"/>
              <a:t>.</a:t>
            </a:r>
          </a:p>
          <a:p>
            <a:r>
              <a:rPr lang="en-US" dirty="0" smtClean="0"/>
              <a:t>0.08 moles H</a:t>
            </a:r>
            <a:r>
              <a:rPr lang="en-US" baseline="-25000" dirty="0" smtClean="0"/>
              <a:t>2</a:t>
            </a:r>
            <a:r>
              <a:rPr lang="en-US" dirty="0" smtClean="0"/>
              <a:t>O = 2.34kJ </a:t>
            </a:r>
            <a:r>
              <a:rPr lang="en-US" dirty="0" smtClean="0"/>
              <a:t>mol</a:t>
            </a:r>
            <a:r>
              <a:rPr lang="en-US" baseline="30000" dirty="0" smtClean="0"/>
              <a:t>-1</a:t>
            </a:r>
            <a:endParaRPr lang="en-US" baseline="30000" dirty="0" smtClean="0"/>
          </a:p>
          <a:p>
            <a:r>
              <a:rPr lang="en-US" dirty="0" smtClean="0"/>
              <a:t>1 mole = 2.34kJ </a:t>
            </a:r>
            <a:r>
              <a:rPr lang="en-US" dirty="0" smtClean="0"/>
              <a:t>mol</a:t>
            </a:r>
            <a:r>
              <a:rPr lang="en-US" baseline="30000" dirty="0" smtClean="0"/>
              <a:t>-1</a:t>
            </a:r>
            <a:r>
              <a:rPr lang="en-US" dirty="0" smtClean="0"/>
              <a:t>/0.08 </a:t>
            </a:r>
            <a:r>
              <a:rPr lang="en-US" dirty="0" smtClean="0"/>
              <a:t>= </a:t>
            </a:r>
            <a:r>
              <a:rPr lang="en-US" u="sng" dirty="0" smtClean="0"/>
              <a:t>29.25 kJ mol</a:t>
            </a:r>
            <a:r>
              <a:rPr lang="en-US" u="sng" baseline="30000" dirty="0" smtClean="0"/>
              <a:t>-1</a:t>
            </a:r>
            <a:endParaRPr lang="en-US" u="sng" baseline="30000" dirty="0"/>
          </a:p>
          <a:p>
            <a:pPr marL="0" indent="0">
              <a:buNone/>
            </a:pPr>
            <a:endParaRPr lang="en-US" baseline="30000" dirty="0"/>
          </a:p>
          <a:p>
            <a:endParaRPr lang="en-GB" dirty="0"/>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194">
            <a:off x="1452687" y="5837296"/>
            <a:ext cx="1524000" cy="1735902"/>
          </a:xfrm>
          <a:prstGeom prst="rect">
            <a:avLst/>
          </a:prstGeom>
        </p:spPr>
      </p:pic>
    </p:spTree>
    <p:extLst>
      <p:ext uri="{BB962C8B-B14F-4D97-AF65-F5344CB8AC3E}">
        <p14:creationId xmlns:p14="http://schemas.microsoft.com/office/powerpoint/2010/main" val="37779114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Hess’ Law</a:t>
            </a:r>
            <a:endParaRPr lang="en-US" dirty="0"/>
          </a:p>
        </p:txBody>
      </p:sp>
      <p:sp>
        <p:nvSpPr>
          <p:cNvPr id="3" name="Text Placeholder 2"/>
          <p:cNvSpPr>
            <a:spLocks noGrp="1"/>
          </p:cNvSpPr>
          <p:nvPr>
            <p:ph type="body" sz="quarter" idx="10"/>
          </p:nvPr>
        </p:nvSpPr>
        <p:spPr>
          <a:xfrm>
            <a:off x="381000" y="1411552"/>
            <a:ext cx="8382000" cy="5121402"/>
          </a:xfrm>
        </p:spPr>
        <p:txBody>
          <a:bodyPr/>
          <a:lstStyle/>
          <a:p>
            <a:r>
              <a:rPr lang="en-US" dirty="0"/>
              <a:t>Hess’s Law states that the enthalpy change for a chemical reaction is independent of the route </a:t>
            </a:r>
            <a:r>
              <a:rPr lang="en-US" dirty="0" smtClean="0"/>
              <a:t>taken.</a:t>
            </a:r>
          </a:p>
          <a:p>
            <a:endParaRPr lang="en-US" dirty="0"/>
          </a:p>
          <a:p>
            <a:endParaRPr lang="en-US" dirty="0"/>
          </a:p>
          <a:p>
            <a:endParaRPr lang="en-US" dirty="0" smtClean="0"/>
          </a:p>
          <a:p>
            <a:endParaRPr lang="en-US" dirty="0"/>
          </a:p>
          <a:p>
            <a:endParaRPr lang="en-US" dirty="0" smtClean="0"/>
          </a:p>
          <a:p>
            <a:endParaRPr lang="en-US" dirty="0" smtClean="0"/>
          </a:p>
          <a:p>
            <a:r>
              <a:rPr lang="en-US" dirty="0" err="1" smtClean="0"/>
              <a:t>ΔH</a:t>
            </a:r>
            <a:r>
              <a:rPr lang="en-US" baseline="-25000" dirty="0" err="1" smtClean="0"/>
              <a:t>x</a:t>
            </a:r>
            <a:r>
              <a:rPr lang="en-US" dirty="0" smtClean="0"/>
              <a:t> = ΔH</a:t>
            </a:r>
            <a:r>
              <a:rPr lang="en-US" baseline="-25000" dirty="0" smtClean="0"/>
              <a:t>1</a:t>
            </a:r>
            <a:r>
              <a:rPr lang="en-US" dirty="0" smtClean="0"/>
              <a:t> + ΔH</a:t>
            </a:r>
            <a:r>
              <a:rPr lang="en-US" baseline="-25000" dirty="0" smtClean="0"/>
              <a:t>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2973040"/>
            <a:ext cx="4648200" cy="2616200"/>
          </a:xfrm>
          <a:prstGeom prst="rect">
            <a:avLst/>
          </a:prstGeom>
        </p:spPr>
      </p:pic>
      <p:pic>
        <p:nvPicPr>
          <p:cNvPr id="5" name="Picture 4"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69836">
            <a:off x="4200142" y="-930436"/>
            <a:ext cx="1524000" cy="1735902"/>
          </a:xfrm>
          <a:prstGeom prst="rect">
            <a:avLst/>
          </a:prstGeom>
        </p:spPr>
      </p:pic>
    </p:spTree>
    <p:extLst>
      <p:ext uri="{BB962C8B-B14F-4D97-AF65-F5344CB8AC3E}">
        <p14:creationId xmlns:p14="http://schemas.microsoft.com/office/powerpoint/2010/main" val="10454583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Hess’ Law</a:t>
            </a:r>
            <a:endParaRPr lang="en-US" dirty="0"/>
          </a:p>
        </p:txBody>
      </p:sp>
      <p:sp>
        <p:nvSpPr>
          <p:cNvPr id="3" name="Text Placeholder 2"/>
          <p:cNvSpPr>
            <a:spLocks noGrp="1"/>
          </p:cNvSpPr>
          <p:nvPr>
            <p:ph type="body" sz="quarter" idx="10"/>
          </p:nvPr>
        </p:nvSpPr>
        <p:spPr>
          <a:xfrm>
            <a:off x="381000" y="1124744"/>
            <a:ext cx="8382000" cy="6106287"/>
          </a:xfrm>
        </p:spPr>
        <p:txBody>
          <a:bodyPr/>
          <a:lstStyle/>
          <a:p>
            <a:r>
              <a:rPr lang="en-US" dirty="0" smtClean="0"/>
              <a:t>Working out enthalpy change using Hess’ Law might involve rearranging sets of equations that you are given with pre-determined ΔH value.</a:t>
            </a:r>
          </a:p>
          <a:p>
            <a:endParaRPr lang="en-US" dirty="0"/>
          </a:p>
          <a:p>
            <a:r>
              <a:rPr lang="en-US" dirty="0" smtClean="0"/>
              <a:t>This will require you to remember some things:</a:t>
            </a:r>
          </a:p>
          <a:p>
            <a:pPr lvl="1"/>
            <a:r>
              <a:rPr lang="en-US" sz="2400" dirty="0"/>
              <a:t>The enthalpy change for the process </a:t>
            </a:r>
            <a:r>
              <a:rPr lang="en-US" sz="2400" dirty="0" smtClean="0"/>
              <a:t>is </a:t>
            </a:r>
            <a:r>
              <a:rPr lang="en-US" sz="2400" dirty="0"/>
              <a:t>independent of the route taken (This is Hess’s law</a:t>
            </a:r>
            <a:r>
              <a:rPr lang="en-US" sz="2400" dirty="0" smtClean="0"/>
              <a:t>).</a:t>
            </a:r>
          </a:p>
          <a:p>
            <a:pPr lvl="1"/>
            <a:r>
              <a:rPr lang="en-US" sz="2400" dirty="0" smtClean="0"/>
              <a:t>The enthalpy change </a:t>
            </a:r>
            <a:r>
              <a:rPr lang="en-US" sz="2400" dirty="0"/>
              <a:t>is proportional to the quantities of reactants and products. For example, burning twice as much fuel will result in twice the enthalpy change for the process</a:t>
            </a:r>
            <a:r>
              <a:rPr lang="en-US" sz="2400" dirty="0" smtClean="0"/>
              <a:t>.</a:t>
            </a:r>
          </a:p>
          <a:p>
            <a:pPr lvl="1"/>
            <a:r>
              <a:rPr lang="en-US" sz="2400" dirty="0"/>
              <a:t>If a reaction is reversed then the sign of the enthalpy change must also be reversed.</a:t>
            </a:r>
          </a:p>
          <a:p>
            <a:pPr lvl="1"/>
            <a:r>
              <a:rPr lang="en-US" sz="2400" dirty="0"/>
              <a:t>Changing the physical state of any reactant (or product) will involve an enthalpy change.</a:t>
            </a:r>
          </a:p>
          <a:p>
            <a:pPr lvl="1"/>
            <a:endParaRPr lang="en-US" sz="2400" dirty="0"/>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194">
            <a:off x="-923577" y="4983222"/>
            <a:ext cx="1524000" cy="1735902"/>
          </a:xfrm>
          <a:prstGeom prst="rect">
            <a:avLst/>
          </a:prstGeom>
        </p:spPr>
      </p:pic>
    </p:spTree>
    <p:extLst>
      <p:ext uri="{BB962C8B-B14F-4D97-AF65-F5344CB8AC3E}">
        <p14:creationId xmlns:p14="http://schemas.microsoft.com/office/powerpoint/2010/main" val="3066164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type="body" sz="quarter" idx="10"/>
          </p:nvPr>
        </p:nvSpPr>
        <p:spPr>
          <a:xfrm>
            <a:off x="381000" y="1411552"/>
            <a:ext cx="8382000" cy="5121402"/>
          </a:xfrm>
        </p:spPr>
        <p:txBody>
          <a:bodyPr/>
          <a:lstStyle/>
          <a:p>
            <a:r>
              <a:rPr lang="en-US" dirty="0" smtClean="0"/>
              <a:t>Given equations:</a:t>
            </a:r>
          </a:p>
          <a:p>
            <a:endParaRPr lang="en-US" dirty="0"/>
          </a:p>
          <a:p>
            <a:endParaRPr lang="en-US" dirty="0" smtClean="0"/>
          </a:p>
          <a:p>
            <a:endParaRPr lang="en-US" dirty="0"/>
          </a:p>
          <a:p>
            <a:r>
              <a:rPr lang="en-US" dirty="0" smtClean="0"/>
              <a:t>Target equation:</a:t>
            </a:r>
          </a:p>
          <a:p>
            <a:endParaRPr lang="en-US" dirty="0"/>
          </a:p>
          <a:p>
            <a:endParaRPr lang="en-US" dirty="0" smtClean="0"/>
          </a:p>
          <a:p>
            <a:r>
              <a:rPr lang="en-US" dirty="0" smtClean="0"/>
              <a:t>What do we have to do to the two top equations to get the reactants and products to the same side as the target equation?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060848"/>
            <a:ext cx="5664200" cy="1231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124819"/>
            <a:ext cx="5168900" cy="508000"/>
          </a:xfrm>
          <a:prstGeom prst="rect">
            <a:avLst/>
          </a:prstGeom>
        </p:spPr>
      </p:pic>
    </p:spTree>
    <p:extLst>
      <p:ext uri="{BB962C8B-B14F-4D97-AF65-F5344CB8AC3E}">
        <p14:creationId xmlns:p14="http://schemas.microsoft.com/office/powerpoint/2010/main" val="14888345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7" name="Text Placeholder 2"/>
          <p:cNvSpPr>
            <a:spLocks noGrp="1"/>
          </p:cNvSpPr>
          <p:nvPr>
            <p:ph type="body" sz="quarter" idx="10"/>
          </p:nvPr>
        </p:nvSpPr>
        <p:spPr>
          <a:xfrm>
            <a:off x="381000" y="1411552"/>
            <a:ext cx="8382000" cy="4678204"/>
          </a:xfrm>
        </p:spPr>
        <p:txBody>
          <a:bodyPr/>
          <a:lstStyle/>
          <a:p>
            <a:r>
              <a:rPr lang="en-US" dirty="0" smtClean="0"/>
              <a:t>Given equations:</a:t>
            </a:r>
          </a:p>
          <a:p>
            <a:endParaRPr lang="en-US" dirty="0"/>
          </a:p>
          <a:p>
            <a:endParaRPr lang="en-US" dirty="0" smtClean="0"/>
          </a:p>
          <a:p>
            <a:endParaRPr lang="en-US" dirty="0"/>
          </a:p>
          <a:p>
            <a:r>
              <a:rPr lang="en-US" dirty="0" smtClean="0"/>
              <a:t>Target equation:</a:t>
            </a:r>
          </a:p>
          <a:p>
            <a:endParaRPr lang="en-US" dirty="0"/>
          </a:p>
          <a:p>
            <a:endParaRPr lang="en-US" dirty="0" smtClean="0"/>
          </a:p>
          <a:p>
            <a:r>
              <a:rPr lang="en-US" dirty="0" smtClean="0"/>
              <a:t>Flip the second equation to get </a:t>
            </a:r>
            <a:r>
              <a:rPr lang="en-US" dirty="0" err="1" smtClean="0"/>
              <a:t>CuO</a:t>
            </a:r>
            <a:r>
              <a:rPr lang="en-US" dirty="0" smtClean="0"/>
              <a:t> on the left and Cu on the right.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060848"/>
            <a:ext cx="5664200" cy="12319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124819"/>
            <a:ext cx="5168900" cy="508000"/>
          </a:xfrm>
          <a:prstGeom prst="rect">
            <a:avLst/>
          </a:prstGeom>
        </p:spPr>
      </p:pic>
    </p:spTree>
    <p:extLst>
      <p:ext uri="{BB962C8B-B14F-4D97-AF65-F5344CB8AC3E}">
        <p14:creationId xmlns:p14="http://schemas.microsoft.com/office/powerpoint/2010/main" val="36297826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Text Placeholder 2"/>
          <p:cNvSpPr>
            <a:spLocks noGrp="1"/>
          </p:cNvSpPr>
          <p:nvPr>
            <p:ph type="body" sz="quarter" idx="10"/>
          </p:nvPr>
        </p:nvSpPr>
        <p:spPr>
          <a:xfrm>
            <a:off x="381000" y="1411552"/>
            <a:ext cx="8382000" cy="5096780"/>
          </a:xfrm>
        </p:spPr>
        <p:txBody>
          <a:bodyPr/>
          <a:lstStyle/>
          <a:p>
            <a:r>
              <a:rPr lang="en-US" dirty="0" smtClean="0"/>
              <a:t>Given equations:</a:t>
            </a:r>
          </a:p>
          <a:p>
            <a:endParaRPr lang="en-US" dirty="0"/>
          </a:p>
          <a:p>
            <a:endParaRPr lang="en-US" dirty="0" smtClean="0"/>
          </a:p>
          <a:p>
            <a:endParaRPr lang="en-US" dirty="0"/>
          </a:p>
          <a:p>
            <a:r>
              <a:rPr lang="en-US" dirty="0" smtClean="0"/>
              <a:t>Target equation:</a:t>
            </a:r>
          </a:p>
          <a:p>
            <a:endParaRPr lang="en-US" dirty="0"/>
          </a:p>
          <a:p>
            <a:endParaRPr lang="en-US" dirty="0" smtClean="0"/>
          </a:p>
          <a:p>
            <a:r>
              <a:rPr lang="en-US" dirty="0" smtClean="0"/>
              <a:t>Add equation 1 and the reverse of equation 2</a:t>
            </a:r>
          </a:p>
          <a:p>
            <a:pPr lvl="1"/>
            <a:r>
              <a:rPr lang="en-US" dirty="0" smtClean="0"/>
              <a:t>ΔH = -283 + 155 (remember we flipped equation 2 so we change the sign) = -128 kJ mol</a:t>
            </a:r>
            <a:r>
              <a:rPr lang="en-US" baseline="30000" dirty="0" smtClean="0"/>
              <a:t>-1</a:t>
            </a:r>
            <a:r>
              <a:rPr lang="en-US"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060848"/>
            <a:ext cx="5664200" cy="1231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124819"/>
            <a:ext cx="5168900" cy="508000"/>
          </a:xfrm>
          <a:prstGeom prst="rect">
            <a:avLst/>
          </a:prstGeom>
        </p:spPr>
      </p:pic>
    </p:spTree>
    <p:extLst>
      <p:ext uri="{BB962C8B-B14F-4D97-AF65-F5344CB8AC3E}">
        <p14:creationId xmlns:p14="http://schemas.microsoft.com/office/powerpoint/2010/main" val="230475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this question</a:t>
            </a:r>
            <a:r>
              <a:rPr lang="mr-IN" dirty="0" smtClean="0"/>
              <a:t>…</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US" dirty="0" smtClean="0"/>
              <a:t>This is our target equation</a:t>
            </a:r>
            <a:r>
              <a:rPr lang="en-GB" dirty="0" smtClean="0"/>
              <a:t>:</a:t>
            </a:r>
          </a:p>
          <a:p>
            <a:endParaRPr lang="en-GB" dirty="0"/>
          </a:p>
          <a:p>
            <a:endParaRPr lang="en-GB" dirty="0" smtClean="0"/>
          </a:p>
          <a:p>
            <a:r>
              <a:rPr lang="en-GB" dirty="0" smtClean="0"/>
              <a:t>Using the data booklet (enthalpy of combustion) and the following equation, work out the enthalpy change for the above reaction.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916832"/>
            <a:ext cx="4127500" cy="457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73" y="4653136"/>
            <a:ext cx="5879911" cy="596900"/>
          </a:xfrm>
          <a:prstGeom prst="rect">
            <a:avLst/>
          </a:prstGeom>
        </p:spPr>
      </p:pic>
    </p:spTree>
    <p:extLst>
      <p:ext uri="{BB962C8B-B14F-4D97-AF65-F5344CB8AC3E}">
        <p14:creationId xmlns:p14="http://schemas.microsoft.com/office/powerpoint/2010/main" val="19574056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Text Placeholder 2"/>
          <p:cNvSpPr>
            <a:spLocks noGrp="1"/>
          </p:cNvSpPr>
          <p:nvPr>
            <p:ph type="body" sz="quarter" idx="10"/>
          </p:nvPr>
        </p:nvSpPr>
        <p:spPr>
          <a:xfrm>
            <a:off x="381000" y="1411552"/>
            <a:ext cx="8382000" cy="6524863"/>
          </a:xfrm>
        </p:spPr>
        <p:txBody>
          <a:bodyPr/>
          <a:lstStyle/>
          <a:p>
            <a:r>
              <a:rPr lang="en-US" dirty="0" smtClean="0"/>
              <a:t>This is the target equation:</a:t>
            </a:r>
          </a:p>
          <a:p>
            <a:endParaRPr lang="en-US" dirty="0"/>
          </a:p>
          <a:p>
            <a:r>
              <a:rPr lang="en-US" dirty="0" smtClean="0"/>
              <a:t>These are your combine equations of combustion:</a:t>
            </a:r>
          </a:p>
          <a:p>
            <a:endParaRPr lang="en-US" dirty="0"/>
          </a:p>
          <a:p>
            <a:endParaRPr lang="en-US" dirty="0" smtClean="0"/>
          </a:p>
          <a:p>
            <a:endParaRPr lang="en-US" dirty="0"/>
          </a:p>
          <a:p>
            <a:r>
              <a:rPr lang="en-US" sz="2400" dirty="0" smtClean="0"/>
              <a:t>So to work out the enthalpy change, you need to double equations 1 and 2, and then add the flipped version of equation 3. This means that all compounds in the combustion reactions are in the right number and on the correct side of the reaction arrow. ΔH = 2(-394) + 2(-286) + 876 = -484 kJ mol</a:t>
            </a:r>
            <a:r>
              <a:rPr lang="en-US" sz="2400" baseline="30000" dirty="0" smtClean="0"/>
              <a:t>-1</a:t>
            </a:r>
            <a:r>
              <a:rPr lang="en-US" sz="2400" dirty="0" smtClean="0"/>
              <a:t>.</a:t>
            </a:r>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916832"/>
            <a:ext cx="4127500" cy="457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356992"/>
            <a:ext cx="5880100" cy="1079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73" y="4437112"/>
            <a:ext cx="5879911" cy="596900"/>
          </a:xfrm>
          <a:prstGeom prst="rect">
            <a:avLst/>
          </a:prstGeom>
        </p:spPr>
      </p:pic>
    </p:spTree>
    <p:extLst>
      <p:ext uri="{BB962C8B-B14F-4D97-AF65-F5344CB8AC3E}">
        <p14:creationId xmlns:p14="http://schemas.microsoft.com/office/powerpoint/2010/main" val="9984705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Exothermic vs. endothermic</a:t>
            </a:r>
            <a:endParaRPr lang="en-US" dirty="0"/>
          </a:p>
        </p:txBody>
      </p:sp>
      <p:sp>
        <p:nvSpPr>
          <p:cNvPr id="3" name="Text Placeholder 2"/>
          <p:cNvSpPr>
            <a:spLocks noGrp="1"/>
          </p:cNvSpPr>
          <p:nvPr>
            <p:ph type="body" sz="quarter" idx="10"/>
          </p:nvPr>
        </p:nvSpPr>
        <p:spPr>
          <a:xfrm>
            <a:off x="381000" y="1411552"/>
            <a:ext cx="8382000" cy="4727448"/>
          </a:xfrm>
        </p:spPr>
        <p:txBody>
          <a:bodyPr/>
          <a:lstStyle/>
          <a:p>
            <a:r>
              <a:rPr lang="en-US" dirty="0" smtClean="0"/>
              <a:t>In industry, the type of reaction taking place is important.</a:t>
            </a:r>
          </a:p>
          <a:p>
            <a:r>
              <a:rPr lang="en-US" dirty="0" smtClean="0"/>
              <a:t>Endothermic reactions will incur extra costs because you need to supply extra energy for the reaction to absorb.</a:t>
            </a:r>
          </a:p>
          <a:p>
            <a:r>
              <a:rPr lang="en-US" dirty="0" smtClean="0"/>
              <a:t>Exothermic reactions may only need an initial boost of energy until the reaction proceeds and produces enough energy to continue.</a:t>
            </a:r>
          </a:p>
          <a:p>
            <a:r>
              <a:rPr lang="en-US" dirty="0" smtClean="0"/>
              <a:t>Temperatures are monitored continuously to ensure that they remain at safe levels.</a:t>
            </a:r>
            <a:endParaRPr lang="en-US" dirty="0"/>
          </a:p>
        </p:txBody>
      </p:sp>
    </p:spTree>
    <p:extLst>
      <p:ext uri="{BB962C8B-B14F-4D97-AF65-F5344CB8AC3E}">
        <p14:creationId xmlns:p14="http://schemas.microsoft.com/office/powerpoint/2010/main" val="3123468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enthalpy	</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US" dirty="0" smtClean="0"/>
              <a:t>Energy is required in order to break bonds. </a:t>
            </a:r>
          </a:p>
          <a:p>
            <a:r>
              <a:rPr lang="en-US" dirty="0" smtClean="0"/>
              <a:t>This means that breaking bonds is an endothermic process.</a:t>
            </a:r>
          </a:p>
          <a:p>
            <a:r>
              <a:rPr lang="en-US" dirty="0" smtClean="0"/>
              <a:t>Energy is released on forming bonds.</a:t>
            </a:r>
          </a:p>
          <a:p>
            <a:r>
              <a:rPr lang="en-US" dirty="0" smtClean="0"/>
              <a:t>This means that forming bonds is an exothermic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0" y="4861272"/>
            <a:ext cx="3924300" cy="1016000"/>
          </a:xfrm>
          <a:prstGeom prst="rect">
            <a:avLst/>
          </a:prstGeom>
        </p:spPr>
      </p:pic>
      <p:pic>
        <p:nvPicPr>
          <p:cNvPr id="5" name="Picture 4"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71172">
            <a:off x="7466771" y="-867950"/>
            <a:ext cx="1524000" cy="1735902"/>
          </a:xfrm>
          <a:prstGeom prst="rect">
            <a:avLst/>
          </a:prstGeom>
        </p:spPr>
      </p:pic>
    </p:spTree>
    <p:extLst>
      <p:ext uri="{BB962C8B-B14F-4D97-AF65-F5344CB8AC3E}">
        <p14:creationId xmlns:p14="http://schemas.microsoft.com/office/powerpoint/2010/main" val="66771696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enthalpy</a:t>
            </a:r>
            <a:endParaRPr lang="en-US" dirty="0"/>
          </a:p>
        </p:txBody>
      </p:sp>
      <p:sp>
        <p:nvSpPr>
          <p:cNvPr id="3" name="Text Placeholder 2"/>
          <p:cNvSpPr>
            <a:spLocks noGrp="1"/>
          </p:cNvSpPr>
          <p:nvPr>
            <p:ph type="body" sz="quarter" idx="10"/>
          </p:nvPr>
        </p:nvSpPr>
        <p:spPr>
          <a:xfrm>
            <a:off x="381000" y="1411552"/>
            <a:ext cx="8382000" cy="4825937"/>
          </a:xfrm>
        </p:spPr>
        <p:txBody>
          <a:bodyPr/>
          <a:lstStyle/>
          <a:p>
            <a:r>
              <a:rPr lang="en-US" dirty="0" smtClean="0"/>
              <a:t>There are values for this in the data booklet (Pg.10).</a:t>
            </a:r>
          </a:p>
          <a:p>
            <a:endParaRPr lang="en-US" dirty="0" smtClean="0"/>
          </a:p>
          <a:p>
            <a:r>
              <a:rPr lang="en-US" dirty="0" smtClean="0"/>
              <a:t>The </a:t>
            </a:r>
            <a:r>
              <a:rPr lang="en-US" dirty="0"/>
              <a:t>bond enthalpies quoted in the data </a:t>
            </a:r>
            <a:r>
              <a:rPr lang="en-US" dirty="0" smtClean="0"/>
              <a:t>booklet </a:t>
            </a:r>
            <a:r>
              <a:rPr lang="en-US" dirty="0"/>
              <a:t>are the energies required to break </a:t>
            </a:r>
            <a:r>
              <a:rPr lang="en-US" b="1" dirty="0"/>
              <a:t>one mole </a:t>
            </a:r>
            <a:r>
              <a:rPr lang="en-US" dirty="0"/>
              <a:t>of a particular bond between a pair of atoms</a:t>
            </a:r>
            <a:r>
              <a:rPr lang="en-US" b="1" dirty="0"/>
              <a:t> in the gaseous state</a:t>
            </a:r>
            <a:r>
              <a:rPr lang="en-US" dirty="0" smtClean="0"/>
              <a:t>.</a:t>
            </a:r>
          </a:p>
          <a:p>
            <a:endParaRPr lang="en-US" dirty="0"/>
          </a:p>
          <a:p>
            <a:r>
              <a:rPr lang="en-US" dirty="0" smtClean="0"/>
              <a:t>We can use these to work out the enthalpy change for some reactions.</a:t>
            </a:r>
            <a:endParaRPr lang="en-US" dirty="0"/>
          </a:p>
        </p:txBody>
      </p:sp>
    </p:spTree>
    <p:extLst>
      <p:ext uri="{BB962C8B-B14F-4D97-AF65-F5344CB8AC3E}">
        <p14:creationId xmlns:p14="http://schemas.microsoft.com/office/powerpoint/2010/main" val="13858278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type="body" sz="quarter" idx="10"/>
          </p:nvPr>
        </p:nvSpPr>
        <p:spPr>
          <a:xfrm>
            <a:off x="381000" y="1411552"/>
            <a:ext cx="8382000" cy="2412968"/>
          </a:xfrm>
        </p:spPr>
        <p:txBody>
          <a:bodyPr/>
          <a:lstStyle/>
          <a:p>
            <a:r>
              <a:rPr lang="en-US" dirty="0" smtClean="0"/>
              <a:t>Using the bond enthalpies in the data booklet, work out the enthalpy change for the following reaction:</a:t>
            </a:r>
          </a:p>
          <a:p>
            <a:endParaRPr lang="en-US" dirty="0"/>
          </a:p>
          <a:p>
            <a:r>
              <a:rPr lang="en-US" dirty="0" smtClean="0"/>
              <a:t>H</a:t>
            </a:r>
            <a:r>
              <a:rPr lang="en-US" baseline="-25000" dirty="0" smtClean="0"/>
              <a:t>2</a:t>
            </a:r>
            <a:r>
              <a:rPr lang="en-US" dirty="0" smtClean="0"/>
              <a:t> + Cl</a:t>
            </a:r>
            <a:r>
              <a:rPr lang="en-US" baseline="-25000" dirty="0" smtClean="0"/>
              <a:t>2</a:t>
            </a:r>
            <a:r>
              <a:rPr lang="en-US" dirty="0" smtClean="0"/>
              <a:t> </a:t>
            </a:r>
            <a:r>
              <a:rPr lang="en-US" dirty="0" smtClean="0">
                <a:sym typeface="Wingdings"/>
              </a:rPr>
              <a:t> 2HCl</a:t>
            </a:r>
            <a:endParaRPr lang="en-US" dirty="0"/>
          </a:p>
        </p:txBody>
      </p:sp>
    </p:spTree>
    <p:extLst>
      <p:ext uri="{BB962C8B-B14F-4D97-AF65-F5344CB8AC3E}">
        <p14:creationId xmlns:p14="http://schemas.microsoft.com/office/powerpoint/2010/main" val="16869326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Text Placeholder 2"/>
          <p:cNvSpPr>
            <a:spLocks noGrp="1"/>
          </p:cNvSpPr>
          <p:nvPr>
            <p:ph type="body" sz="quarter" idx="10"/>
          </p:nvPr>
        </p:nvSpPr>
        <p:spPr>
          <a:xfrm>
            <a:off x="381000" y="1052736"/>
            <a:ext cx="8382000" cy="5860066"/>
          </a:xfrm>
        </p:spPr>
        <p:txBody>
          <a:bodyPr/>
          <a:lstStyle/>
          <a:p>
            <a:r>
              <a:rPr lang="en-US" b="1" dirty="0"/>
              <a:t>H</a:t>
            </a:r>
            <a:r>
              <a:rPr lang="en-US" b="1" baseline="-25000" dirty="0"/>
              <a:t>2</a:t>
            </a:r>
            <a:r>
              <a:rPr lang="en-US" b="1" dirty="0"/>
              <a:t> + Cl</a:t>
            </a:r>
            <a:r>
              <a:rPr lang="en-US" b="1" baseline="-25000" dirty="0"/>
              <a:t>2</a:t>
            </a:r>
            <a:r>
              <a:rPr lang="en-US" b="1" dirty="0"/>
              <a:t> </a:t>
            </a:r>
            <a:r>
              <a:rPr lang="en-US" b="1" dirty="0">
                <a:sym typeface="Wingdings"/>
              </a:rPr>
              <a:t> </a:t>
            </a:r>
            <a:r>
              <a:rPr lang="en-US" b="1" dirty="0" smtClean="0">
                <a:sym typeface="Wingdings"/>
              </a:rPr>
              <a:t>2HCl</a:t>
            </a:r>
            <a:endParaRPr lang="en-US" b="1" dirty="0" smtClean="0"/>
          </a:p>
          <a:p>
            <a:endParaRPr lang="en-US" dirty="0" smtClean="0"/>
          </a:p>
          <a:p>
            <a:r>
              <a:rPr lang="en-US" dirty="0" smtClean="0"/>
              <a:t>Bond breaking:</a:t>
            </a:r>
          </a:p>
          <a:p>
            <a:r>
              <a:rPr lang="en-US" dirty="0" smtClean="0"/>
              <a:t>H-H </a:t>
            </a:r>
            <a:r>
              <a:rPr lang="en-US" dirty="0" smtClean="0">
                <a:sym typeface="Wingdings"/>
              </a:rPr>
              <a:t> 2H = 436</a:t>
            </a:r>
          </a:p>
          <a:p>
            <a:r>
              <a:rPr lang="en-US" dirty="0" smtClean="0">
                <a:sym typeface="Wingdings"/>
              </a:rPr>
              <a:t>Cl-Cl  2Cl = 243</a:t>
            </a:r>
          </a:p>
          <a:p>
            <a:endParaRPr lang="en-US" dirty="0">
              <a:sym typeface="Wingdings"/>
            </a:endParaRPr>
          </a:p>
          <a:p>
            <a:r>
              <a:rPr lang="en-US" dirty="0" smtClean="0">
                <a:sym typeface="Wingdings"/>
              </a:rPr>
              <a:t>Bond forming:</a:t>
            </a:r>
          </a:p>
          <a:p>
            <a:r>
              <a:rPr lang="en-US" dirty="0" smtClean="0">
                <a:sym typeface="Wingdings"/>
              </a:rPr>
              <a:t>H + Cl  H-Cl = -432</a:t>
            </a:r>
          </a:p>
          <a:p>
            <a:r>
              <a:rPr lang="en-US" dirty="0" smtClean="0">
                <a:sym typeface="Wingdings"/>
              </a:rPr>
              <a:t>H + Cl  H-Cl = -432</a:t>
            </a:r>
          </a:p>
          <a:p>
            <a:endParaRPr lang="en-US" dirty="0" smtClean="0">
              <a:sym typeface="Wingdings"/>
            </a:endParaRPr>
          </a:p>
          <a:p>
            <a:r>
              <a:rPr lang="en-US" dirty="0" smtClean="0">
                <a:sym typeface="Wingdings"/>
              </a:rPr>
              <a:t>Total </a:t>
            </a:r>
            <a:r>
              <a:rPr lang="en-US" dirty="0"/>
              <a:t>ΔH </a:t>
            </a:r>
            <a:r>
              <a:rPr lang="en-US" dirty="0" smtClean="0">
                <a:sym typeface="Wingdings"/>
              </a:rPr>
              <a:t>= 436 + 243 - 432 - 432 = </a:t>
            </a:r>
            <a:r>
              <a:rPr lang="en-US" u="sng" dirty="0" smtClean="0">
                <a:sym typeface="Wingdings"/>
              </a:rPr>
              <a:t>-185kJ mol</a:t>
            </a:r>
            <a:r>
              <a:rPr lang="en-US" u="sng" baseline="30000" dirty="0" smtClean="0">
                <a:sym typeface="Wingdings"/>
              </a:rPr>
              <a:t>-1</a:t>
            </a:r>
            <a:r>
              <a:rPr lang="en-US" dirty="0" smtClean="0">
                <a:sym typeface="Wingdings"/>
              </a:rPr>
              <a:t>. </a:t>
            </a:r>
            <a:endParaRPr lang="en-US" dirty="0"/>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194">
            <a:off x="5773167" y="2452920"/>
            <a:ext cx="1524000" cy="1735902"/>
          </a:xfrm>
          <a:prstGeom prst="rect">
            <a:avLst/>
          </a:prstGeom>
        </p:spPr>
      </p:pic>
    </p:spTree>
    <p:extLst>
      <p:ext uri="{BB962C8B-B14F-4D97-AF65-F5344CB8AC3E}">
        <p14:creationId xmlns:p14="http://schemas.microsoft.com/office/powerpoint/2010/main" val="5101387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a:t>
            </a:r>
            <a:endParaRPr lang="en-US" dirty="0"/>
          </a:p>
        </p:txBody>
      </p:sp>
      <p:sp>
        <p:nvSpPr>
          <p:cNvPr id="3" name="Text Placeholder 2"/>
          <p:cNvSpPr>
            <a:spLocks noGrp="1"/>
          </p:cNvSpPr>
          <p:nvPr>
            <p:ph type="body" sz="quarter" idx="10"/>
          </p:nvPr>
        </p:nvSpPr>
        <p:spPr>
          <a:xfrm>
            <a:off x="381000" y="1411552"/>
            <a:ext cx="8382000" cy="4924425"/>
          </a:xfrm>
        </p:spPr>
        <p:txBody>
          <a:bodyPr/>
          <a:lstStyle/>
          <a:p>
            <a:r>
              <a:rPr lang="en-US" dirty="0" smtClean="0"/>
              <a:t>Enthalpy = chemical energy in a reaction.</a:t>
            </a:r>
          </a:p>
          <a:p>
            <a:r>
              <a:rPr lang="en-US" dirty="0" smtClean="0"/>
              <a:t>Energy is used up when bonds are broken.</a:t>
            </a:r>
          </a:p>
          <a:p>
            <a:r>
              <a:rPr lang="en-US" dirty="0" smtClean="0"/>
              <a:t>Energy is released when bonds are formed.</a:t>
            </a:r>
          </a:p>
          <a:p>
            <a:endParaRPr lang="en-US" dirty="0"/>
          </a:p>
          <a:p>
            <a:r>
              <a:rPr lang="en-US" dirty="0" smtClean="0"/>
              <a:t>Enthalpy </a:t>
            </a:r>
            <a:r>
              <a:rPr lang="en-US" b="1" dirty="0" smtClean="0"/>
              <a:t>change </a:t>
            </a:r>
            <a:r>
              <a:rPr lang="en-US" dirty="0" smtClean="0"/>
              <a:t>in a reaction is the difference in energy between the reactants and the products.</a:t>
            </a:r>
          </a:p>
          <a:p>
            <a:r>
              <a:rPr lang="en-US" dirty="0" smtClean="0"/>
              <a:t>The heat used/generate by 1 mole of a compound can be expressed in joules (J) or kilojoules (kJ) mol</a:t>
            </a:r>
            <a:r>
              <a:rPr lang="en-US" baseline="30000" dirty="0" smtClean="0"/>
              <a:t>-1</a:t>
            </a:r>
            <a:r>
              <a:rPr lang="en-US" dirty="0" smtClean="0"/>
              <a:t>.</a:t>
            </a:r>
            <a:endParaRPr lang="en-US" baseline="30000" dirty="0"/>
          </a:p>
        </p:txBody>
      </p:sp>
    </p:spTree>
    <p:extLst>
      <p:ext uri="{BB962C8B-B14F-4D97-AF65-F5344CB8AC3E}">
        <p14:creationId xmlns:p14="http://schemas.microsoft.com/office/powerpoint/2010/main" val="11641973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enthalpy change</a:t>
            </a:r>
            <a:endParaRPr lang="en-US" dirty="0"/>
          </a:p>
        </p:txBody>
      </p:sp>
      <p:sp>
        <p:nvSpPr>
          <p:cNvPr id="3" name="Text Placeholder 2"/>
          <p:cNvSpPr>
            <a:spLocks noGrp="1"/>
          </p:cNvSpPr>
          <p:nvPr>
            <p:ph type="body" sz="quarter" idx="10"/>
          </p:nvPr>
        </p:nvSpPr>
        <p:spPr>
          <a:xfrm>
            <a:off x="381000" y="1411552"/>
            <a:ext cx="8382000" cy="4610493"/>
          </a:xfrm>
        </p:spPr>
        <p:txBody>
          <a:bodyPr/>
          <a:lstStyle/>
          <a:p>
            <a:r>
              <a:rPr lang="en-US" dirty="0" smtClean="0"/>
              <a:t>Use the formula: </a:t>
            </a:r>
            <a:r>
              <a:rPr lang="en-US" b="1" dirty="0" smtClean="0"/>
              <a:t>ΔH = </a:t>
            </a:r>
            <a:r>
              <a:rPr lang="en-US" b="1" dirty="0" err="1" smtClean="0"/>
              <a:t>cmΔT</a:t>
            </a:r>
            <a:endParaRPr lang="en-US" b="1" dirty="0" smtClean="0"/>
          </a:p>
          <a:p>
            <a:endParaRPr lang="en-US" dirty="0" smtClean="0"/>
          </a:p>
          <a:p>
            <a:r>
              <a:rPr lang="en-US" dirty="0" smtClean="0"/>
              <a:t>C = specific heat capacity of water.</a:t>
            </a:r>
          </a:p>
          <a:p>
            <a:pPr lvl="1"/>
            <a:r>
              <a:rPr lang="en-US" dirty="0" smtClean="0"/>
              <a:t>This value is constant at 4.18kJ mol</a:t>
            </a:r>
            <a:r>
              <a:rPr lang="en-US" baseline="30000" dirty="0" smtClean="0"/>
              <a:t>-1</a:t>
            </a:r>
            <a:endParaRPr lang="en-US" dirty="0" smtClean="0"/>
          </a:p>
          <a:p>
            <a:endParaRPr lang="en-US" dirty="0" smtClean="0"/>
          </a:p>
          <a:p>
            <a:r>
              <a:rPr lang="en-US" dirty="0" smtClean="0"/>
              <a:t>M = mass of water heated (in kg, remember 1ml or cm</a:t>
            </a:r>
            <a:r>
              <a:rPr lang="en-US" baseline="30000" dirty="0" smtClean="0"/>
              <a:t>3</a:t>
            </a:r>
            <a:r>
              <a:rPr lang="en-US" dirty="0" smtClean="0"/>
              <a:t> = 1g).</a:t>
            </a:r>
          </a:p>
          <a:p>
            <a:endParaRPr lang="en-US" dirty="0" smtClean="0"/>
          </a:p>
          <a:p>
            <a:r>
              <a:rPr lang="en-US" dirty="0" smtClean="0"/>
              <a:t>ΔT = change in temperature in the experiment.</a:t>
            </a:r>
            <a:endParaRPr lang="en-US" dirty="0"/>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2804" flipH="1">
            <a:off x="8364559" y="1704421"/>
            <a:ext cx="1558879" cy="1775631"/>
          </a:xfrm>
          <a:prstGeom prst="rect">
            <a:avLst/>
          </a:prstGeom>
        </p:spPr>
      </p:pic>
    </p:spTree>
    <p:extLst>
      <p:ext uri="{BB962C8B-B14F-4D97-AF65-F5344CB8AC3E}">
        <p14:creationId xmlns:p14="http://schemas.microsoft.com/office/powerpoint/2010/main" val="9419082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enthalpy change</a:t>
            </a:r>
            <a:endParaRPr lang="en-US" dirty="0"/>
          </a:p>
        </p:txBody>
      </p:sp>
      <p:sp>
        <p:nvSpPr>
          <p:cNvPr id="3" name="Text Placeholder 2"/>
          <p:cNvSpPr>
            <a:spLocks noGrp="1"/>
          </p:cNvSpPr>
          <p:nvPr>
            <p:ph type="body" sz="quarter" idx="10"/>
          </p:nvPr>
        </p:nvSpPr>
        <p:spPr>
          <a:xfrm>
            <a:off x="381000" y="1411552"/>
            <a:ext cx="8382000" cy="6647974"/>
          </a:xfrm>
        </p:spPr>
        <p:txBody>
          <a:bodyPr/>
          <a:lstStyle/>
          <a:p>
            <a:r>
              <a:rPr lang="en-US" dirty="0"/>
              <a:t>A solution was made by dissolving a spatula of potassium nitrate into </a:t>
            </a:r>
            <a:r>
              <a:rPr lang="en-US" dirty="0" smtClean="0"/>
              <a:t>70 </a:t>
            </a:r>
            <a:r>
              <a:rPr lang="en-US" dirty="0"/>
              <a:t>cm</a:t>
            </a:r>
            <a:r>
              <a:rPr lang="en-US" baseline="30000" dirty="0"/>
              <a:t>3</a:t>
            </a:r>
            <a:r>
              <a:rPr lang="en-US" dirty="0"/>
              <a:t> of water. The temperature changed from </a:t>
            </a:r>
            <a:r>
              <a:rPr lang="en-US" dirty="0" smtClean="0"/>
              <a:t>20.5˚</a:t>
            </a:r>
            <a:r>
              <a:rPr lang="en-US" dirty="0"/>
              <a:t>C to </a:t>
            </a:r>
            <a:r>
              <a:rPr lang="en-US" dirty="0" smtClean="0"/>
              <a:t>16.7</a:t>
            </a:r>
            <a:r>
              <a:rPr lang="en-US" dirty="0"/>
              <a:t>˚C. Calculate the enthalpy change for this reaction</a:t>
            </a:r>
            <a:r>
              <a:rPr lang="en-US" dirty="0" smtClean="0"/>
              <a:t>.</a:t>
            </a:r>
          </a:p>
          <a:p>
            <a:r>
              <a:rPr lang="en-US" dirty="0" smtClean="0"/>
              <a:t>C = 4.18 (specific heat capacity of water)</a:t>
            </a:r>
          </a:p>
          <a:p>
            <a:r>
              <a:rPr lang="en-US" dirty="0" smtClean="0"/>
              <a:t>M = 0.07 (mass of water in kg)</a:t>
            </a:r>
          </a:p>
          <a:p>
            <a:r>
              <a:rPr lang="en-US" dirty="0" smtClean="0"/>
              <a:t>ΔT </a:t>
            </a:r>
            <a:r>
              <a:rPr lang="en-GB" dirty="0"/>
              <a:t>=</a:t>
            </a:r>
            <a:r>
              <a:rPr lang="en-US" dirty="0" smtClean="0"/>
              <a:t> 3.8 (temperature change)</a:t>
            </a:r>
          </a:p>
          <a:p>
            <a:endParaRPr lang="en-US" dirty="0" smtClean="0"/>
          </a:p>
          <a:p>
            <a:r>
              <a:rPr lang="en-US" b="1" dirty="0"/>
              <a:t>ΔH = </a:t>
            </a:r>
            <a:r>
              <a:rPr lang="en-US" b="1" dirty="0" err="1" smtClean="0"/>
              <a:t>cmΔT</a:t>
            </a:r>
            <a:endParaRPr lang="en-US" b="1" dirty="0"/>
          </a:p>
          <a:p>
            <a:r>
              <a:rPr lang="en-US" dirty="0" smtClean="0"/>
              <a:t>ΔH = 4.18 x 0.07 x 3.8 = </a:t>
            </a:r>
            <a:r>
              <a:rPr lang="en-US" u="sng" dirty="0" smtClean="0"/>
              <a:t>1.1kJ mol</a:t>
            </a:r>
            <a:r>
              <a:rPr lang="en-US" u="sng" baseline="30000" dirty="0" smtClean="0"/>
              <a:t>-1</a:t>
            </a:r>
            <a:r>
              <a:rPr lang="en-US" dirty="0" smtClean="0"/>
              <a:t>.</a:t>
            </a:r>
            <a:endParaRPr lang="en-US" b="1" dirty="0" smtClean="0"/>
          </a:p>
          <a:p>
            <a:endParaRPr lang="en-US" dirty="0"/>
          </a:p>
          <a:p>
            <a:endParaRPr lang="en-US" dirty="0" smtClean="0"/>
          </a:p>
          <a:p>
            <a:endParaRPr lang="en-US" dirty="0"/>
          </a:p>
        </p:txBody>
      </p:sp>
    </p:spTree>
    <p:extLst>
      <p:ext uri="{BB962C8B-B14F-4D97-AF65-F5344CB8AC3E}">
        <p14:creationId xmlns:p14="http://schemas.microsoft.com/office/powerpoint/2010/main" val="35568490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enthalpy of combustion</a:t>
            </a:r>
            <a:endParaRPr lang="en-US" dirty="0"/>
          </a:p>
        </p:txBody>
      </p:sp>
      <p:sp>
        <p:nvSpPr>
          <p:cNvPr id="3" name="Text Placeholder 2"/>
          <p:cNvSpPr>
            <a:spLocks noGrp="1"/>
          </p:cNvSpPr>
          <p:nvPr>
            <p:ph type="body" sz="quarter" idx="10"/>
          </p:nvPr>
        </p:nvSpPr>
        <p:spPr>
          <a:xfrm>
            <a:off x="381000" y="1411552"/>
            <a:ext cx="8382000" cy="5022914"/>
          </a:xfrm>
        </p:spPr>
        <p:txBody>
          <a:bodyPr/>
          <a:lstStyle/>
          <a:p>
            <a:r>
              <a:rPr lang="en-US" dirty="0" smtClean="0"/>
              <a:t>This simple apparatus can help us work out the enthalpy of combustion in a reaction:</a:t>
            </a:r>
          </a:p>
          <a:p>
            <a:endParaRPr lang="en-US" dirty="0"/>
          </a:p>
          <a:p>
            <a:endParaRPr lang="en-US" dirty="0" smtClean="0"/>
          </a:p>
          <a:p>
            <a:endParaRPr lang="en-US" dirty="0"/>
          </a:p>
          <a:p>
            <a:endParaRPr lang="en-US" dirty="0" smtClean="0"/>
          </a:p>
          <a:p>
            <a:endParaRPr lang="en-US" dirty="0" smtClean="0"/>
          </a:p>
          <a:p>
            <a:r>
              <a:rPr lang="en-US" dirty="0" smtClean="0"/>
              <a:t>The enthalpy of combustion tells us how much energy is released while burning </a:t>
            </a:r>
            <a:r>
              <a:rPr lang="en-US" b="1" dirty="0" smtClean="0"/>
              <a:t>1 mole </a:t>
            </a:r>
            <a:r>
              <a:rPr lang="en-US" dirty="0" smtClean="0"/>
              <a:t>of a fuel.</a:t>
            </a:r>
            <a:endParaRPr lang="en-US" dirty="0"/>
          </a:p>
        </p:txBody>
      </p:sp>
      <p:pic>
        <p:nvPicPr>
          <p:cNvPr id="4" name="Picture 3"/>
          <p:cNvPicPr>
            <a:picLocks noChangeAspect="1"/>
          </p:cNvPicPr>
          <p:nvPr/>
        </p:nvPicPr>
        <p:blipFill>
          <a:blip r:embed="rId2"/>
          <a:stretch>
            <a:fillRect/>
          </a:stretch>
        </p:blipFill>
        <p:spPr>
          <a:xfrm>
            <a:off x="3327400" y="2276872"/>
            <a:ext cx="2489200" cy="2743200"/>
          </a:xfrm>
          <a:prstGeom prst="rect">
            <a:avLst/>
          </a:prstGeom>
        </p:spPr>
      </p:pic>
      <p:pic>
        <p:nvPicPr>
          <p:cNvPr id="5" name="Picture 4" descr="AA0282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5194">
            <a:off x="-995585" y="3965088"/>
            <a:ext cx="1524000" cy="1735902"/>
          </a:xfrm>
          <a:prstGeom prst="rect">
            <a:avLst/>
          </a:prstGeom>
        </p:spPr>
      </p:pic>
    </p:spTree>
    <p:extLst>
      <p:ext uri="{BB962C8B-B14F-4D97-AF65-F5344CB8AC3E}">
        <p14:creationId xmlns:p14="http://schemas.microsoft.com/office/powerpoint/2010/main" val="17222096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enthalpy of combustion</a:t>
            </a:r>
            <a:endParaRPr lang="en-US" dirty="0"/>
          </a:p>
        </p:txBody>
      </p:sp>
      <p:sp>
        <p:nvSpPr>
          <p:cNvPr id="3" name="Text Placeholder 2"/>
          <p:cNvSpPr>
            <a:spLocks noGrp="1"/>
          </p:cNvSpPr>
          <p:nvPr>
            <p:ph type="body" sz="quarter" idx="10"/>
          </p:nvPr>
        </p:nvSpPr>
        <p:spPr>
          <a:xfrm>
            <a:off x="381000" y="1411552"/>
            <a:ext cx="8382000" cy="3644075"/>
          </a:xfrm>
        </p:spPr>
        <p:txBody>
          <a:bodyPr/>
          <a:lstStyle/>
          <a:p>
            <a:pPr fontAlgn="base"/>
            <a:r>
              <a:rPr lang="en-US" dirty="0" smtClean="0"/>
              <a:t>Propanol </a:t>
            </a:r>
            <a:r>
              <a:rPr lang="en-US" dirty="0"/>
              <a:t>(</a:t>
            </a:r>
            <a:r>
              <a:rPr lang="en-US" dirty="0" smtClean="0"/>
              <a:t>C</a:t>
            </a:r>
            <a:r>
              <a:rPr lang="en-US" baseline="-25000" dirty="0" smtClean="0"/>
              <a:t>3</a:t>
            </a:r>
            <a:r>
              <a:rPr lang="en-US" dirty="0" smtClean="0"/>
              <a:t>H</a:t>
            </a:r>
            <a:r>
              <a:rPr lang="en-US" baseline="-25000" dirty="0"/>
              <a:t>6</a:t>
            </a:r>
            <a:r>
              <a:rPr lang="en-US" dirty="0" smtClean="0"/>
              <a:t>OH</a:t>
            </a:r>
            <a:r>
              <a:rPr lang="en-US" dirty="0"/>
              <a:t>) was placed in a spirit burner and used to heat </a:t>
            </a:r>
            <a:r>
              <a:rPr lang="en-US" dirty="0" smtClean="0"/>
              <a:t>300 </a:t>
            </a:r>
            <a:r>
              <a:rPr lang="en-US" dirty="0"/>
              <a:t>cm</a:t>
            </a:r>
            <a:r>
              <a:rPr lang="en-US" baseline="30000" dirty="0"/>
              <a:t>3</a:t>
            </a:r>
            <a:r>
              <a:rPr lang="en-US" dirty="0"/>
              <a:t> of water in a copper can. When the temperature of the water had increased by </a:t>
            </a:r>
            <a:r>
              <a:rPr lang="en-US" dirty="0" smtClean="0"/>
              <a:t>7˚</a:t>
            </a:r>
            <a:r>
              <a:rPr lang="en-US" dirty="0"/>
              <a:t>C, the mass of the burner and ethanol had decreased by </a:t>
            </a:r>
            <a:r>
              <a:rPr lang="en-US" dirty="0" smtClean="0"/>
              <a:t>0.59 </a:t>
            </a:r>
            <a:r>
              <a:rPr lang="en-US" dirty="0"/>
              <a:t>g.</a:t>
            </a:r>
          </a:p>
          <a:p>
            <a:pPr fontAlgn="base"/>
            <a:r>
              <a:rPr lang="en-US" dirty="0"/>
              <a:t>Calculate the enthalpy of combustion of ethanol</a:t>
            </a:r>
            <a:r>
              <a:rPr lang="en-US" dirty="0" smtClean="0"/>
              <a:t>. (Remember it is the heat given out by 1 mole.)</a:t>
            </a:r>
            <a:endParaRPr lang="en-US" dirty="0"/>
          </a:p>
        </p:txBody>
      </p:sp>
    </p:spTree>
    <p:extLst>
      <p:ext uri="{BB962C8B-B14F-4D97-AF65-F5344CB8AC3E}">
        <p14:creationId xmlns:p14="http://schemas.microsoft.com/office/powerpoint/2010/main" val="15491919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enthalpy of combustion</a:t>
            </a:r>
            <a:endParaRPr lang="en-US" dirty="0"/>
          </a:p>
        </p:txBody>
      </p:sp>
      <p:sp>
        <p:nvSpPr>
          <p:cNvPr id="3" name="Text Placeholder 2"/>
          <p:cNvSpPr>
            <a:spLocks noGrp="1"/>
          </p:cNvSpPr>
          <p:nvPr>
            <p:ph type="body" sz="quarter" idx="10"/>
          </p:nvPr>
        </p:nvSpPr>
        <p:spPr>
          <a:xfrm>
            <a:off x="381000" y="1411552"/>
            <a:ext cx="8382000" cy="4481227"/>
          </a:xfrm>
        </p:spPr>
        <p:txBody>
          <a:bodyPr/>
          <a:lstStyle/>
          <a:p>
            <a:r>
              <a:rPr lang="en-US" dirty="0"/>
              <a:t>ΔH </a:t>
            </a:r>
            <a:r>
              <a:rPr lang="en-US" dirty="0" smtClean="0"/>
              <a:t>= 4.18 x 0.3 x 7 = 8.778 kJ mol</a:t>
            </a:r>
            <a:r>
              <a:rPr lang="en-US" baseline="30000" dirty="0" smtClean="0"/>
              <a:t>-1</a:t>
            </a:r>
            <a:r>
              <a:rPr lang="en-US" dirty="0" smtClean="0"/>
              <a:t>.</a:t>
            </a:r>
          </a:p>
          <a:p>
            <a:r>
              <a:rPr lang="en-US" dirty="0" smtClean="0"/>
              <a:t>This is in 0.59g of propanol, 1 mole of propanol weighs 59g.</a:t>
            </a:r>
          </a:p>
          <a:p>
            <a:r>
              <a:rPr lang="en-US" dirty="0" smtClean="0"/>
              <a:t>0.59g of propanol is 1 hundredth of a mole.</a:t>
            </a:r>
          </a:p>
          <a:p>
            <a:r>
              <a:rPr lang="en-US" dirty="0" smtClean="0"/>
              <a:t>Therefore, we multiply 8.778 by 100 in order to get our final answer.</a:t>
            </a:r>
          </a:p>
          <a:p>
            <a:r>
              <a:rPr lang="en-US" dirty="0"/>
              <a:t>ΔH </a:t>
            </a:r>
            <a:r>
              <a:rPr lang="en-US" dirty="0" smtClean="0"/>
              <a:t>= 8.778 x 100 = -877.8 kJ mol</a:t>
            </a:r>
            <a:r>
              <a:rPr lang="en-US" baseline="30000" dirty="0" smtClean="0"/>
              <a:t>-1</a:t>
            </a:r>
            <a:r>
              <a:rPr lang="en-US" dirty="0" smtClean="0"/>
              <a:t>.</a:t>
            </a:r>
          </a:p>
          <a:p>
            <a:r>
              <a:rPr lang="en-US" dirty="0" smtClean="0"/>
              <a:t>The final number is negative because combustion is an exothermic reaction.</a:t>
            </a:r>
            <a:endParaRPr lang="en-US" dirty="0"/>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84806" flipH="1">
            <a:off x="8077423" y="5621272"/>
            <a:ext cx="1524000" cy="1735902"/>
          </a:xfrm>
          <a:prstGeom prst="rect">
            <a:avLst/>
          </a:prstGeom>
        </p:spPr>
      </p:pic>
    </p:spTree>
    <p:extLst>
      <p:ext uri="{BB962C8B-B14F-4D97-AF65-F5344CB8AC3E}">
        <p14:creationId xmlns:p14="http://schemas.microsoft.com/office/powerpoint/2010/main" val="11769808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Bomb calorimeter</a:t>
            </a:r>
            <a:endParaRPr lang="en-GB" dirty="0"/>
          </a:p>
        </p:txBody>
      </p:sp>
      <p:sp>
        <p:nvSpPr>
          <p:cNvPr id="3" name="Text Placeholder 2"/>
          <p:cNvSpPr>
            <a:spLocks noGrp="1"/>
          </p:cNvSpPr>
          <p:nvPr>
            <p:ph type="body" sz="quarter" idx="10"/>
          </p:nvPr>
        </p:nvSpPr>
        <p:spPr>
          <a:xfrm>
            <a:off x="381000" y="1411552"/>
            <a:ext cx="8382000" cy="2511457"/>
          </a:xfrm>
        </p:spPr>
        <p:txBody>
          <a:bodyPr/>
          <a:lstStyle/>
          <a:p>
            <a:r>
              <a:rPr lang="en-GB" dirty="0" smtClean="0"/>
              <a:t>This apparatus can be used to work out a more accurate enthalpy of combustion:</a:t>
            </a:r>
          </a:p>
          <a:p>
            <a:endParaRPr lang="en-GB" dirty="0"/>
          </a:p>
          <a:p>
            <a:r>
              <a:rPr lang="en-GB" dirty="0" smtClean="0"/>
              <a:t>Why will this make the</a:t>
            </a:r>
          </a:p>
          <a:p>
            <a:pPr marL="0" indent="0">
              <a:buNone/>
            </a:pPr>
            <a:r>
              <a:rPr lang="en-GB" dirty="0" smtClean="0"/>
              <a:t>    readings more accurate?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1538" y="2420888"/>
            <a:ext cx="3881462" cy="4219339"/>
          </a:xfrm>
          <a:prstGeom prst="rect">
            <a:avLst/>
          </a:prstGeom>
        </p:spPr>
      </p:pic>
    </p:spTree>
    <p:extLst>
      <p:ext uri="{BB962C8B-B14F-4D97-AF65-F5344CB8AC3E}">
        <p14:creationId xmlns:p14="http://schemas.microsoft.com/office/powerpoint/2010/main" val="5139958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2009-05-30T20:47:52+00:00</AssetStart>
    <PublishStatusLookup xmlns="4873beb7-5857-4685-be1f-d57550cc96cc">
      <Value>265479</Value>
      <Value>1317131</Value>
    </PublishStatusLookup>
    <MarketSpecific xmlns="4873beb7-5857-4685-be1f-d57550cc96cc" xsi:nil="true"/>
    <APAuthor xmlns="4873beb7-5857-4685-be1f-d57550cc96cc">
      <UserInfo>
        <DisplayName/>
        <AccountId>92</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(Purple-blue brushed metal and curves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TP010286726</AssetId>
    <APEditor xmlns="4873beb7-5857-4685-be1f-d57550cc96cc">
      <UserInfo>
        <DisplayName/>
        <AccountId>170</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193. 199</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(Purple-blue brushed metal and curves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116697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C285A-4560-44C7-9FCF-59321B83381A}">
  <ds:schemaRefs>
    <ds:schemaRef ds:uri="http://purl.org/dc/terms/"/>
    <ds:schemaRef ds:uri="4873beb7-5857-4685-be1f-d57550cc96c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034FC5E-237A-4A5C-8BD8-ECE9DF7B40ED}">
  <ds:schemaRefs>
    <ds:schemaRef ds:uri="http://schemas.microsoft.com/sharepoint/v3/contenttype/forms"/>
  </ds:schemaRefs>
</ds:datastoreItem>
</file>

<file path=customXml/itemProps3.xml><?xml version="1.0" encoding="utf-8"?>
<ds:datastoreItem xmlns:ds="http://schemas.openxmlformats.org/officeDocument/2006/customXml" ds:itemID="{47FCB254-E169-43C4-958F-034C803D3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Sample presentation slides (Purple-blue brushed metal and curves design)</Template>
  <TotalTime>420</TotalTime>
  <Words>1114</Words>
  <Application>Microsoft Office PowerPoint</Application>
  <PresentationFormat>On-screen Show (4:3)</PresentationFormat>
  <Paragraphs>164</Paragraphs>
  <Slides>23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Courier New</vt:lpstr>
      <vt:lpstr>Wingdings</vt:lpstr>
      <vt:lpstr>Purple Segoe 4-3 template-template_April-17-2007</vt:lpstr>
      <vt:lpstr>White with Courier font for code slides</vt:lpstr>
      <vt:lpstr>Chemistry in Society  Chemical energy</vt:lpstr>
      <vt:lpstr>Exothermic vs. endothermic</vt:lpstr>
      <vt:lpstr>Enthalpy</vt:lpstr>
      <vt:lpstr>Calculating enthalpy change</vt:lpstr>
      <vt:lpstr>Calculating enthalpy change</vt:lpstr>
      <vt:lpstr>Calculating enthalpy of combustion</vt:lpstr>
      <vt:lpstr>Calculating enthalpy of combustion</vt:lpstr>
      <vt:lpstr>Calculating enthalpy of combustion</vt:lpstr>
      <vt:lpstr>Bomb calorimeter</vt:lpstr>
      <vt:lpstr>Bomb calorimeter</vt:lpstr>
      <vt:lpstr>Enthalpy of neutralisation</vt:lpstr>
      <vt:lpstr>Enthalpy of neutralisation cont’d</vt:lpstr>
      <vt:lpstr>Hess’ Law</vt:lpstr>
      <vt:lpstr>Hess’ Law</vt:lpstr>
      <vt:lpstr>Example</vt:lpstr>
      <vt:lpstr>Example</vt:lpstr>
      <vt:lpstr>Example</vt:lpstr>
      <vt:lpstr>Try this question…</vt:lpstr>
      <vt:lpstr>Answer</vt:lpstr>
      <vt:lpstr>Bond enthalpy </vt:lpstr>
      <vt:lpstr>Bond enthalpy</vt:lpstr>
      <vt:lpstr>Example</vt:lpstr>
      <vt:lpstr>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in Society  Chemical energy</dc:title>
  <dc:creator>Iain Cameron</dc:creator>
  <cp:lastModifiedBy>Iain Cameron</cp:lastModifiedBy>
  <cp:revision>21</cp:revision>
  <dcterms:created xsi:type="dcterms:W3CDTF">2017-01-31T17:51:44Z</dcterms:created>
  <dcterms:modified xsi:type="dcterms:W3CDTF">2017-02-01T09:46:49Z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419;#zpp140;#79;#tpl120;#65;#zpp120</vt:lpwstr>
  </property>
  <property fmtid="{D5CDD505-2E9C-101B-9397-08002B2CF9AE}" pid="8" name="PolicheckCounter">
    <vt:lpwstr>0</vt:lpwstr>
  </property>
  <property fmtid="{D5CDD505-2E9C-101B-9397-08002B2CF9AE}" pid="9" name="APTrustLevel">
    <vt:r8>1</vt:r8>
  </property>
</Properties>
</file>