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4"/>
    <p:sldMasterId id="2147483674" r:id="rId5"/>
  </p:sldMasterIdLst>
  <p:notesMasterIdLst>
    <p:notesMasterId r:id="rId22"/>
  </p:notesMasterIdLst>
  <p:sldIdLst>
    <p:sldId id="257" r:id="rId6"/>
    <p:sldId id="266" r:id="rId7"/>
    <p:sldId id="267" r:id="rId8"/>
    <p:sldId id="259" r:id="rId9"/>
    <p:sldId id="260" r:id="rId10"/>
    <p:sldId id="261" r:id="rId11"/>
    <p:sldId id="262" r:id="rId12"/>
    <p:sldId id="263" r:id="rId13"/>
    <p:sldId id="264" r:id="rId14"/>
    <p:sldId id="268" r:id="rId15"/>
    <p:sldId id="265" r:id="rId16"/>
    <p:sldId id="269" r:id="rId17"/>
    <p:sldId id="270" r:id="rId18"/>
    <p:sldId id="271" r:id="rId19"/>
    <p:sldId id="272"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E226"/>
    <a:srgbClr val="692B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E5465B-8019-49B9-8FDA-9684DD863398}" type="datetimeFigureOut">
              <a:rPr lang="en-US" smtClean="0"/>
              <a:t>2/8/2017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2DC925-E67B-4E21-BF17-32794CBE6594}" type="slidenum">
              <a:rPr lang="en-US" smtClean="0"/>
              <a:t>‹#›</a:t>
            </a:fld>
            <a:endParaRPr lang="en-US"/>
          </a:p>
        </p:txBody>
      </p:sp>
    </p:spTree>
    <p:extLst>
      <p:ext uri="{BB962C8B-B14F-4D97-AF65-F5344CB8AC3E}">
        <p14:creationId xmlns:p14="http://schemas.microsoft.com/office/powerpoint/2010/main" val="3679801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2/8/2017 8:21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GB"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GB"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GB"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GB"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GB"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GB"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GB"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GB"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GB"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GB"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Higher Chemistry</a:t>
            </a:r>
            <a:br>
              <a:rPr lang="en-US" dirty="0" smtClean="0"/>
            </a:br>
            <a:r>
              <a:rPr lang="en-US" sz="3600" dirty="0" smtClean="0"/>
              <a:t>Unit 1: Chemical Changes and Structure</a:t>
            </a:r>
            <a:br>
              <a:rPr lang="en-US" sz="3600" dirty="0" smtClean="0"/>
            </a:br>
            <a:r>
              <a:rPr lang="en-US" sz="3600" i="1" dirty="0" err="1" smtClean="0"/>
              <a:t>Oxidising</a:t>
            </a:r>
            <a:r>
              <a:rPr lang="en-US" sz="3600" i="1" dirty="0" smtClean="0"/>
              <a:t> and reducing agents</a:t>
            </a:r>
            <a:endParaRPr lang="en-US" sz="3600" i="1" dirty="0"/>
          </a:p>
        </p:txBody>
      </p:sp>
      <p:sp>
        <p:nvSpPr>
          <p:cNvPr id="3" name="Subtitle 2"/>
          <p:cNvSpPr>
            <a:spLocks noGrp="1"/>
          </p:cNvSpPr>
          <p:nvPr>
            <p:ph type="subTitle" idx="1"/>
          </p:nvPr>
        </p:nvSpPr>
        <p:spPr>
          <a:xfrm>
            <a:off x="762000" y="5334000"/>
            <a:ext cx="7681913" cy="1370012"/>
          </a:xfrm>
        </p:spPr>
        <p:txBody>
          <a:bodyPr>
            <a:normAutofit/>
          </a:bodyPr>
          <a:lstStyle/>
          <a:p>
            <a:r>
              <a:rPr lang="en-US" dirty="0" smtClean="0"/>
              <a:t>Iain Cameron</a:t>
            </a:r>
          </a:p>
          <a:p>
            <a:r>
              <a:rPr lang="en-US" dirty="0" err="1" smtClean="0"/>
              <a:t>ICameron@glasgowkelvin.ac.uk</a:t>
            </a:r>
            <a:endParaRPr lang="en-US"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Bromine water and sodium sulphite</a:t>
            </a:r>
            <a:endParaRPr lang="en-GB" dirty="0"/>
          </a:p>
        </p:txBody>
      </p:sp>
      <p:sp>
        <p:nvSpPr>
          <p:cNvPr id="3" name="Text Placeholder 2"/>
          <p:cNvSpPr>
            <a:spLocks noGrp="1"/>
          </p:cNvSpPr>
          <p:nvPr>
            <p:ph type="body" sz="quarter" idx="10"/>
          </p:nvPr>
        </p:nvSpPr>
        <p:spPr>
          <a:xfrm>
            <a:off x="381000" y="1411552"/>
            <a:ext cx="8382000" cy="3053144"/>
          </a:xfrm>
        </p:spPr>
        <p:txBody>
          <a:bodyPr/>
          <a:lstStyle/>
          <a:p>
            <a:r>
              <a:rPr lang="en-GB" dirty="0" smtClean="0"/>
              <a:t>Br</a:t>
            </a:r>
            <a:r>
              <a:rPr lang="en-GB" baseline="-25000" dirty="0" smtClean="0"/>
              <a:t>2</a:t>
            </a:r>
            <a:r>
              <a:rPr lang="en-GB" dirty="0" smtClean="0"/>
              <a:t> + 2e</a:t>
            </a:r>
            <a:r>
              <a:rPr lang="en-GB" baseline="30000" dirty="0" smtClean="0"/>
              <a:t>-</a:t>
            </a:r>
            <a:r>
              <a:rPr lang="en-GB" dirty="0" smtClean="0"/>
              <a:t> </a:t>
            </a:r>
            <a:r>
              <a:rPr lang="en-GB" dirty="0" smtClean="0">
                <a:sym typeface="Wingdings" panose="05000000000000000000" pitchFamily="2" charset="2"/>
              </a:rPr>
              <a:t> 2Br</a:t>
            </a:r>
            <a:r>
              <a:rPr lang="en-GB" baseline="30000" dirty="0" smtClean="0">
                <a:sym typeface="Wingdings" panose="05000000000000000000" pitchFamily="2" charset="2"/>
              </a:rPr>
              <a:t>-</a:t>
            </a:r>
          </a:p>
          <a:p>
            <a:r>
              <a:rPr lang="en-GB" dirty="0"/>
              <a:t>SO</a:t>
            </a:r>
            <a:r>
              <a:rPr lang="en-GB" baseline="-25000" dirty="0"/>
              <a:t>3</a:t>
            </a:r>
            <a:r>
              <a:rPr lang="en-GB" baseline="30000" dirty="0"/>
              <a:t>2- </a:t>
            </a:r>
            <a:r>
              <a:rPr lang="en-GB" dirty="0">
                <a:sym typeface="Wingdings" panose="05000000000000000000" pitchFamily="2" charset="2"/>
              </a:rPr>
              <a:t> </a:t>
            </a:r>
            <a:r>
              <a:rPr lang="en-GB" dirty="0" smtClean="0">
                <a:sym typeface="Wingdings" panose="05000000000000000000" pitchFamily="2" charset="2"/>
              </a:rPr>
              <a:t>SO</a:t>
            </a:r>
            <a:r>
              <a:rPr lang="en-GB" baseline="-25000" dirty="0" smtClean="0">
                <a:sym typeface="Wingdings" panose="05000000000000000000" pitchFamily="2" charset="2"/>
              </a:rPr>
              <a:t>4</a:t>
            </a:r>
            <a:r>
              <a:rPr lang="en-GB" baseline="30000" dirty="0" smtClean="0">
                <a:sym typeface="Wingdings" panose="05000000000000000000" pitchFamily="2" charset="2"/>
              </a:rPr>
              <a:t>2- </a:t>
            </a:r>
            <a:r>
              <a:rPr lang="en-GB" dirty="0" smtClean="0">
                <a:sym typeface="Wingdings" panose="05000000000000000000" pitchFamily="2" charset="2"/>
              </a:rPr>
              <a:t> (sodium removed as they are just spectator ions)</a:t>
            </a:r>
          </a:p>
          <a:p>
            <a:endParaRPr lang="en-GB" dirty="0">
              <a:sym typeface="Wingdings" panose="05000000000000000000" pitchFamily="2" charset="2"/>
            </a:endParaRPr>
          </a:p>
          <a:p>
            <a:r>
              <a:rPr lang="en-GB" dirty="0" smtClean="0">
                <a:sym typeface="Wingdings" panose="05000000000000000000" pitchFamily="2" charset="2"/>
              </a:rPr>
              <a:t>The second equation is not balanced. </a:t>
            </a:r>
            <a:r>
              <a:rPr lang="en-GB" dirty="0" err="1" smtClean="0">
                <a:sym typeface="Wingdings" panose="05000000000000000000" pitchFamily="2" charset="2"/>
              </a:rPr>
              <a:t>Uhoh</a:t>
            </a:r>
            <a:r>
              <a:rPr lang="en-GB" dirty="0" smtClean="0">
                <a:sym typeface="Wingdings" panose="05000000000000000000" pitchFamily="2" charset="2"/>
              </a:rPr>
              <a:t>…</a:t>
            </a:r>
          </a:p>
          <a:p>
            <a:pPr marL="0" indent="0">
              <a:buNone/>
            </a:pPr>
            <a:endParaRPr lang="en-GB" dirty="0"/>
          </a:p>
        </p:txBody>
      </p:sp>
    </p:spTree>
    <p:extLst>
      <p:ext uri="{BB962C8B-B14F-4D97-AF65-F5344CB8AC3E}">
        <p14:creationId xmlns:p14="http://schemas.microsoft.com/office/powerpoint/2010/main" val="359207940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balance it</a:t>
            </a:r>
            <a:endParaRPr lang="en-GB" dirty="0"/>
          </a:p>
        </p:txBody>
      </p:sp>
      <p:sp>
        <p:nvSpPr>
          <p:cNvPr id="3" name="Text Placeholder 2"/>
          <p:cNvSpPr>
            <a:spLocks noGrp="1"/>
          </p:cNvSpPr>
          <p:nvPr>
            <p:ph type="body" sz="quarter" idx="10"/>
          </p:nvPr>
        </p:nvSpPr>
        <p:spPr>
          <a:xfrm>
            <a:off x="381000" y="1411552"/>
            <a:ext cx="8382000" cy="4776692"/>
          </a:xfrm>
        </p:spPr>
        <p:txBody>
          <a:bodyPr/>
          <a:lstStyle/>
          <a:p>
            <a:r>
              <a:rPr lang="en-GB" dirty="0" smtClean="0"/>
              <a:t>SO</a:t>
            </a:r>
            <a:r>
              <a:rPr lang="en-GB" baseline="-25000" dirty="0" smtClean="0"/>
              <a:t>3</a:t>
            </a:r>
            <a:r>
              <a:rPr lang="en-GB" baseline="30000" dirty="0" smtClean="0"/>
              <a:t>2- </a:t>
            </a:r>
            <a:r>
              <a:rPr lang="en-GB" dirty="0" smtClean="0">
                <a:sym typeface="Wingdings" panose="05000000000000000000" pitchFamily="2" charset="2"/>
              </a:rPr>
              <a:t> SO</a:t>
            </a:r>
            <a:r>
              <a:rPr lang="en-GB" baseline="-25000" dirty="0" smtClean="0">
                <a:sym typeface="Wingdings" panose="05000000000000000000" pitchFamily="2" charset="2"/>
              </a:rPr>
              <a:t>4</a:t>
            </a:r>
            <a:r>
              <a:rPr lang="en-GB" baseline="30000" dirty="0" smtClean="0">
                <a:sym typeface="Wingdings" panose="05000000000000000000" pitchFamily="2" charset="2"/>
              </a:rPr>
              <a:t>2-</a:t>
            </a:r>
            <a:r>
              <a:rPr lang="en-GB" dirty="0" smtClean="0">
                <a:sym typeface="Wingdings" panose="05000000000000000000" pitchFamily="2" charset="2"/>
              </a:rPr>
              <a:t> (S = balanced anyway)</a:t>
            </a:r>
          </a:p>
          <a:p>
            <a:r>
              <a:rPr lang="en-GB" dirty="0"/>
              <a:t>SO</a:t>
            </a:r>
            <a:r>
              <a:rPr lang="en-GB" baseline="-25000" dirty="0"/>
              <a:t>3</a:t>
            </a:r>
            <a:r>
              <a:rPr lang="en-GB" baseline="30000" dirty="0"/>
              <a:t>2- </a:t>
            </a:r>
            <a:r>
              <a:rPr lang="en-GB" dirty="0" smtClean="0"/>
              <a:t>+ H</a:t>
            </a:r>
            <a:r>
              <a:rPr lang="en-GB" baseline="-25000" dirty="0" smtClean="0"/>
              <a:t>2</a:t>
            </a:r>
            <a:r>
              <a:rPr lang="en-GB" dirty="0" smtClean="0"/>
              <a:t>O</a:t>
            </a:r>
            <a:r>
              <a:rPr lang="en-GB" dirty="0" smtClean="0">
                <a:sym typeface="Wingdings" panose="05000000000000000000" pitchFamily="2" charset="2"/>
              </a:rPr>
              <a:t> </a:t>
            </a:r>
            <a:r>
              <a:rPr lang="en-GB" dirty="0">
                <a:sym typeface="Wingdings" panose="05000000000000000000" pitchFamily="2" charset="2"/>
              </a:rPr>
              <a:t>SO</a:t>
            </a:r>
            <a:r>
              <a:rPr lang="en-GB" baseline="-25000" dirty="0">
                <a:sym typeface="Wingdings" panose="05000000000000000000" pitchFamily="2" charset="2"/>
              </a:rPr>
              <a:t>4</a:t>
            </a:r>
            <a:r>
              <a:rPr lang="en-GB" baseline="30000" dirty="0">
                <a:sym typeface="Wingdings" panose="05000000000000000000" pitchFamily="2" charset="2"/>
              </a:rPr>
              <a:t>2-</a:t>
            </a:r>
            <a:r>
              <a:rPr lang="en-GB" dirty="0">
                <a:sym typeface="Wingdings" panose="05000000000000000000" pitchFamily="2" charset="2"/>
              </a:rPr>
              <a:t> </a:t>
            </a:r>
            <a:r>
              <a:rPr lang="en-GB" dirty="0" smtClean="0">
                <a:sym typeface="Wingdings" panose="05000000000000000000" pitchFamily="2" charset="2"/>
              </a:rPr>
              <a:t>(O = balanced by H</a:t>
            </a:r>
            <a:r>
              <a:rPr lang="en-GB" baseline="-25000" dirty="0" smtClean="0">
                <a:sym typeface="Wingdings" panose="05000000000000000000" pitchFamily="2" charset="2"/>
              </a:rPr>
              <a:t>2</a:t>
            </a:r>
            <a:r>
              <a:rPr lang="en-GB" dirty="0" smtClean="0">
                <a:sym typeface="Wingdings" panose="05000000000000000000" pitchFamily="2" charset="2"/>
              </a:rPr>
              <a:t>O)</a:t>
            </a:r>
          </a:p>
          <a:p>
            <a:r>
              <a:rPr lang="en-GB" dirty="0"/>
              <a:t>SO</a:t>
            </a:r>
            <a:r>
              <a:rPr lang="en-GB" baseline="-25000" dirty="0"/>
              <a:t>3</a:t>
            </a:r>
            <a:r>
              <a:rPr lang="en-GB" baseline="30000" dirty="0"/>
              <a:t>2- </a:t>
            </a:r>
            <a:r>
              <a:rPr lang="en-GB" dirty="0"/>
              <a:t>+ H</a:t>
            </a:r>
            <a:r>
              <a:rPr lang="en-GB" baseline="-25000" dirty="0"/>
              <a:t>2</a:t>
            </a:r>
            <a:r>
              <a:rPr lang="en-GB" dirty="0"/>
              <a:t>O</a:t>
            </a:r>
            <a:r>
              <a:rPr lang="en-GB" dirty="0">
                <a:sym typeface="Wingdings" panose="05000000000000000000" pitchFamily="2" charset="2"/>
              </a:rPr>
              <a:t> </a:t>
            </a:r>
            <a:r>
              <a:rPr lang="en-GB" dirty="0" smtClean="0">
                <a:sym typeface="Wingdings" panose="05000000000000000000" pitchFamily="2" charset="2"/>
              </a:rPr>
              <a:t>SO</a:t>
            </a:r>
            <a:r>
              <a:rPr lang="en-GB" baseline="-25000" dirty="0" smtClean="0">
                <a:sym typeface="Wingdings" panose="05000000000000000000" pitchFamily="2" charset="2"/>
              </a:rPr>
              <a:t>4</a:t>
            </a:r>
            <a:r>
              <a:rPr lang="en-GB" baseline="30000" dirty="0" smtClean="0">
                <a:sym typeface="Wingdings" panose="05000000000000000000" pitchFamily="2" charset="2"/>
              </a:rPr>
              <a:t>2-</a:t>
            </a:r>
            <a:r>
              <a:rPr lang="en-GB" dirty="0" smtClean="0">
                <a:sym typeface="Wingdings" panose="05000000000000000000" pitchFamily="2" charset="2"/>
              </a:rPr>
              <a:t> + 2H</a:t>
            </a:r>
            <a:r>
              <a:rPr lang="en-GB" baseline="30000" dirty="0" smtClean="0">
                <a:sym typeface="Wingdings" panose="05000000000000000000" pitchFamily="2" charset="2"/>
              </a:rPr>
              <a:t>+</a:t>
            </a:r>
            <a:r>
              <a:rPr lang="en-GB" dirty="0" smtClean="0">
                <a:sym typeface="Wingdings" panose="05000000000000000000" pitchFamily="2" charset="2"/>
              </a:rPr>
              <a:t> (H = balanced by H</a:t>
            </a:r>
            <a:r>
              <a:rPr lang="en-GB" baseline="30000" dirty="0" smtClean="0">
                <a:sym typeface="Wingdings" panose="05000000000000000000" pitchFamily="2" charset="2"/>
              </a:rPr>
              <a:t>+</a:t>
            </a:r>
            <a:r>
              <a:rPr lang="en-GB" dirty="0" smtClean="0">
                <a:sym typeface="Wingdings" panose="05000000000000000000" pitchFamily="2" charset="2"/>
              </a:rPr>
              <a:t>)</a:t>
            </a:r>
            <a:r>
              <a:rPr lang="en-GB" baseline="30000" dirty="0" smtClean="0">
                <a:sym typeface="Wingdings" panose="05000000000000000000" pitchFamily="2" charset="2"/>
              </a:rPr>
              <a:t> </a:t>
            </a:r>
            <a:r>
              <a:rPr lang="en-GB" dirty="0" smtClean="0">
                <a:sym typeface="Wingdings" panose="05000000000000000000" pitchFamily="2" charset="2"/>
              </a:rPr>
              <a:t> </a:t>
            </a:r>
          </a:p>
          <a:p>
            <a:r>
              <a:rPr lang="en-GB" dirty="0"/>
              <a:t>SO</a:t>
            </a:r>
            <a:r>
              <a:rPr lang="en-GB" baseline="-25000" dirty="0"/>
              <a:t>3</a:t>
            </a:r>
            <a:r>
              <a:rPr lang="en-GB" baseline="30000" dirty="0"/>
              <a:t>2- </a:t>
            </a:r>
            <a:r>
              <a:rPr lang="en-GB" dirty="0"/>
              <a:t>+ H</a:t>
            </a:r>
            <a:r>
              <a:rPr lang="en-GB" baseline="-25000" dirty="0"/>
              <a:t>2</a:t>
            </a:r>
            <a:r>
              <a:rPr lang="en-GB" dirty="0"/>
              <a:t>O</a:t>
            </a:r>
            <a:r>
              <a:rPr lang="en-GB" dirty="0">
                <a:sym typeface="Wingdings" panose="05000000000000000000" pitchFamily="2" charset="2"/>
              </a:rPr>
              <a:t> SO</a:t>
            </a:r>
            <a:r>
              <a:rPr lang="en-GB" baseline="-25000" dirty="0">
                <a:sym typeface="Wingdings" panose="05000000000000000000" pitchFamily="2" charset="2"/>
              </a:rPr>
              <a:t>4</a:t>
            </a:r>
            <a:r>
              <a:rPr lang="en-GB" baseline="30000" dirty="0">
                <a:sym typeface="Wingdings" panose="05000000000000000000" pitchFamily="2" charset="2"/>
              </a:rPr>
              <a:t>2-</a:t>
            </a:r>
            <a:r>
              <a:rPr lang="en-GB" dirty="0">
                <a:sym typeface="Wingdings" panose="05000000000000000000" pitchFamily="2" charset="2"/>
              </a:rPr>
              <a:t> + 2H</a:t>
            </a:r>
            <a:r>
              <a:rPr lang="en-GB" baseline="30000" dirty="0" smtClean="0">
                <a:sym typeface="Wingdings" panose="05000000000000000000" pitchFamily="2" charset="2"/>
              </a:rPr>
              <a:t>+</a:t>
            </a:r>
            <a:r>
              <a:rPr lang="en-GB" dirty="0" smtClean="0">
                <a:sym typeface="Wingdings" panose="05000000000000000000" pitchFamily="2" charset="2"/>
              </a:rPr>
              <a:t> + 2e</a:t>
            </a:r>
            <a:r>
              <a:rPr lang="en-GB" baseline="30000" dirty="0" smtClean="0">
                <a:sym typeface="Wingdings" panose="05000000000000000000" pitchFamily="2" charset="2"/>
              </a:rPr>
              <a:t>-</a:t>
            </a:r>
            <a:r>
              <a:rPr lang="en-GB" dirty="0" smtClean="0">
                <a:sym typeface="Wingdings" panose="05000000000000000000" pitchFamily="2" charset="2"/>
              </a:rPr>
              <a:t> </a:t>
            </a:r>
            <a:r>
              <a:rPr lang="en-GB" sz="2400" dirty="0" smtClean="0">
                <a:sym typeface="Wingdings" panose="05000000000000000000" pitchFamily="2" charset="2"/>
              </a:rPr>
              <a:t>(charges = balanced)</a:t>
            </a:r>
          </a:p>
          <a:p>
            <a:endParaRPr lang="en-GB" dirty="0" smtClean="0">
              <a:sym typeface="Wingdings" panose="05000000000000000000" pitchFamily="2" charset="2"/>
            </a:endParaRPr>
          </a:p>
          <a:p>
            <a:r>
              <a:rPr lang="en-GB" dirty="0" smtClean="0">
                <a:sym typeface="Wingdings" panose="05000000000000000000" pitchFamily="2" charset="2"/>
              </a:rPr>
              <a:t>Ta-dah!</a:t>
            </a:r>
          </a:p>
          <a:p>
            <a:endParaRPr lang="en-GB" dirty="0">
              <a:sym typeface="Wingdings" panose="05000000000000000000" pitchFamily="2" charset="2"/>
            </a:endParaRPr>
          </a:p>
          <a:p>
            <a:endParaRPr lang="en-GB" dirty="0" smtClean="0">
              <a:sym typeface="Wingdings" panose="05000000000000000000" pitchFamily="2" charset="2"/>
            </a:endParaRPr>
          </a:p>
          <a:p>
            <a:endParaRPr lang="en-GB" dirty="0" smtClean="0">
              <a:sym typeface="Wingdings" panose="05000000000000000000" pitchFamily="2" charset="2"/>
            </a:endParaRPr>
          </a:p>
        </p:txBody>
      </p:sp>
    </p:spTree>
    <p:extLst>
      <p:ext uri="{BB962C8B-B14F-4D97-AF65-F5344CB8AC3E}">
        <p14:creationId xmlns:p14="http://schemas.microsoft.com/office/powerpoint/2010/main" val="2284225287"/>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Add them together now</a:t>
            </a:r>
            <a:endParaRPr lang="en-GB" dirty="0"/>
          </a:p>
        </p:txBody>
      </p:sp>
      <p:sp>
        <p:nvSpPr>
          <p:cNvPr id="3" name="Text Placeholder 2"/>
          <p:cNvSpPr>
            <a:spLocks noGrp="1"/>
          </p:cNvSpPr>
          <p:nvPr>
            <p:ph type="body" sz="quarter" idx="10"/>
          </p:nvPr>
        </p:nvSpPr>
        <p:spPr>
          <a:xfrm>
            <a:off x="381000" y="1411552"/>
            <a:ext cx="8382000" cy="2790508"/>
          </a:xfrm>
        </p:spPr>
        <p:txBody>
          <a:bodyPr/>
          <a:lstStyle/>
          <a:p>
            <a:r>
              <a:rPr lang="en-GB" dirty="0"/>
              <a:t>Br</a:t>
            </a:r>
            <a:r>
              <a:rPr lang="en-GB" baseline="-25000" dirty="0"/>
              <a:t>2</a:t>
            </a:r>
            <a:r>
              <a:rPr lang="en-GB" dirty="0"/>
              <a:t> + 2e</a:t>
            </a:r>
            <a:r>
              <a:rPr lang="en-GB" baseline="30000" dirty="0"/>
              <a:t>-</a:t>
            </a:r>
            <a:r>
              <a:rPr lang="en-GB" dirty="0"/>
              <a:t> </a:t>
            </a:r>
            <a:r>
              <a:rPr lang="en-GB" dirty="0">
                <a:sym typeface="Wingdings" panose="05000000000000000000" pitchFamily="2" charset="2"/>
              </a:rPr>
              <a:t> 2Br</a:t>
            </a:r>
            <a:r>
              <a:rPr lang="en-GB" baseline="30000" dirty="0">
                <a:sym typeface="Wingdings" panose="05000000000000000000" pitchFamily="2" charset="2"/>
              </a:rPr>
              <a:t>-</a:t>
            </a:r>
          </a:p>
          <a:p>
            <a:pPr marL="0" indent="0">
              <a:buNone/>
            </a:pPr>
            <a:endParaRPr lang="en-GB" dirty="0" smtClean="0"/>
          </a:p>
          <a:p>
            <a:r>
              <a:rPr lang="en-GB" dirty="0"/>
              <a:t>SO</a:t>
            </a:r>
            <a:r>
              <a:rPr lang="en-GB" baseline="-25000" dirty="0"/>
              <a:t>3</a:t>
            </a:r>
            <a:r>
              <a:rPr lang="en-GB" baseline="30000" dirty="0"/>
              <a:t>2- </a:t>
            </a:r>
            <a:r>
              <a:rPr lang="en-GB" dirty="0"/>
              <a:t>+ H</a:t>
            </a:r>
            <a:r>
              <a:rPr lang="en-GB" baseline="-25000" dirty="0"/>
              <a:t>2</a:t>
            </a:r>
            <a:r>
              <a:rPr lang="en-GB" dirty="0"/>
              <a:t>O</a:t>
            </a:r>
            <a:r>
              <a:rPr lang="en-GB" dirty="0">
                <a:sym typeface="Wingdings" panose="05000000000000000000" pitchFamily="2" charset="2"/>
              </a:rPr>
              <a:t> SO</a:t>
            </a:r>
            <a:r>
              <a:rPr lang="en-GB" baseline="-25000" dirty="0">
                <a:sym typeface="Wingdings" panose="05000000000000000000" pitchFamily="2" charset="2"/>
              </a:rPr>
              <a:t>4</a:t>
            </a:r>
            <a:r>
              <a:rPr lang="en-GB" baseline="30000" dirty="0">
                <a:sym typeface="Wingdings" panose="05000000000000000000" pitchFamily="2" charset="2"/>
              </a:rPr>
              <a:t>2-</a:t>
            </a:r>
            <a:r>
              <a:rPr lang="en-GB" dirty="0">
                <a:sym typeface="Wingdings" panose="05000000000000000000" pitchFamily="2" charset="2"/>
              </a:rPr>
              <a:t> + 2H</a:t>
            </a:r>
            <a:r>
              <a:rPr lang="en-GB" baseline="30000" dirty="0">
                <a:sym typeface="Wingdings" panose="05000000000000000000" pitchFamily="2" charset="2"/>
              </a:rPr>
              <a:t>+</a:t>
            </a:r>
            <a:r>
              <a:rPr lang="en-GB" dirty="0">
                <a:sym typeface="Wingdings" panose="05000000000000000000" pitchFamily="2" charset="2"/>
              </a:rPr>
              <a:t> + </a:t>
            </a:r>
            <a:r>
              <a:rPr lang="en-GB" dirty="0" smtClean="0">
                <a:sym typeface="Wingdings" panose="05000000000000000000" pitchFamily="2" charset="2"/>
              </a:rPr>
              <a:t>2e</a:t>
            </a:r>
            <a:r>
              <a:rPr lang="en-GB" baseline="30000" dirty="0" smtClean="0">
                <a:sym typeface="Wingdings" panose="05000000000000000000" pitchFamily="2" charset="2"/>
              </a:rPr>
              <a:t>-</a:t>
            </a:r>
          </a:p>
          <a:p>
            <a:endParaRPr lang="en-GB" baseline="30000" dirty="0" smtClean="0">
              <a:sym typeface="Wingdings" panose="05000000000000000000" pitchFamily="2" charset="2"/>
            </a:endParaRPr>
          </a:p>
          <a:p>
            <a:pPr marL="0" indent="0">
              <a:buNone/>
            </a:pPr>
            <a:r>
              <a:rPr lang="en-GB" baseline="30000" dirty="0" smtClean="0">
                <a:sym typeface="Wingdings" panose="05000000000000000000" pitchFamily="2" charset="2"/>
              </a:rPr>
              <a:t>________________________________________________</a:t>
            </a:r>
            <a:endParaRPr lang="en-GB" baseline="30000" dirty="0">
              <a:sym typeface="Wingdings" panose="05000000000000000000" pitchFamily="2" charset="2"/>
            </a:endParaRPr>
          </a:p>
          <a:p>
            <a:r>
              <a:rPr lang="en-GB" b="1" dirty="0"/>
              <a:t>Br</a:t>
            </a:r>
            <a:r>
              <a:rPr lang="en-GB" b="1" baseline="-25000" dirty="0"/>
              <a:t>2 </a:t>
            </a:r>
            <a:r>
              <a:rPr lang="en-GB" b="1" dirty="0" smtClean="0"/>
              <a:t>+ SO</a:t>
            </a:r>
            <a:r>
              <a:rPr lang="en-GB" b="1" baseline="-25000" dirty="0" smtClean="0"/>
              <a:t>3</a:t>
            </a:r>
            <a:r>
              <a:rPr lang="en-GB" b="1" baseline="30000" dirty="0" smtClean="0"/>
              <a:t>2- </a:t>
            </a:r>
            <a:r>
              <a:rPr lang="en-GB" b="1" dirty="0"/>
              <a:t>+ H</a:t>
            </a:r>
            <a:r>
              <a:rPr lang="en-GB" b="1" baseline="-25000" dirty="0"/>
              <a:t>2</a:t>
            </a:r>
            <a:r>
              <a:rPr lang="en-GB" b="1" dirty="0"/>
              <a:t>O</a:t>
            </a:r>
            <a:r>
              <a:rPr lang="en-GB" b="1" dirty="0">
                <a:sym typeface="Wingdings" panose="05000000000000000000" pitchFamily="2" charset="2"/>
              </a:rPr>
              <a:t> SO</a:t>
            </a:r>
            <a:r>
              <a:rPr lang="en-GB" b="1" baseline="-25000" dirty="0">
                <a:sym typeface="Wingdings" panose="05000000000000000000" pitchFamily="2" charset="2"/>
              </a:rPr>
              <a:t>4</a:t>
            </a:r>
            <a:r>
              <a:rPr lang="en-GB" b="1" baseline="30000" dirty="0">
                <a:sym typeface="Wingdings" panose="05000000000000000000" pitchFamily="2" charset="2"/>
              </a:rPr>
              <a:t>2-</a:t>
            </a:r>
            <a:r>
              <a:rPr lang="en-GB" b="1" dirty="0">
                <a:sym typeface="Wingdings" panose="05000000000000000000" pitchFamily="2" charset="2"/>
              </a:rPr>
              <a:t> + 2H</a:t>
            </a:r>
            <a:r>
              <a:rPr lang="en-GB" b="1" baseline="30000" dirty="0">
                <a:sym typeface="Wingdings" panose="05000000000000000000" pitchFamily="2" charset="2"/>
              </a:rPr>
              <a:t>+</a:t>
            </a:r>
            <a:r>
              <a:rPr lang="en-GB" b="1" dirty="0">
                <a:sym typeface="Wingdings" panose="05000000000000000000" pitchFamily="2" charset="2"/>
              </a:rPr>
              <a:t> + </a:t>
            </a:r>
            <a:r>
              <a:rPr lang="en-GB" b="1" dirty="0" smtClean="0">
                <a:sym typeface="Wingdings" panose="05000000000000000000" pitchFamily="2" charset="2"/>
              </a:rPr>
              <a:t>2Br</a:t>
            </a:r>
            <a:r>
              <a:rPr lang="en-GB" b="1" baseline="30000" dirty="0" smtClean="0">
                <a:sym typeface="Wingdings" panose="05000000000000000000" pitchFamily="2" charset="2"/>
              </a:rPr>
              <a:t>-</a:t>
            </a:r>
            <a:endParaRPr lang="en-GB" b="1" baseline="30000" dirty="0">
              <a:sym typeface="Wingdings" panose="05000000000000000000" pitchFamily="2" charset="2"/>
            </a:endParaRPr>
          </a:p>
        </p:txBody>
      </p:sp>
    </p:spTree>
    <p:extLst>
      <p:ext uri="{BB962C8B-B14F-4D97-AF65-F5344CB8AC3E}">
        <p14:creationId xmlns:p14="http://schemas.microsoft.com/office/powerpoint/2010/main" val="3527154967"/>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Try this one…</a:t>
            </a:r>
            <a:endParaRPr lang="en-GB" dirty="0"/>
          </a:p>
        </p:txBody>
      </p:sp>
      <p:sp>
        <p:nvSpPr>
          <p:cNvPr id="3" name="Text Placeholder 2"/>
          <p:cNvSpPr>
            <a:spLocks noGrp="1"/>
          </p:cNvSpPr>
          <p:nvPr>
            <p:ph type="body" sz="quarter" idx="10"/>
          </p:nvPr>
        </p:nvSpPr>
        <p:spPr>
          <a:xfrm>
            <a:off x="381000" y="1411552"/>
            <a:ext cx="8382000" cy="984885"/>
          </a:xfrm>
        </p:spPr>
        <p:txBody>
          <a:bodyPr/>
          <a:lstStyle/>
          <a:p>
            <a:r>
              <a:rPr lang="en-GB" dirty="0" smtClean="0"/>
              <a:t>Fe</a:t>
            </a:r>
            <a:r>
              <a:rPr lang="en-GB" baseline="30000" dirty="0" smtClean="0"/>
              <a:t>2+</a:t>
            </a:r>
            <a:r>
              <a:rPr lang="en-GB" dirty="0" smtClean="0"/>
              <a:t> </a:t>
            </a:r>
            <a:r>
              <a:rPr lang="en-GB" dirty="0" smtClean="0">
                <a:sym typeface="Wingdings" panose="05000000000000000000" pitchFamily="2" charset="2"/>
              </a:rPr>
              <a:t> Fe</a:t>
            </a:r>
            <a:r>
              <a:rPr lang="en-GB" baseline="30000" dirty="0" smtClean="0">
                <a:sym typeface="Wingdings" panose="05000000000000000000" pitchFamily="2" charset="2"/>
              </a:rPr>
              <a:t>3+</a:t>
            </a:r>
            <a:r>
              <a:rPr lang="en-GB" dirty="0" smtClean="0">
                <a:sym typeface="Wingdings" panose="05000000000000000000" pitchFamily="2" charset="2"/>
              </a:rPr>
              <a:t> + e</a:t>
            </a:r>
            <a:r>
              <a:rPr lang="en-GB" baseline="30000" dirty="0" smtClean="0">
                <a:sym typeface="Wingdings" panose="05000000000000000000" pitchFamily="2" charset="2"/>
              </a:rPr>
              <a:t>-</a:t>
            </a:r>
          </a:p>
          <a:p>
            <a:r>
              <a:rPr lang="en-GB" dirty="0" smtClean="0">
                <a:sym typeface="Wingdings" panose="05000000000000000000" pitchFamily="2" charset="2"/>
              </a:rPr>
              <a:t>MnO</a:t>
            </a:r>
            <a:r>
              <a:rPr lang="en-GB" baseline="-25000" dirty="0" smtClean="0">
                <a:sym typeface="Wingdings" panose="05000000000000000000" pitchFamily="2" charset="2"/>
              </a:rPr>
              <a:t>4</a:t>
            </a:r>
            <a:r>
              <a:rPr lang="en-GB" baseline="30000" dirty="0" smtClean="0">
                <a:sym typeface="Wingdings" panose="05000000000000000000" pitchFamily="2" charset="2"/>
              </a:rPr>
              <a:t>-</a:t>
            </a:r>
            <a:r>
              <a:rPr lang="en-GB" dirty="0" smtClean="0">
                <a:sym typeface="Wingdings" panose="05000000000000000000" pitchFamily="2" charset="2"/>
              </a:rPr>
              <a:t>  Mn</a:t>
            </a:r>
            <a:r>
              <a:rPr lang="en-GB" baseline="30000" dirty="0" smtClean="0">
                <a:sym typeface="Wingdings" panose="05000000000000000000" pitchFamily="2" charset="2"/>
              </a:rPr>
              <a:t>2+</a:t>
            </a:r>
            <a:endParaRPr lang="en-GB" baseline="30000" dirty="0"/>
          </a:p>
        </p:txBody>
      </p:sp>
    </p:spTree>
    <p:extLst>
      <p:ext uri="{BB962C8B-B14F-4D97-AF65-F5344CB8AC3E}">
        <p14:creationId xmlns:p14="http://schemas.microsoft.com/office/powerpoint/2010/main" val="15699350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this one…</a:t>
            </a:r>
            <a:endParaRPr lang="en-GB" dirty="0"/>
          </a:p>
        </p:txBody>
      </p:sp>
      <p:sp>
        <p:nvSpPr>
          <p:cNvPr id="3" name="Text Placeholder 2"/>
          <p:cNvSpPr>
            <a:spLocks noGrp="1"/>
          </p:cNvSpPr>
          <p:nvPr>
            <p:ph type="body" sz="quarter" idx="10"/>
          </p:nvPr>
        </p:nvSpPr>
        <p:spPr>
          <a:xfrm>
            <a:off x="381000" y="1411552"/>
            <a:ext cx="8382000" cy="984885"/>
          </a:xfrm>
        </p:spPr>
        <p:txBody>
          <a:bodyPr/>
          <a:lstStyle/>
          <a:p>
            <a:r>
              <a:rPr lang="en-GB" dirty="0" smtClean="0"/>
              <a:t>Cu </a:t>
            </a:r>
            <a:r>
              <a:rPr lang="en-GB" dirty="0" smtClean="0">
                <a:sym typeface="Wingdings" panose="05000000000000000000" pitchFamily="2" charset="2"/>
              </a:rPr>
              <a:t> Cu</a:t>
            </a:r>
            <a:r>
              <a:rPr lang="en-GB" baseline="30000" dirty="0" smtClean="0">
                <a:sym typeface="Wingdings" panose="05000000000000000000" pitchFamily="2" charset="2"/>
              </a:rPr>
              <a:t>2+</a:t>
            </a:r>
            <a:r>
              <a:rPr lang="en-GB" dirty="0" smtClean="0">
                <a:sym typeface="Wingdings" panose="05000000000000000000" pitchFamily="2" charset="2"/>
              </a:rPr>
              <a:t> + 2e</a:t>
            </a:r>
            <a:r>
              <a:rPr lang="en-GB" baseline="30000" dirty="0" smtClean="0">
                <a:sym typeface="Wingdings" panose="05000000000000000000" pitchFamily="2" charset="2"/>
              </a:rPr>
              <a:t>-</a:t>
            </a:r>
          </a:p>
          <a:p>
            <a:r>
              <a:rPr lang="en-GB" dirty="0" smtClean="0">
                <a:sym typeface="Wingdings" panose="05000000000000000000" pitchFamily="2" charset="2"/>
              </a:rPr>
              <a:t>NO</a:t>
            </a:r>
            <a:r>
              <a:rPr lang="en-GB" baseline="-25000" dirty="0" smtClean="0">
                <a:sym typeface="Wingdings" panose="05000000000000000000" pitchFamily="2" charset="2"/>
              </a:rPr>
              <a:t>3</a:t>
            </a:r>
            <a:r>
              <a:rPr lang="en-GB" baseline="30000" dirty="0" smtClean="0">
                <a:sym typeface="Wingdings" panose="05000000000000000000" pitchFamily="2" charset="2"/>
              </a:rPr>
              <a:t>-</a:t>
            </a:r>
            <a:r>
              <a:rPr lang="en-GB" dirty="0" smtClean="0">
                <a:sym typeface="Wingdings" panose="05000000000000000000" pitchFamily="2" charset="2"/>
              </a:rPr>
              <a:t>  NO </a:t>
            </a:r>
            <a:endParaRPr lang="en-GB" dirty="0"/>
          </a:p>
        </p:txBody>
      </p:sp>
    </p:spTree>
    <p:extLst>
      <p:ext uri="{BB962C8B-B14F-4D97-AF65-F5344CB8AC3E}">
        <p14:creationId xmlns:p14="http://schemas.microsoft.com/office/powerpoint/2010/main" val="1823016350"/>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Uses for oxidising agents</a:t>
            </a:r>
            <a:endParaRPr lang="en-GB" dirty="0"/>
          </a:p>
        </p:txBody>
      </p:sp>
      <p:sp>
        <p:nvSpPr>
          <p:cNvPr id="3" name="Text Placeholder 2"/>
          <p:cNvSpPr>
            <a:spLocks noGrp="1"/>
          </p:cNvSpPr>
          <p:nvPr>
            <p:ph type="body" sz="quarter" idx="10"/>
          </p:nvPr>
        </p:nvSpPr>
        <p:spPr>
          <a:xfrm>
            <a:off x="381000" y="1411552"/>
            <a:ext cx="8382000" cy="4825937"/>
          </a:xfrm>
        </p:spPr>
        <p:txBody>
          <a:bodyPr/>
          <a:lstStyle/>
          <a:p>
            <a:r>
              <a:rPr lang="en-GB" dirty="0" smtClean="0"/>
              <a:t>Hydrogen peroxide is the most common example that people recognise.</a:t>
            </a:r>
          </a:p>
          <a:p>
            <a:r>
              <a:rPr lang="en-GB" dirty="0" smtClean="0"/>
              <a:t>It is used as a bleaching agent e.g. to bleach wool, paper, teeth, hair etc.</a:t>
            </a:r>
          </a:p>
          <a:p>
            <a:r>
              <a:rPr lang="en-GB" dirty="0" smtClean="0"/>
              <a:t>It is also an antiseptic that can kill bacteria, fungi and deactivate viruses.</a:t>
            </a:r>
          </a:p>
          <a:p>
            <a:endParaRPr lang="en-GB" dirty="0" smtClean="0"/>
          </a:p>
          <a:p>
            <a:r>
              <a:rPr lang="en-GB" dirty="0" smtClean="0"/>
              <a:t>Potassium permanganate can be used as an antibacterial and an antifungal agent e.g. to treat athlete’s foot.</a:t>
            </a:r>
            <a:endParaRPr lang="en-GB" dirty="0"/>
          </a:p>
        </p:txBody>
      </p:sp>
    </p:spTree>
    <p:extLst>
      <p:ext uri="{BB962C8B-B14F-4D97-AF65-F5344CB8AC3E}">
        <p14:creationId xmlns:p14="http://schemas.microsoft.com/office/powerpoint/2010/main" val="689180848"/>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Questions?</a:t>
            </a:r>
            <a:endParaRPr lang="en-GB" dirty="0"/>
          </a:p>
        </p:txBody>
      </p:sp>
      <p:sp>
        <p:nvSpPr>
          <p:cNvPr id="3" name="Text Placeholder 2"/>
          <p:cNvSpPr>
            <a:spLocks noGrp="1"/>
          </p:cNvSpPr>
          <p:nvPr>
            <p:ph type="body" sz="quarter" idx="10"/>
          </p:nvPr>
        </p:nvSpPr>
        <p:spPr/>
        <p:txBody>
          <a:bodyPr/>
          <a:lstStyle/>
          <a:p>
            <a:endParaRPr lang="en-GB"/>
          </a:p>
        </p:txBody>
      </p:sp>
    </p:spTree>
    <p:extLst>
      <p:ext uri="{BB962C8B-B14F-4D97-AF65-F5344CB8AC3E}">
        <p14:creationId xmlns:p14="http://schemas.microsoft.com/office/powerpoint/2010/main" val="397192688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Oxidising agent</a:t>
            </a:r>
            <a:endParaRPr lang="en-GB" dirty="0"/>
          </a:p>
        </p:txBody>
      </p:sp>
      <p:sp>
        <p:nvSpPr>
          <p:cNvPr id="3" name="Text Placeholder 2"/>
          <p:cNvSpPr>
            <a:spLocks noGrp="1"/>
          </p:cNvSpPr>
          <p:nvPr>
            <p:ph type="body" sz="quarter" idx="10"/>
          </p:nvPr>
        </p:nvSpPr>
        <p:spPr>
          <a:xfrm>
            <a:off x="381000" y="1411552"/>
            <a:ext cx="8382000" cy="3945696"/>
          </a:xfrm>
        </p:spPr>
        <p:txBody>
          <a:bodyPr/>
          <a:lstStyle/>
          <a:p>
            <a:r>
              <a:rPr lang="en-GB" dirty="0" smtClean="0"/>
              <a:t>These:</a:t>
            </a:r>
          </a:p>
          <a:p>
            <a:pPr lvl="1"/>
            <a:r>
              <a:rPr lang="en-GB" dirty="0" smtClean="0"/>
              <a:t>Are usually </a:t>
            </a:r>
            <a:r>
              <a:rPr lang="en-GB" dirty="0"/>
              <a:t>a metal or a negative ion </a:t>
            </a:r>
          </a:p>
          <a:p>
            <a:pPr lvl="1"/>
            <a:r>
              <a:rPr lang="en-GB" dirty="0" smtClean="0"/>
              <a:t>Lose </a:t>
            </a:r>
            <a:r>
              <a:rPr lang="en-GB" dirty="0"/>
              <a:t>(</a:t>
            </a:r>
            <a:r>
              <a:rPr lang="en-GB" dirty="0" smtClean="0"/>
              <a:t>donate) </a:t>
            </a:r>
            <a:r>
              <a:rPr lang="en-GB" dirty="0"/>
              <a:t>electrons to another element or ion (reducing the other species) </a:t>
            </a:r>
          </a:p>
          <a:p>
            <a:pPr lvl="1"/>
            <a:r>
              <a:rPr lang="en-GB" dirty="0" smtClean="0"/>
              <a:t>Are </a:t>
            </a:r>
            <a:r>
              <a:rPr lang="en-GB" dirty="0"/>
              <a:t>itself oxidised </a:t>
            </a:r>
            <a:endParaRPr lang="en-GB" dirty="0" smtClean="0"/>
          </a:p>
          <a:p>
            <a:endParaRPr lang="en-GB" dirty="0"/>
          </a:p>
          <a:p>
            <a:r>
              <a:rPr lang="en-GB" dirty="0" smtClean="0"/>
              <a:t>Na(s) </a:t>
            </a:r>
            <a:r>
              <a:rPr lang="en-GB" dirty="0" smtClean="0">
                <a:sym typeface="Wingdings" panose="05000000000000000000" pitchFamily="2" charset="2"/>
              </a:rPr>
              <a:t> Na</a:t>
            </a:r>
            <a:r>
              <a:rPr lang="en-GB" baseline="30000" dirty="0" smtClean="0">
                <a:sym typeface="Wingdings" panose="05000000000000000000" pitchFamily="2" charset="2"/>
              </a:rPr>
              <a:t>+</a:t>
            </a:r>
            <a:r>
              <a:rPr lang="en-GB" dirty="0" smtClean="0">
                <a:sym typeface="Wingdings" panose="05000000000000000000" pitchFamily="2" charset="2"/>
              </a:rPr>
              <a:t>(</a:t>
            </a:r>
            <a:r>
              <a:rPr lang="en-GB" dirty="0" err="1" smtClean="0">
                <a:sym typeface="Wingdings" panose="05000000000000000000" pitchFamily="2" charset="2"/>
              </a:rPr>
              <a:t>aq</a:t>
            </a:r>
            <a:r>
              <a:rPr lang="en-GB" dirty="0" smtClean="0">
                <a:sym typeface="Wingdings" panose="05000000000000000000" pitchFamily="2" charset="2"/>
              </a:rPr>
              <a:t>) + e</a:t>
            </a:r>
            <a:r>
              <a:rPr lang="en-GB" baseline="30000" dirty="0" smtClean="0">
                <a:sym typeface="Wingdings" panose="05000000000000000000" pitchFamily="2" charset="2"/>
              </a:rPr>
              <a:t>-</a:t>
            </a:r>
            <a:r>
              <a:rPr lang="en-GB" dirty="0" smtClean="0">
                <a:sym typeface="Wingdings" panose="05000000000000000000" pitchFamily="2" charset="2"/>
              </a:rPr>
              <a:t> </a:t>
            </a:r>
            <a:endParaRPr lang="en-GB" dirty="0"/>
          </a:p>
          <a:p>
            <a:pPr marL="0" indent="0">
              <a:buNone/>
            </a:pPr>
            <a:endParaRPr lang="en-GB" dirty="0"/>
          </a:p>
        </p:txBody>
      </p:sp>
      <p:pic>
        <p:nvPicPr>
          <p:cNvPr id="4" name="Picture 3" descr="AA0282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22975">
            <a:off x="-1052306" y="5004400"/>
            <a:ext cx="1676400" cy="1909492"/>
          </a:xfrm>
          <a:prstGeom prst="rect">
            <a:avLst/>
          </a:prstGeom>
        </p:spPr>
      </p:pic>
    </p:spTree>
    <p:extLst>
      <p:ext uri="{BB962C8B-B14F-4D97-AF65-F5344CB8AC3E}">
        <p14:creationId xmlns:p14="http://schemas.microsoft.com/office/powerpoint/2010/main" val="4125399952"/>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Reducing agent</a:t>
            </a:r>
            <a:endParaRPr lang="en-GB" dirty="0"/>
          </a:p>
        </p:txBody>
      </p:sp>
      <p:sp>
        <p:nvSpPr>
          <p:cNvPr id="3" name="Text Placeholder 2"/>
          <p:cNvSpPr>
            <a:spLocks noGrp="1"/>
          </p:cNvSpPr>
          <p:nvPr>
            <p:ph type="body" sz="quarter" idx="10"/>
          </p:nvPr>
        </p:nvSpPr>
        <p:spPr>
          <a:xfrm>
            <a:off x="381000" y="1411552"/>
            <a:ext cx="8382000" cy="3877985"/>
          </a:xfrm>
        </p:spPr>
        <p:txBody>
          <a:bodyPr/>
          <a:lstStyle/>
          <a:p>
            <a:r>
              <a:rPr lang="en-GB" dirty="0" smtClean="0"/>
              <a:t>These:</a:t>
            </a:r>
          </a:p>
          <a:p>
            <a:pPr lvl="1"/>
            <a:r>
              <a:rPr lang="en-GB" dirty="0" smtClean="0"/>
              <a:t>Are normally </a:t>
            </a:r>
            <a:r>
              <a:rPr lang="en-GB" dirty="0"/>
              <a:t>a non-metal or positive ion </a:t>
            </a:r>
          </a:p>
          <a:p>
            <a:pPr lvl="1"/>
            <a:r>
              <a:rPr lang="en-GB" dirty="0" smtClean="0"/>
              <a:t>Cause </a:t>
            </a:r>
            <a:r>
              <a:rPr lang="en-GB" dirty="0"/>
              <a:t>oxidation reactions to take place </a:t>
            </a:r>
          </a:p>
          <a:p>
            <a:pPr lvl="1"/>
            <a:r>
              <a:rPr lang="en-GB" dirty="0" smtClean="0"/>
              <a:t>Gain </a:t>
            </a:r>
            <a:r>
              <a:rPr lang="en-GB" dirty="0"/>
              <a:t>electrons from other atoms or ions (is itself reduced) </a:t>
            </a:r>
          </a:p>
          <a:p>
            <a:endParaRPr lang="en-GB" dirty="0" smtClean="0"/>
          </a:p>
          <a:p>
            <a:r>
              <a:rPr lang="en-GB" dirty="0" smtClean="0"/>
              <a:t>Cl</a:t>
            </a:r>
            <a:r>
              <a:rPr lang="en-GB" baseline="-25000" dirty="0" smtClean="0"/>
              <a:t>2</a:t>
            </a:r>
            <a:r>
              <a:rPr lang="en-GB" dirty="0" smtClean="0"/>
              <a:t>(s) </a:t>
            </a:r>
            <a:r>
              <a:rPr lang="en-GB" dirty="0" smtClean="0">
                <a:sym typeface="Wingdings" panose="05000000000000000000" pitchFamily="2" charset="2"/>
              </a:rPr>
              <a:t>+ 2e</a:t>
            </a:r>
            <a:r>
              <a:rPr lang="en-GB" baseline="30000" dirty="0" smtClean="0">
                <a:sym typeface="Wingdings" panose="05000000000000000000" pitchFamily="2" charset="2"/>
              </a:rPr>
              <a:t>-</a:t>
            </a:r>
            <a:r>
              <a:rPr lang="en-GB" dirty="0" smtClean="0">
                <a:sym typeface="Wingdings" panose="05000000000000000000" pitchFamily="2" charset="2"/>
              </a:rPr>
              <a:t>  2Cl</a:t>
            </a:r>
            <a:r>
              <a:rPr lang="en-GB" baseline="30000" dirty="0" smtClean="0">
                <a:sym typeface="Wingdings" panose="05000000000000000000" pitchFamily="2" charset="2"/>
              </a:rPr>
              <a:t>-</a:t>
            </a:r>
            <a:r>
              <a:rPr lang="en-GB" dirty="0" smtClean="0">
                <a:sym typeface="Wingdings" panose="05000000000000000000" pitchFamily="2" charset="2"/>
              </a:rPr>
              <a:t>(</a:t>
            </a:r>
            <a:r>
              <a:rPr lang="en-GB" dirty="0" err="1" smtClean="0">
                <a:sym typeface="Wingdings" panose="05000000000000000000" pitchFamily="2" charset="2"/>
              </a:rPr>
              <a:t>aq</a:t>
            </a:r>
            <a:r>
              <a:rPr lang="en-GB" dirty="0" smtClean="0">
                <a:sym typeface="Wingdings" panose="05000000000000000000" pitchFamily="2" charset="2"/>
              </a:rPr>
              <a:t>)</a:t>
            </a:r>
          </a:p>
          <a:p>
            <a:r>
              <a:rPr lang="en-GB" dirty="0" smtClean="0">
                <a:sym typeface="Wingdings" panose="05000000000000000000" pitchFamily="2" charset="2"/>
              </a:rPr>
              <a:t>Cu</a:t>
            </a:r>
            <a:r>
              <a:rPr lang="en-GB" baseline="30000" dirty="0" smtClean="0">
                <a:sym typeface="Wingdings" panose="05000000000000000000" pitchFamily="2" charset="2"/>
              </a:rPr>
              <a:t>2+</a:t>
            </a:r>
            <a:r>
              <a:rPr lang="en-GB" dirty="0" smtClean="0">
                <a:sym typeface="Wingdings" panose="05000000000000000000" pitchFamily="2" charset="2"/>
              </a:rPr>
              <a:t>(</a:t>
            </a:r>
            <a:r>
              <a:rPr lang="en-GB" dirty="0" err="1" smtClean="0">
                <a:sym typeface="Wingdings" panose="05000000000000000000" pitchFamily="2" charset="2"/>
              </a:rPr>
              <a:t>aq</a:t>
            </a:r>
            <a:r>
              <a:rPr lang="en-GB" dirty="0" smtClean="0">
                <a:sym typeface="Wingdings" panose="05000000000000000000" pitchFamily="2" charset="2"/>
              </a:rPr>
              <a:t>) + 2e</a:t>
            </a:r>
            <a:r>
              <a:rPr lang="en-GB" baseline="30000" dirty="0" smtClean="0">
                <a:sym typeface="Wingdings" panose="05000000000000000000" pitchFamily="2" charset="2"/>
              </a:rPr>
              <a:t>-</a:t>
            </a:r>
            <a:r>
              <a:rPr lang="en-GB" dirty="0" smtClean="0">
                <a:sym typeface="Wingdings" panose="05000000000000000000" pitchFamily="2" charset="2"/>
              </a:rPr>
              <a:t>  Cu(s)</a:t>
            </a:r>
            <a:endParaRPr lang="en-GB" dirty="0"/>
          </a:p>
        </p:txBody>
      </p:sp>
      <p:pic>
        <p:nvPicPr>
          <p:cNvPr id="4" name="Picture 3" descr="AA0282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2494490">
            <a:off x="5762197" y="-798500"/>
            <a:ext cx="1676400" cy="1909492"/>
          </a:xfrm>
          <a:prstGeom prst="rect">
            <a:avLst/>
          </a:prstGeom>
        </p:spPr>
      </p:pic>
    </p:spTree>
    <p:extLst>
      <p:ext uri="{BB962C8B-B14F-4D97-AF65-F5344CB8AC3E}">
        <p14:creationId xmlns:p14="http://schemas.microsoft.com/office/powerpoint/2010/main" val="36767555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Redox reaction</a:t>
            </a:r>
            <a:endParaRPr lang="en-GB" dirty="0"/>
          </a:p>
        </p:txBody>
      </p:sp>
      <p:sp>
        <p:nvSpPr>
          <p:cNvPr id="3" name="Text Placeholder 2"/>
          <p:cNvSpPr>
            <a:spLocks noGrp="1"/>
          </p:cNvSpPr>
          <p:nvPr>
            <p:ph type="body" sz="quarter" idx="10"/>
          </p:nvPr>
        </p:nvSpPr>
        <p:spPr>
          <a:xfrm>
            <a:off x="381000" y="1411552"/>
            <a:ext cx="8382000" cy="5564600"/>
          </a:xfrm>
        </p:spPr>
        <p:txBody>
          <a:bodyPr/>
          <a:lstStyle/>
          <a:p>
            <a:r>
              <a:rPr lang="en-GB" dirty="0" smtClean="0"/>
              <a:t>When oxidation and reduction reactions happen at the same time, this is known as redox.</a:t>
            </a:r>
          </a:p>
          <a:p>
            <a:endParaRPr lang="en-GB" dirty="0"/>
          </a:p>
          <a:p>
            <a:r>
              <a:rPr lang="en-GB" dirty="0" smtClean="0"/>
              <a:t>Fe</a:t>
            </a:r>
            <a:r>
              <a:rPr lang="en-GB" baseline="30000" dirty="0" smtClean="0"/>
              <a:t>3+ </a:t>
            </a:r>
            <a:r>
              <a:rPr lang="en-GB" dirty="0" smtClean="0"/>
              <a:t>+ 3e</a:t>
            </a:r>
            <a:r>
              <a:rPr lang="en-GB" baseline="30000" dirty="0" smtClean="0"/>
              <a:t>-</a:t>
            </a:r>
            <a:r>
              <a:rPr lang="en-GB" dirty="0" smtClean="0"/>
              <a:t> </a:t>
            </a:r>
            <a:r>
              <a:rPr lang="en-GB" dirty="0" smtClean="0">
                <a:sym typeface="Wingdings" panose="05000000000000000000" pitchFamily="2" charset="2"/>
              </a:rPr>
              <a:t> Fe (red)</a:t>
            </a:r>
            <a:endParaRPr lang="en-GB" dirty="0" smtClean="0"/>
          </a:p>
          <a:p>
            <a:r>
              <a:rPr lang="en-GB" dirty="0" smtClean="0"/>
              <a:t>Al </a:t>
            </a:r>
            <a:r>
              <a:rPr lang="en-GB" dirty="0" smtClean="0">
                <a:sym typeface="Wingdings" panose="05000000000000000000" pitchFamily="2" charset="2"/>
              </a:rPr>
              <a:t> Al</a:t>
            </a:r>
            <a:r>
              <a:rPr lang="en-GB" baseline="30000" dirty="0" smtClean="0">
                <a:sym typeface="Wingdings" panose="05000000000000000000" pitchFamily="2" charset="2"/>
              </a:rPr>
              <a:t>3+ </a:t>
            </a:r>
            <a:r>
              <a:rPr lang="en-GB" dirty="0" smtClean="0">
                <a:sym typeface="Wingdings" panose="05000000000000000000" pitchFamily="2" charset="2"/>
              </a:rPr>
              <a:t>+ 3e</a:t>
            </a:r>
            <a:r>
              <a:rPr lang="en-GB" baseline="30000" dirty="0" smtClean="0">
                <a:sym typeface="Wingdings" panose="05000000000000000000" pitchFamily="2" charset="2"/>
              </a:rPr>
              <a:t>-</a:t>
            </a:r>
            <a:r>
              <a:rPr lang="en-GB" dirty="0" smtClean="0">
                <a:sym typeface="Wingdings" panose="05000000000000000000" pitchFamily="2" charset="2"/>
              </a:rPr>
              <a:t> (ox)</a:t>
            </a:r>
          </a:p>
          <a:p>
            <a:endParaRPr lang="en-GB" dirty="0">
              <a:sym typeface="Wingdings" panose="05000000000000000000" pitchFamily="2" charset="2"/>
            </a:endParaRPr>
          </a:p>
          <a:p>
            <a:r>
              <a:rPr lang="en-GB" b="1" dirty="0" smtClean="0">
                <a:sym typeface="Wingdings" panose="05000000000000000000" pitchFamily="2" charset="2"/>
              </a:rPr>
              <a:t>Al + </a:t>
            </a:r>
            <a:r>
              <a:rPr lang="en-GB" b="1" dirty="0"/>
              <a:t>Fe</a:t>
            </a:r>
            <a:r>
              <a:rPr lang="en-GB" b="1" baseline="30000" dirty="0"/>
              <a:t>3+</a:t>
            </a:r>
            <a:r>
              <a:rPr lang="en-GB" b="1" dirty="0" smtClean="0">
                <a:sym typeface="Wingdings" panose="05000000000000000000" pitchFamily="2" charset="2"/>
              </a:rPr>
              <a:t>  </a:t>
            </a:r>
            <a:r>
              <a:rPr lang="en-GB" b="1" dirty="0">
                <a:sym typeface="Wingdings" panose="05000000000000000000" pitchFamily="2" charset="2"/>
              </a:rPr>
              <a:t>Al</a:t>
            </a:r>
            <a:r>
              <a:rPr lang="en-GB" b="1" baseline="30000" dirty="0">
                <a:sym typeface="Wingdings" panose="05000000000000000000" pitchFamily="2" charset="2"/>
              </a:rPr>
              <a:t>3+ </a:t>
            </a:r>
            <a:r>
              <a:rPr lang="en-GB" b="1" dirty="0" smtClean="0">
                <a:sym typeface="Wingdings" panose="05000000000000000000" pitchFamily="2" charset="2"/>
              </a:rPr>
              <a:t>+ Fe (redox)</a:t>
            </a:r>
          </a:p>
          <a:p>
            <a:r>
              <a:rPr lang="en-GB" dirty="0" smtClean="0">
                <a:sym typeface="Wingdings" panose="05000000000000000000" pitchFamily="2" charset="2"/>
              </a:rPr>
              <a:t>The electrons are not shown as they cancel each other out (3 on each side of the equation).</a:t>
            </a:r>
          </a:p>
          <a:p>
            <a:endParaRPr lang="en-GB" dirty="0"/>
          </a:p>
        </p:txBody>
      </p:sp>
    </p:spTree>
    <p:extLst>
      <p:ext uri="{BB962C8B-B14F-4D97-AF65-F5344CB8AC3E}">
        <p14:creationId xmlns:p14="http://schemas.microsoft.com/office/powerpoint/2010/main" val="335348041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Zinc displacing copper</a:t>
            </a:r>
            <a:endParaRPr lang="en-GB" dirty="0"/>
          </a:p>
        </p:txBody>
      </p:sp>
      <p:sp>
        <p:nvSpPr>
          <p:cNvPr id="3" name="Text Placeholder 2"/>
          <p:cNvSpPr>
            <a:spLocks noGrp="1"/>
          </p:cNvSpPr>
          <p:nvPr>
            <p:ph type="body" sz="quarter" idx="10"/>
          </p:nvPr>
        </p:nvSpPr>
        <p:spPr>
          <a:xfrm>
            <a:off x="381000" y="1411552"/>
            <a:ext cx="8382000" cy="4579715"/>
          </a:xfrm>
        </p:spPr>
        <p:txBody>
          <a:bodyPr/>
          <a:lstStyle/>
          <a:p>
            <a:r>
              <a:rPr lang="en-GB" dirty="0" smtClean="0"/>
              <a:t>Zn(s) </a:t>
            </a:r>
            <a:r>
              <a:rPr lang="en-GB" dirty="0" smtClean="0">
                <a:sym typeface="Wingdings" panose="05000000000000000000" pitchFamily="2" charset="2"/>
              </a:rPr>
              <a:t> Zn</a:t>
            </a:r>
            <a:r>
              <a:rPr lang="en-GB" baseline="30000" dirty="0" smtClean="0">
                <a:sym typeface="Wingdings" panose="05000000000000000000" pitchFamily="2" charset="2"/>
              </a:rPr>
              <a:t>2+</a:t>
            </a:r>
            <a:r>
              <a:rPr lang="en-GB" dirty="0" smtClean="0">
                <a:sym typeface="Wingdings" panose="05000000000000000000" pitchFamily="2" charset="2"/>
              </a:rPr>
              <a:t>(</a:t>
            </a:r>
            <a:r>
              <a:rPr lang="en-GB" dirty="0" err="1" smtClean="0">
                <a:sym typeface="Wingdings" panose="05000000000000000000" pitchFamily="2" charset="2"/>
              </a:rPr>
              <a:t>aq</a:t>
            </a:r>
            <a:r>
              <a:rPr lang="en-GB" dirty="0" smtClean="0">
                <a:sym typeface="Wingdings" panose="05000000000000000000" pitchFamily="2" charset="2"/>
              </a:rPr>
              <a:t>) + 2e</a:t>
            </a:r>
            <a:r>
              <a:rPr lang="en-GB" baseline="30000" dirty="0" smtClean="0">
                <a:sym typeface="Wingdings" panose="05000000000000000000" pitchFamily="2" charset="2"/>
              </a:rPr>
              <a:t>-</a:t>
            </a:r>
          </a:p>
          <a:p>
            <a:r>
              <a:rPr lang="en-GB" dirty="0" smtClean="0">
                <a:sym typeface="Wingdings" panose="05000000000000000000" pitchFamily="2" charset="2"/>
              </a:rPr>
              <a:t>Cu</a:t>
            </a:r>
            <a:r>
              <a:rPr lang="en-GB" baseline="30000" dirty="0" smtClean="0">
                <a:sym typeface="Wingdings" panose="05000000000000000000" pitchFamily="2" charset="2"/>
              </a:rPr>
              <a:t>2+</a:t>
            </a:r>
            <a:r>
              <a:rPr lang="en-GB" dirty="0" smtClean="0">
                <a:sym typeface="Wingdings" panose="05000000000000000000" pitchFamily="2" charset="2"/>
              </a:rPr>
              <a:t>(</a:t>
            </a:r>
            <a:r>
              <a:rPr lang="en-GB" dirty="0" err="1" smtClean="0">
                <a:sym typeface="Wingdings" panose="05000000000000000000" pitchFamily="2" charset="2"/>
              </a:rPr>
              <a:t>aq</a:t>
            </a:r>
            <a:r>
              <a:rPr lang="en-GB" dirty="0" smtClean="0">
                <a:sym typeface="Wingdings" panose="05000000000000000000" pitchFamily="2" charset="2"/>
              </a:rPr>
              <a:t>) + 2e</a:t>
            </a:r>
            <a:r>
              <a:rPr lang="en-GB" baseline="30000" dirty="0" smtClean="0">
                <a:sym typeface="Wingdings" panose="05000000000000000000" pitchFamily="2" charset="2"/>
              </a:rPr>
              <a:t>-</a:t>
            </a:r>
            <a:r>
              <a:rPr lang="en-GB" dirty="0" smtClean="0">
                <a:sym typeface="Wingdings" panose="05000000000000000000" pitchFamily="2" charset="2"/>
              </a:rPr>
              <a:t>  Cu(s)</a:t>
            </a:r>
          </a:p>
          <a:p>
            <a:r>
              <a:rPr lang="en-GB" dirty="0" smtClean="0">
                <a:sym typeface="Wingdings" panose="05000000000000000000" pitchFamily="2" charset="2"/>
              </a:rPr>
              <a:t>Which reaction is reduction and which is oxidation?</a:t>
            </a:r>
          </a:p>
          <a:p>
            <a:endParaRPr lang="en-GB" dirty="0">
              <a:sym typeface="Wingdings" panose="05000000000000000000" pitchFamily="2" charset="2"/>
            </a:endParaRPr>
          </a:p>
          <a:p>
            <a:r>
              <a:rPr lang="en-GB" dirty="0" smtClean="0">
                <a:sym typeface="Wingdings" panose="05000000000000000000" pitchFamily="2" charset="2"/>
              </a:rPr>
              <a:t>Redox:</a:t>
            </a:r>
          </a:p>
          <a:p>
            <a:r>
              <a:rPr lang="en-GB" dirty="0" smtClean="0">
                <a:sym typeface="Wingdings" panose="05000000000000000000" pitchFamily="2" charset="2"/>
              </a:rPr>
              <a:t>Zn(s) + Cu</a:t>
            </a:r>
            <a:r>
              <a:rPr lang="en-GB" baseline="30000" dirty="0" smtClean="0">
                <a:sym typeface="Wingdings" panose="05000000000000000000" pitchFamily="2" charset="2"/>
              </a:rPr>
              <a:t>2+</a:t>
            </a:r>
            <a:r>
              <a:rPr lang="en-GB" dirty="0" smtClean="0">
                <a:sym typeface="Wingdings" panose="05000000000000000000" pitchFamily="2" charset="2"/>
              </a:rPr>
              <a:t>(</a:t>
            </a:r>
            <a:r>
              <a:rPr lang="en-GB" dirty="0" err="1" smtClean="0">
                <a:sym typeface="Wingdings" panose="05000000000000000000" pitchFamily="2" charset="2"/>
              </a:rPr>
              <a:t>aq</a:t>
            </a:r>
            <a:r>
              <a:rPr lang="en-GB" dirty="0" smtClean="0">
                <a:sym typeface="Wingdings" panose="05000000000000000000" pitchFamily="2" charset="2"/>
              </a:rPr>
              <a:t>)  Zn</a:t>
            </a:r>
            <a:r>
              <a:rPr lang="en-GB" baseline="30000" dirty="0" smtClean="0">
                <a:sym typeface="Wingdings" panose="05000000000000000000" pitchFamily="2" charset="2"/>
              </a:rPr>
              <a:t>2+</a:t>
            </a:r>
            <a:r>
              <a:rPr lang="en-GB" dirty="0" smtClean="0">
                <a:sym typeface="Wingdings" panose="05000000000000000000" pitchFamily="2" charset="2"/>
              </a:rPr>
              <a:t>(</a:t>
            </a:r>
            <a:r>
              <a:rPr lang="en-GB" dirty="0" err="1" smtClean="0">
                <a:sym typeface="Wingdings" panose="05000000000000000000" pitchFamily="2" charset="2"/>
              </a:rPr>
              <a:t>aq</a:t>
            </a:r>
            <a:r>
              <a:rPr lang="en-GB" dirty="0" smtClean="0">
                <a:sym typeface="Wingdings" panose="05000000000000000000" pitchFamily="2" charset="2"/>
              </a:rPr>
              <a:t>) + Cu(s)</a:t>
            </a:r>
          </a:p>
          <a:p>
            <a:r>
              <a:rPr lang="en-GB" dirty="0" smtClean="0"/>
              <a:t>Which component is the reducing agent and which is the oxidising agent?</a:t>
            </a:r>
            <a:endParaRPr lang="en-GB" dirty="0"/>
          </a:p>
        </p:txBody>
      </p:sp>
      <p:grpSp>
        <p:nvGrpSpPr>
          <p:cNvPr id="17" name="Group 16"/>
          <p:cNvGrpSpPr/>
          <p:nvPr/>
        </p:nvGrpSpPr>
        <p:grpSpPr>
          <a:xfrm>
            <a:off x="4495800" y="1066800"/>
            <a:ext cx="2362200" cy="533400"/>
            <a:chOff x="4495800" y="1066800"/>
            <a:chExt cx="2362200" cy="533400"/>
          </a:xfrm>
        </p:grpSpPr>
        <p:cxnSp>
          <p:nvCxnSpPr>
            <p:cNvPr id="10" name="Straight Arrow Connector 9"/>
            <p:cNvCxnSpPr/>
            <p:nvPr/>
          </p:nvCxnSpPr>
          <p:spPr>
            <a:xfrm flipH="1">
              <a:off x="4495800" y="1295400"/>
              <a:ext cx="1295400" cy="304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766291" y="1066800"/>
              <a:ext cx="1091709" cy="369332"/>
            </a:xfrm>
            <a:prstGeom prst="rect">
              <a:avLst/>
            </a:prstGeom>
            <a:noFill/>
          </p:spPr>
          <p:txBody>
            <a:bodyPr wrap="none" rtlCol="0">
              <a:spAutoFit/>
            </a:bodyPr>
            <a:lstStyle/>
            <a:p>
              <a:r>
                <a:rPr lang="en-GB" dirty="0" smtClean="0"/>
                <a:t>Oxidation</a:t>
              </a:r>
              <a:endParaRPr lang="en-GB" dirty="0"/>
            </a:p>
          </p:txBody>
        </p:sp>
      </p:grpSp>
      <p:grpSp>
        <p:nvGrpSpPr>
          <p:cNvPr id="16" name="Group 15"/>
          <p:cNvGrpSpPr/>
          <p:nvPr/>
        </p:nvGrpSpPr>
        <p:grpSpPr>
          <a:xfrm>
            <a:off x="4495800" y="1948934"/>
            <a:ext cx="2660017" cy="369332"/>
            <a:chOff x="4495800" y="1948934"/>
            <a:chExt cx="2660017" cy="369332"/>
          </a:xfrm>
        </p:grpSpPr>
        <p:cxnSp>
          <p:nvCxnSpPr>
            <p:cNvPr id="12" name="Straight Arrow Connector 11"/>
            <p:cNvCxnSpPr/>
            <p:nvPr/>
          </p:nvCxnSpPr>
          <p:spPr>
            <a:xfrm flipH="1">
              <a:off x="4495800" y="2133600"/>
              <a:ext cx="1524000" cy="1524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019800" y="1948934"/>
              <a:ext cx="1136017" cy="369332"/>
            </a:xfrm>
            <a:prstGeom prst="rect">
              <a:avLst/>
            </a:prstGeom>
            <a:noFill/>
          </p:spPr>
          <p:txBody>
            <a:bodyPr wrap="none" rtlCol="0">
              <a:spAutoFit/>
            </a:bodyPr>
            <a:lstStyle/>
            <a:p>
              <a:r>
                <a:rPr lang="en-GB" dirty="0" smtClean="0"/>
                <a:t>Reduction</a:t>
              </a:r>
              <a:endParaRPr lang="en-GB" dirty="0"/>
            </a:p>
          </p:txBody>
        </p:sp>
      </p:grpSp>
      <p:grpSp>
        <p:nvGrpSpPr>
          <p:cNvPr id="28" name="Group 27"/>
          <p:cNvGrpSpPr/>
          <p:nvPr/>
        </p:nvGrpSpPr>
        <p:grpSpPr>
          <a:xfrm>
            <a:off x="1676400" y="3744771"/>
            <a:ext cx="1905109" cy="827229"/>
            <a:chOff x="1676400" y="3744771"/>
            <a:chExt cx="1905109" cy="827229"/>
          </a:xfrm>
        </p:grpSpPr>
        <p:cxnSp>
          <p:nvCxnSpPr>
            <p:cNvPr id="21" name="Straight Arrow Connector 20"/>
            <p:cNvCxnSpPr/>
            <p:nvPr/>
          </p:nvCxnSpPr>
          <p:spPr>
            <a:xfrm flipH="1">
              <a:off x="1676400" y="3962400"/>
              <a:ext cx="838200" cy="609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482362" y="3744771"/>
              <a:ext cx="1099147" cy="369332"/>
            </a:xfrm>
            <a:prstGeom prst="rect">
              <a:avLst/>
            </a:prstGeom>
            <a:noFill/>
          </p:spPr>
          <p:txBody>
            <a:bodyPr wrap="none" rtlCol="0">
              <a:spAutoFit/>
            </a:bodyPr>
            <a:lstStyle/>
            <a:p>
              <a:r>
                <a:rPr lang="en-GB" dirty="0" smtClean="0"/>
                <a:t>Reducing </a:t>
              </a:r>
              <a:endParaRPr lang="en-GB" dirty="0"/>
            </a:p>
          </p:txBody>
        </p:sp>
      </p:grpSp>
      <p:grpSp>
        <p:nvGrpSpPr>
          <p:cNvPr id="29" name="Group 28"/>
          <p:cNvGrpSpPr/>
          <p:nvPr/>
        </p:nvGrpSpPr>
        <p:grpSpPr>
          <a:xfrm>
            <a:off x="2667000" y="3995150"/>
            <a:ext cx="2102917" cy="500650"/>
            <a:chOff x="2667000" y="3995150"/>
            <a:chExt cx="2102917" cy="500650"/>
          </a:xfrm>
        </p:grpSpPr>
        <p:cxnSp>
          <p:nvCxnSpPr>
            <p:cNvPr id="23" name="Straight Arrow Connector 22"/>
            <p:cNvCxnSpPr/>
            <p:nvPr/>
          </p:nvCxnSpPr>
          <p:spPr>
            <a:xfrm flipH="1">
              <a:off x="2667000" y="4179816"/>
              <a:ext cx="1066800" cy="3159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3733800" y="3995150"/>
              <a:ext cx="1036117" cy="369332"/>
            </a:xfrm>
            <a:prstGeom prst="rect">
              <a:avLst/>
            </a:prstGeom>
            <a:noFill/>
          </p:spPr>
          <p:txBody>
            <a:bodyPr wrap="none" rtlCol="0">
              <a:spAutoFit/>
            </a:bodyPr>
            <a:lstStyle/>
            <a:p>
              <a:r>
                <a:rPr lang="en-GB" dirty="0" smtClean="0"/>
                <a:t>Oxidising</a:t>
              </a:r>
              <a:endParaRPr lang="en-GB" dirty="0"/>
            </a:p>
          </p:txBody>
        </p:sp>
      </p:grpSp>
      <p:pic>
        <p:nvPicPr>
          <p:cNvPr id="18" name="Picture 17" descr="AA0282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1262279" flipH="1">
            <a:off x="7557202" y="5716408"/>
            <a:ext cx="1676400" cy="1909492"/>
          </a:xfrm>
          <a:prstGeom prst="rect">
            <a:avLst/>
          </a:prstGeom>
        </p:spPr>
      </p:pic>
    </p:spTree>
    <p:extLst>
      <p:ext uri="{BB962C8B-B14F-4D97-AF65-F5344CB8AC3E}">
        <p14:creationId xmlns:p14="http://schemas.microsoft.com/office/powerpoint/2010/main" val="349759856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16"/>
                                        </p:tgtEl>
                                        <p:attrNameLst>
                                          <p:attrName>style.visibility</p:attrName>
                                        </p:attrNameLst>
                                      </p:cBhvr>
                                      <p:to>
                                        <p:strVal val="visible"/>
                                      </p:to>
                                    </p:set>
                                    <p:anim calcmode="lin" valueType="num">
                                      <p:cBhvr additive="base">
                                        <p:cTn id="13" dur="500" fill="hold"/>
                                        <p:tgtEl>
                                          <p:spTgt spid="16"/>
                                        </p:tgtEl>
                                        <p:attrNameLst>
                                          <p:attrName>ppt_x</p:attrName>
                                        </p:attrNameLst>
                                      </p:cBhvr>
                                      <p:tavLst>
                                        <p:tav tm="0">
                                          <p:val>
                                            <p:strVal val="1+#ppt_w/2"/>
                                          </p:val>
                                        </p:tav>
                                        <p:tav tm="100000">
                                          <p:val>
                                            <p:strVal val="#ppt_x"/>
                                          </p:val>
                                        </p:tav>
                                      </p:tavLst>
                                    </p:anim>
                                    <p:anim calcmode="lin" valueType="num">
                                      <p:cBhvr additive="base">
                                        <p:cTn id="14"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additive="base">
                                        <p:cTn id="19" dur="500" fill="hold"/>
                                        <p:tgtEl>
                                          <p:spTgt spid="28"/>
                                        </p:tgtEl>
                                        <p:attrNameLst>
                                          <p:attrName>ppt_x</p:attrName>
                                        </p:attrNameLst>
                                      </p:cBhvr>
                                      <p:tavLst>
                                        <p:tav tm="0">
                                          <p:val>
                                            <p:strVal val="1+#ppt_w/2"/>
                                          </p:val>
                                        </p:tav>
                                        <p:tav tm="100000">
                                          <p:val>
                                            <p:strVal val="#ppt_x"/>
                                          </p:val>
                                        </p:tav>
                                      </p:tavLst>
                                    </p:anim>
                                    <p:anim calcmode="lin" valueType="num">
                                      <p:cBhvr additive="base">
                                        <p:cTn id="20"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anim calcmode="lin" valueType="num">
                                      <p:cBhvr additive="base">
                                        <p:cTn id="25" dur="500" fill="hold"/>
                                        <p:tgtEl>
                                          <p:spTgt spid="29"/>
                                        </p:tgtEl>
                                        <p:attrNameLst>
                                          <p:attrName>ppt_x</p:attrName>
                                        </p:attrNameLst>
                                      </p:cBhvr>
                                      <p:tavLst>
                                        <p:tav tm="0">
                                          <p:val>
                                            <p:strVal val="1+#ppt_w/2"/>
                                          </p:val>
                                        </p:tav>
                                        <p:tav tm="100000">
                                          <p:val>
                                            <p:strVal val="#ppt_x"/>
                                          </p:val>
                                        </p:tav>
                                      </p:tavLst>
                                    </p:anim>
                                    <p:anim calcmode="lin" valueType="num">
                                      <p:cBhvr additive="base">
                                        <p:cTn id="26" dur="500" fill="hold"/>
                                        <p:tgtEl>
                                          <p:spTgt spid="2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GB" dirty="0" smtClean="0"/>
              <a:t>Compounds as oxidising/reducing agents</a:t>
            </a:r>
            <a:endParaRPr lang="en-GB" dirty="0"/>
          </a:p>
        </p:txBody>
      </p:sp>
      <p:sp>
        <p:nvSpPr>
          <p:cNvPr id="3" name="Text Placeholder 2"/>
          <p:cNvSpPr>
            <a:spLocks noGrp="1"/>
          </p:cNvSpPr>
          <p:nvPr>
            <p:ph type="body" sz="quarter" idx="10"/>
          </p:nvPr>
        </p:nvSpPr>
        <p:spPr>
          <a:xfrm>
            <a:off x="381000" y="1827738"/>
            <a:ext cx="8382000" cy="3299365"/>
          </a:xfrm>
        </p:spPr>
        <p:txBody>
          <a:bodyPr/>
          <a:lstStyle/>
          <a:p>
            <a:r>
              <a:rPr lang="en-GB" dirty="0" smtClean="0"/>
              <a:t>Look at the electrochemical series shows that compounds can act as oxidising/reducing agents too.</a:t>
            </a:r>
          </a:p>
          <a:p>
            <a:r>
              <a:rPr lang="en-GB" dirty="0" smtClean="0"/>
              <a:t>Potassium permanganate is a good example of a strong oxidising agent that is also a compound.</a:t>
            </a:r>
          </a:p>
          <a:p>
            <a:r>
              <a:rPr lang="en-GB" dirty="0" smtClean="0"/>
              <a:t>When added to glycerol, a strongly exothermic reaction takes place.</a:t>
            </a:r>
            <a:endParaRPr lang="en-GB" dirty="0"/>
          </a:p>
        </p:txBody>
      </p:sp>
    </p:spTree>
    <p:extLst>
      <p:ext uri="{BB962C8B-B14F-4D97-AF65-F5344CB8AC3E}">
        <p14:creationId xmlns:p14="http://schemas.microsoft.com/office/powerpoint/2010/main" val="288811039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GB" dirty="0"/>
              <a:t>Compounds as oxidising/reducing agents</a:t>
            </a:r>
          </a:p>
        </p:txBody>
      </p:sp>
      <p:sp>
        <p:nvSpPr>
          <p:cNvPr id="3" name="Text Placeholder 2"/>
          <p:cNvSpPr>
            <a:spLocks noGrp="1"/>
          </p:cNvSpPr>
          <p:nvPr>
            <p:ph type="body" sz="quarter" idx="10"/>
          </p:nvPr>
        </p:nvSpPr>
        <p:spPr>
          <a:xfrm>
            <a:off x="381000" y="1772317"/>
            <a:ext cx="8382000" cy="1871282"/>
          </a:xfrm>
        </p:spPr>
        <p:txBody>
          <a:bodyPr/>
          <a:lstStyle/>
          <a:p>
            <a:r>
              <a:rPr lang="en-GB" dirty="0" smtClean="0"/>
              <a:t>Carbon monoxide is a really strong reducing agent. </a:t>
            </a:r>
          </a:p>
          <a:p>
            <a:r>
              <a:rPr lang="en-GB" dirty="0" smtClean="0"/>
              <a:t>It converts iron (III) ions into iron </a:t>
            </a:r>
            <a:r>
              <a:rPr lang="en-GB" dirty="0" smtClean="0"/>
              <a:t>atoms inside a blast furnace.</a:t>
            </a:r>
            <a:endParaRPr lang="en-GB" dirty="0"/>
          </a:p>
        </p:txBody>
      </p:sp>
    </p:spTree>
    <p:extLst>
      <p:ext uri="{BB962C8B-B14F-4D97-AF65-F5344CB8AC3E}">
        <p14:creationId xmlns:p14="http://schemas.microsoft.com/office/powerpoint/2010/main" val="44923100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electrochemical series</a:t>
            </a:r>
            <a:endParaRPr lang="en-GB" dirty="0"/>
          </a:p>
        </p:txBody>
      </p:sp>
      <p:sp>
        <p:nvSpPr>
          <p:cNvPr id="3" name="Text Placeholder 2"/>
          <p:cNvSpPr>
            <a:spLocks noGrp="1"/>
          </p:cNvSpPr>
          <p:nvPr>
            <p:ph type="body" sz="quarter" idx="10"/>
          </p:nvPr>
        </p:nvSpPr>
        <p:spPr>
          <a:xfrm>
            <a:off x="228600" y="1295400"/>
            <a:ext cx="8382000" cy="1834348"/>
          </a:xfrm>
        </p:spPr>
        <p:txBody>
          <a:bodyPr/>
          <a:lstStyle/>
          <a:p>
            <a:r>
              <a:rPr lang="en-GB" dirty="0" smtClean="0"/>
              <a:t>This series allows you to predict strong oxidising and reducing agents.</a:t>
            </a:r>
          </a:p>
          <a:p>
            <a:pPr lvl="1"/>
            <a:r>
              <a:rPr lang="en-GB" dirty="0" smtClean="0"/>
              <a:t>Top right = </a:t>
            </a:r>
            <a:r>
              <a:rPr lang="en-GB" dirty="0" smtClean="0">
                <a:solidFill>
                  <a:srgbClr val="FF0000"/>
                </a:solidFill>
              </a:rPr>
              <a:t>strong reducing agent</a:t>
            </a:r>
          </a:p>
          <a:p>
            <a:pPr lvl="1"/>
            <a:r>
              <a:rPr lang="en-GB" dirty="0" smtClean="0"/>
              <a:t>Bottom left = </a:t>
            </a:r>
            <a:r>
              <a:rPr lang="en-GB" dirty="0" smtClean="0">
                <a:solidFill>
                  <a:srgbClr val="00B050"/>
                </a:solidFill>
              </a:rPr>
              <a:t>strong oxidising agent</a:t>
            </a:r>
            <a:endParaRPr lang="en-GB" dirty="0">
              <a:solidFill>
                <a:srgbClr val="00B050"/>
              </a:solidFill>
            </a:endParaRPr>
          </a:p>
        </p:txBody>
      </p:sp>
      <p:pic>
        <p:nvPicPr>
          <p:cNvPr id="5" name="Picture 4"/>
          <p:cNvPicPr>
            <a:picLocks noChangeAspect="1"/>
          </p:cNvPicPr>
          <p:nvPr/>
        </p:nvPicPr>
        <p:blipFill>
          <a:blip r:embed="rId2"/>
          <a:stretch>
            <a:fillRect/>
          </a:stretch>
        </p:blipFill>
        <p:spPr>
          <a:xfrm>
            <a:off x="6229342" y="3129748"/>
            <a:ext cx="2914657" cy="3754629"/>
          </a:xfrm>
          <a:prstGeom prst="rect">
            <a:avLst/>
          </a:prstGeom>
        </p:spPr>
      </p:pic>
      <p:pic>
        <p:nvPicPr>
          <p:cNvPr id="7" name="Picture 6" descr="AA028202.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21262279" flipH="1">
            <a:off x="1613601" y="4192408"/>
            <a:ext cx="1676400" cy="1909492"/>
          </a:xfrm>
          <a:prstGeom prst="rect">
            <a:avLst/>
          </a:prstGeom>
        </p:spPr>
      </p:pic>
    </p:spTree>
    <p:extLst>
      <p:ext uri="{BB962C8B-B14F-4D97-AF65-F5344CB8AC3E}">
        <p14:creationId xmlns:p14="http://schemas.microsoft.com/office/powerpoint/2010/main" val="768911538"/>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Writing ion-electron equations</a:t>
            </a:r>
            <a:endParaRPr lang="en-GB" dirty="0"/>
          </a:p>
        </p:txBody>
      </p:sp>
      <p:sp>
        <p:nvSpPr>
          <p:cNvPr id="3" name="Text Placeholder 2"/>
          <p:cNvSpPr>
            <a:spLocks noGrp="1"/>
          </p:cNvSpPr>
          <p:nvPr>
            <p:ph type="body" sz="quarter" idx="10"/>
          </p:nvPr>
        </p:nvSpPr>
        <p:spPr>
          <a:xfrm>
            <a:off x="381000" y="1411552"/>
            <a:ext cx="8382000" cy="3797963"/>
          </a:xfrm>
        </p:spPr>
        <p:txBody>
          <a:bodyPr/>
          <a:lstStyle/>
          <a:p>
            <a:r>
              <a:rPr lang="en-GB" dirty="0" smtClean="0"/>
              <a:t>You must follow 4 simple rules when writing these equations:</a:t>
            </a:r>
          </a:p>
          <a:p>
            <a:pPr lvl="1"/>
            <a:r>
              <a:rPr lang="en-GB" dirty="0" smtClean="0"/>
              <a:t>Balance the main element (not oxygen)</a:t>
            </a:r>
          </a:p>
          <a:p>
            <a:pPr lvl="1"/>
            <a:r>
              <a:rPr lang="en-GB" dirty="0" smtClean="0"/>
              <a:t>Add water to balance oxygen</a:t>
            </a:r>
          </a:p>
          <a:p>
            <a:pPr lvl="1"/>
            <a:r>
              <a:rPr lang="en-GB" dirty="0" smtClean="0"/>
              <a:t>Add H</a:t>
            </a:r>
            <a:r>
              <a:rPr lang="en-GB" baseline="30000" dirty="0" smtClean="0"/>
              <a:t>+</a:t>
            </a:r>
            <a:r>
              <a:rPr lang="en-GB" dirty="0" smtClean="0"/>
              <a:t> to balance hydrogen</a:t>
            </a:r>
          </a:p>
          <a:p>
            <a:pPr lvl="1"/>
            <a:r>
              <a:rPr lang="en-GB" dirty="0" smtClean="0"/>
              <a:t>Add e</a:t>
            </a:r>
            <a:r>
              <a:rPr lang="en-GB" baseline="30000" dirty="0" smtClean="0"/>
              <a:t>-</a:t>
            </a:r>
            <a:r>
              <a:rPr lang="en-GB" dirty="0" smtClean="0"/>
              <a:t> to balance the charges</a:t>
            </a:r>
          </a:p>
          <a:p>
            <a:pPr lvl="1"/>
            <a:endParaRPr lang="en-GB" dirty="0"/>
          </a:p>
          <a:p>
            <a:r>
              <a:rPr lang="en-GB" dirty="0" smtClean="0"/>
              <a:t>It’s basically balancing equations 2.0…</a:t>
            </a:r>
            <a:endParaRPr lang="en-GB" dirty="0"/>
          </a:p>
        </p:txBody>
      </p:sp>
      <p:pic>
        <p:nvPicPr>
          <p:cNvPr id="4" name="Picture 3" descr="AA028202.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20577025" flipH="1">
            <a:off x="7924800" y="5537800"/>
            <a:ext cx="1676400" cy="1909492"/>
          </a:xfrm>
          <a:prstGeom prst="rect">
            <a:avLst/>
          </a:prstGeom>
        </p:spPr>
      </p:pic>
    </p:spTree>
    <p:extLst>
      <p:ext uri="{BB962C8B-B14F-4D97-AF65-F5344CB8AC3E}">
        <p14:creationId xmlns:p14="http://schemas.microsoft.com/office/powerpoint/2010/main" val="163280989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TM10286726">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2100-01-01T00:00:00+00:00</AssetExpire>
    <IntlLangReviewDate xmlns="4873beb7-5857-4685-be1f-d57550cc96cc" xsi:nil="true"/>
    <SubmitterId xmlns="4873beb7-5857-4685-be1f-d57550cc96cc" xsi:nil="true"/>
    <IntlLangReview xmlns="4873beb7-5857-4685-be1f-d57550cc96cc" xsi:nil="true"/>
    <EditorialStatus xmlns="4873beb7-5857-4685-be1f-d57550cc96cc" xsi:nil="true"/>
    <OriginAsset xmlns="4873beb7-5857-4685-be1f-d57550cc96cc" xsi:nil="true"/>
    <Markets xmlns="4873beb7-5857-4685-be1f-d57550cc96cc"/>
    <AcquiredFrom xmlns="4873beb7-5857-4685-be1f-d57550cc96cc" xsi:nil="true"/>
    <AssetStart xmlns="4873beb7-5857-4685-be1f-d57550cc96cc">2009-05-30T20:47:52+00:00</AssetStart>
    <PublishStatusLookup xmlns="4873beb7-5857-4685-be1f-d57550cc96cc">
      <Value>265479</Value>
      <Value>1317131</Value>
    </PublishStatusLookup>
    <MarketSpecific xmlns="4873beb7-5857-4685-be1f-d57550cc96cc" xsi:nil="true"/>
    <APAuthor xmlns="4873beb7-5857-4685-be1f-d57550cc96cc">
      <UserInfo>
        <DisplayName/>
        <AccountId>92</AccountId>
        <AccountType/>
      </UserInfo>
    </APAuthor>
    <IntlLangReviewer xmlns="4873beb7-5857-4685-be1f-d57550cc96cc" xsi:nil="true"/>
    <CSXSubmissionDate xmlns="4873beb7-5857-4685-be1f-d57550cc96cc" xsi:nil="true"/>
    <NumericId xmlns="4873beb7-5857-4685-be1f-d57550cc96cc">-1</NumericId>
    <ParentAssetId xmlns="4873beb7-5857-4685-be1f-d57550cc96cc" xsi:nil="true"/>
    <OriginalSourceMarket xmlns="4873beb7-5857-4685-be1f-d57550cc96cc" xsi:nil="true"/>
    <ApprovalStatus xmlns="4873beb7-5857-4685-be1f-d57550cc96cc">InProgress</ApprovalStatus>
    <SourceTitle xmlns="4873beb7-5857-4685-be1f-d57550cc96cc">Sample presentation slides (Purple-blue brushed metal and curves design)</SourceTitl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TemplateStatus xmlns="4873beb7-5857-4685-be1f-d57550cc96cc">Complete</TemplateStatus>
    <OutputCachingOn xmlns="4873beb7-5857-4685-be1f-d57550cc96cc">false</OutputCachingOn>
    <IsSearchable xmlns="4873beb7-5857-4685-be1f-d57550cc96cc">false</IsSearchable>
    <HandoffToMSDN xmlns="4873beb7-5857-4685-be1f-d57550cc96cc" xsi:nil="true"/>
    <UALocRecommendation xmlns="4873beb7-5857-4685-be1f-d57550cc96cc">Localize</UALocRecommendation>
    <UALocComments xmlns="4873beb7-5857-4685-be1f-d57550cc96cc" xsi:nil="true"/>
    <ShowIn xmlns="4873beb7-5857-4685-be1f-d57550cc96cc">Show everywhere</ShowIn>
    <ThumbnailAssetId xmlns="4873beb7-5857-4685-be1f-d57550cc96cc" xsi:nil="true"/>
    <ContentItem xmlns="4873beb7-5857-4685-be1f-d57550cc96cc" xsi:nil="true"/>
    <LastModifiedDateTime xmlns="4873beb7-5857-4685-be1f-d57550cc96cc" xsi:nil="true"/>
    <ClipArtFilename xmlns="4873beb7-5857-4685-be1f-d57550cc96cc" xsi:nil="true"/>
    <CSXHash xmlns="4873beb7-5857-4685-be1f-d57550cc96cc" xsi:nil="true"/>
    <DirectSourceMarket xmlns="4873beb7-5857-4685-be1f-d57550cc96cc" xsi:nil="true"/>
    <PlannedPubDate xmlns="4873beb7-5857-4685-be1f-d57550cc96cc" xsi:nil="true"/>
    <ArtSampleDocs xmlns="4873beb7-5857-4685-be1f-d57550cc96cc" xsi:nil="true"/>
    <TrustLevel xmlns="4873beb7-5857-4685-be1f-d57550cc96cc">1 Microsoft Managed Content</TrustLevel>
    <CSXSubmissionMarket xmlns="4873beb7-5857-4685-be1f-d57550cc96cc" xsi:nil="true"/>
    <VoteCount xmlns="4873beb7-5857-4685-be1f-d57550cc96cc" xsi:nil="true"/>
    <BusinessGroup xmlns="4873beb7-5857-4685-be1f-d57550cc96cc" xsi:nil="true"/>
    <TimesCloned xmlns="4873beb7-5857-4685-be1f-d57550cc96cc" xsi:nil="true"/>
    <AverageRating xmlns="4873beb7-5857-4685-be1f-d57550cc96cc" xsi:nil="true"/>
    <Provider xmlns="4873beb7-5857-4685-be1f-d57550cc96cc">EY006220130</Provider>
    <UACurrentWords xmlns="4873beb7-5857-4685-be1f-d57550cc96cc">0</UACurrentWords>
    <AssetId xmlns="4873beb7-5857-4685-be1f-d57550cc96cc">TP010286726</AssetId>
    <APEditor xmlns="4873beb7-5857-4685-be1f-d57550cc96cc">
      <UserInfo>
        <DisplayName/>
        <AccountId>170</AccountId>
        <AccountType/>
      </UserInfo>
    </APEditor>
    <DSATActionTaken xmlns="4873beb7-5857-4685-be1f-d57550cc96cc" xsi:nil="true"/>
    <IsDeleted xmlns="4873beb7-5857-4685-be1f-d57550cc96cc">false</IsDeleted>
    <PublishTargets xmlns="4873beb7-5857-4685-be1f-d57550cc96cc">OfficeOnline</PublishTargets>
    <ApprovalLog xmlns="4873beb7-5857-4685-be1f-d57550cc96cc" xsi:nil="true"/>
    <BugNumber xmlns="4873beb7-5857-4685-be1f-d57550cc96cc">193. 199</BugNumber>
    <CrawlForDependencies xmlns="4873beb7-5857-4685-be1f-d57550cc96cc">false</CrawlForDependencies>
    <LastHandOff xmlns="4873beb7-5857-4685-be1f-d57550cc96cc" xsi:nil="true"/>
    <Milestone xmlns="4873beb7-5857-4685-be1f-d57550cc96cc" xsi:nil="true"/>
    <UANotes xmlns="4873beb7-5857-4685-be1f-d57550cc96cc">FedEx</UANotes>
    <PrimaryImageGen xmlns="4873beb7-5857-4685-be1f-d57550cc96cc">true</PrimaryImageGen>
    <TPFriendlyName xmlns="4873beb7-5857-4685-be1f-d57550cc96cc">Sample presentation slides (Purple-blue brushed metal and curves design)</TPFriendlyName>
    <OpenTemplate xmlns="4873beb7-5857-4685-be1f-d57550cc96cc">true</OpenTemplate>
    <TPInstallLocation xmlns="4873beb7-5857-4685-be1f-d57550cc96cc">{My Templates}</TPInstallLocation>
    <TPCommandLine xmlns="4873beb7-5857-4685-be1f-d57550cc96cc">{PP} /n {FilePath}</TPCommandLine>
    <TPAppVersion xmlns="4873beb7-5857-4685-be1f-d57550cc96cc">12</TPAppVersion>
    <TPLaunchHelpLinkType xmlns="4873beb7-5857-4685-be1f-d57550cc96cc">Template</TPLaunchHelpLinkType>
    <TPLaunchHelpLink xmlns="4873beb7-5857-4685-be1f-d57550cc96cc" xsi:nil="true"/>
    <TPApplication xmlns="4873beb7-5857-4685-be1f-d57550cc96cc">PowerPoint</TPApplication>
    <TPNamespace xmlns="4873beb7-5857-4685-be1f-d57550cc96cc">POWERPNT</TPNamespace>
    <TPExecutable xmlns="4873beb7-5857-4685-be1f-d57550cc96cc" xsi:nil="true"/>
    <TPComponent xmlns="4873beb7-5857-4685-be1f-d57550cc96cc">PPTFiles</TPComponent>
    <TPClientViewer xmlns="4873beb7-5857-4685-be1f-d57550cc96cc">Microsoft Office PowerPoint</TPClientViewer>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12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116697</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Props1.xml><?xml version="1.0" encoding="utf-8"?>
<ds:datastoreItem xmlns:ds="http://schemas.openxmlformats.org/officeDocument/2006/customXml" ds:itemID="{3034FC5E-237A-4A5C-8BD8-ECE9DF7B40ED}">
  <ds:schemaRefs>
    <ds:schemaRef ds:uri="http://schemas.microsoft.com/sharepoint/v3/contenttype/forms"/>
  </ds:schemaRefs>
</ds:datastoreItem>
</file>

<file path=customXml/itemProps2.xml><?xml version="1.0" encoding="utf-8"?>
<ds:datastoreItem xmlns:ds="http://schemas.openxmlformats.org/officeDocument/2006/customXml" ds:itemID="{47FCB254-E169-43C4-958F-034C803D3F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89C285A-4560-44C7-9FCF-59321B83381A}">
  <ds:schemaRefs>
    <ds:schemaRef ds:uri="http://purl.org/dc/terms/"/>
    <ds:schemaRef ds:uri="http://schemas.microsoft.com/office/2006/documentManagement/types"/>
    <ds:schemaRef ds:uri="http://purl.org/dc/elements/1.1/"/>
    <ds:schemaRef ds:uri="http://schemas.microsoft.com/office/2006/metadata/properties"/>
    <ds:schemaRef ds:uri="4873beb7-5857-4685-be1f-d57550cc96cc"/>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TM10286726</Template>
  <TotalTime>2030</TotalTime>
  <Words>695</Words>
  <Application>Microsoft Office PowerPoint</Application>
  <PresentationFormat>On-screen Show (4:3)</PresentationFormat>
  <Paragraphs>94</Paragraphs>
  <Slides>16</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16</vt:i4>
      </vt:variant>
    </vt:vector>
  </HeadingPairs>
  <TitlesOfParts>
    <vt:vector size="22" baseType="lpstr">
      <vt:lpstr>Arial</vt:lpstr>
      <vt:lpstr>Calibri</vt:lpstr>
      <vt:lpstr>Courier New</vt:lpstr>
      <vt:lpstr>Wingdings</vt:lpstr>
      <vt:lpstr>TM10286726</vt:lpstr>
      <vt:lpstr>White with Courier font for code slides</vt:lpstr>
      <vt:lpstr>Higher Chemistry Unit 1: Chemical Changes and Structure Oxidising and reducing agents</vt:lpstr>
      <vt:lpstr>Oxidising agent</vt:lpstr>
      <vt:lpstr>Reducing agent</vt:lpstr>
      <vt:lpstr>Redox reaction</vt:lpstr>
      <vt:lpstr>Zinc displacing copper</vt:lpstr>
      <vt:lpstr>Compounds as oxidising/reducing agents</vt:lpstr>
      <vt:lpstr>Compounds as oxidising/reducing agents</vt:lpstr>
      <vt:lpstr>The electrochemical series</vt:lpstr>
      <vt:lpstr>Writing ion-electron equations</vt:lpstr>
      <vt:lpstr>Bromine water and sodium sulphite</vt:lpstr>
      <vt:lpstr>How to balance it</vt:lpstr>
      <vt:lpstr>Add them together now</vt:lpstr>
      <vt:lpstr>Try this one…</vt:lpstr>
      <vt:lpstr>And this one…</vt:lpstr>
      <vt:lpstr>Uses for oxidising agents</vt:lpstr>
      <vt:lpstr>Questions?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presentation slides (Purple-blue brushed metal and curves design)</dc:title>
  <dc:creator>Microsoft Corp.</dc:creator>
  <cp:lastModifiedBy>Iain Cameron</cp:lastModifiedBy>
  <cp:revision>46</cp:revision>
  <dcterms:created xsi:type="dcterms:W3CDTF">2008-11-11T00:47:04Z</dcterms:created>
  <dcterms:modified xsi:type="dcterms:W3CDTF">2017-02-08T13:48:07Z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PolicheckStatus">
    <vt:lpwstr>0</vt:lpwstr>
  </property>
  <property fmtid="{D5CDD505-2E9C-101B-9397-08002B2CF9AE}" pid="7" name="Applications">
    <vt:lpwstr>419;#zpp140;#79;#tpl120;#65;#zpp120</vt:lpwstr>
  </property>
  <property fmtid="{D5CDD505-2E9C-101B-9397-08002B2CF9AE}" pid="8" name="PolicheckCounter">
    <vt:lpwstr>0</vt:lpwstr>
  </property>
  <property fmtid="{D5CDD505-2E9C-101B-9397-08002B2CF9AE}" pid="9" name="APTrustLevel">
    <vt:r8>1</vt:r8>
  </property>
</Properties>
</file>