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24"/>
  </p:notesMasterIdLst>
  <p:sldIdLst>
    <p:sldId id="257" r:id="rId6"/>
    <p:sldId id="260" r:id="rId7"/>
    <p:sldId id="263" r:id="rId8"/>
    <p:sldId id="261" r:id="rId9"/>
    <p:sldId id="262" r:id="rId10"/>
    <p:sldId id="264" r:id="rId11"/>
    <p:sldId id="265" r:id="rId12"/>
    <p:sldId id="266" r:id="rId13"/>
    <p:sldId id="267" r:id="rId14"/>
    <p:sldId id="268" r:id="rId15"/>
    <p:sldId id="269" r:id="rId16"/>
    <p:sldId id="270" r:id="rId17"/>
    <p:sldId id="271" r:id="rId18"/>
    <p:sldId id="273" r:id="rId19"/>
    <p:sldId id="274" r:id="rId20"/>
    <p:sldId id="275" r:id="rId21"/>
    <p:sldId id="272"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p:cViewPr varScale="1">
        <p:scale>
          <a:sx n="109" d="100"/>
          <a:sy n="109" d="100"/>
        </p:scale>
        <p:origin x="8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5465B-8019-49B9-8FDA-9684DD863398}" type="datetimeFigureOut">
              <a:rPr lang="en-US" smtClean="0"/>
              <a:t>2/10/2017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DC925-E67B-4E21-BF17-32794CBE659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2/10/2017 4:01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Chemistry in Society</a:t>
            </a:r>
            <a:br>
              <a:rPr lang="en-US" dirty="0" smtClean="0"/>
            </a:br>
            <a:r>
              <a:rPr lang="en-US" sz="4400" i="1" dirty="0" smtClean="0"/>
              <a:t>Chromatography</a:t>
            </a:r>
            <a:endParaRPr lang="en-US" sz="4400" i="1" dirty="0"/>
          </a:p>
        </p:txBody>
      </p:sp>
      <p:sp>
        <p:nvSpPr>
          <p:cNvPr id="3" name="Subtitle 2"/>
          <p:cNvSpPr>
            <a:spLocks noGrp="1"/>
          </p:cNvSpPr>
          <p:nvPr>
            <p:ph type="subTitle" idx="1"/>
          </p:nvPr>
        </p:nvSpPr>
        <p:spPr>
          <a:xfrm>
            <a:off x="730249" y="4344988"/>
            <a:ext cx="7681913" cy="1370012"/>
          </a:xfrm>
        </p:spPr>
        <p:txBody>
          <a:bodyPr>
            <a:normAutofit/>
          </a:bodyPr>
          <a:lstStyle/>
          <a:p>
            <a:endParaRPr lang="en-US" dirty="0" smtClean="0"/>
          </a:p>
          <a:p>
            <a:r>
              <a:rPr lang="en-US" dirty="0" smtClean="0"/>
              <a:t>Iain Cameron</a:t>
            </a:r>
          </a:p>
          <a:p>
            <a:r>
              <a:rPr lang="en-US" dirty="0" err="1" smtClean="0"/>
              <a:t>ICameron@glasgowkelvin.ac.uk</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2200" y="2852936"/>
            <a:ext cx="2448839" cy="2242218"/>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Protein analysis</a:t>
            </a:r>
            <a:endParaRPr lang="en-GB" dirty="0"/>
          </a:p>
        </p:txBody>
      </p:sp>
      <p:sp>
        <p:nvSpPr>
          <p:cNvPr id="3" name="Text Placeholder 2"/>
          <p:cNvSpPr>
            <a:spLocks noGrp="1"/>
          </p:cNvSpPr>
          <p:nvPr>
            <p:ph type="body" sz="quarter" idx="10"/>
          </p:nvPr>
        </p:nvSpPr>
        <p:spPr>
          <a:xfrm>
            <a:off x="381000" y="1411552"/>
            <a:ext cx="8382000" cy="2542234"/>
          </a:xfrm>
        </p:spPr>
        <p:txBody>
          <a:bodyPr/>
          <a:lstStyle/>
          <a:p>
            <a:r>
              <a:rPr lang="en-GB" dirty="0" smtClean="0"/>
              <a:t>A = Hydrolysed protein</a:t>
            </a:r>
          </a:p>
          <a:p>
            <a:r>
              <a:rPr lang="en-GB" dirty="0" smtClean="0"/>
              <a:t>B = Lysine</a:t>
            </a:r>
          </a:p>
          <a:p>
            <a:r>
              <a:rPr lang="en-GB" dirty="0" smtClean="0"/>
              <a:t>C = Valine</a:t>
            </a:r>
          </a:p>
          <a:p>
            <a:r>
              <a:rPr lang="en-GB" dirty="0" smtClean="0"/>
              <a:t>D = </a:t>
            </a:r>
            <a:r>
              <a:rPr lang="en-GB" dirty="0" err="1" smtClean="0"/>
              <a:t>Proline</a:t>
            </a:r>
            <a:endParaRPr lang="en-GB" dirty="0" smtClean="0"/>
          </a:p>
          <a:p>
            <a:pPr lvl="1"/>
            <a:r>
              <a:rPr lang="en-GB" dirty="0" smtClean="0"/>
              <a:t>The hydrolysed protein contains all 3 amino acids.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1850" y="4392885"/>
            <a:ext cx="2400300" cy="2276475"/>
          </a:xfrm>
          <a:prstGeom prst="rect">
            <a:avLst/>
          </a:prstGeom>
        </p:spPr>
      </p:pic>
    </p:spTree>
    <p:extLst>
      <p:ext uri="{BB962C8B-B14F-4D97-AF65-F5344CB8AC3E}">
        <p14:creationId xmlns:p14="http://schemas.microsoft.com/office/powerpoint/2010/main" val="501048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2-way chromatography</a:t>
            </a:r>
            <a:endParaRPr lang="en-GB" dirty="0"/>
          </a:p>
        </p:txBody>
      </p:sp>
      <p:sp>
        <p:nvSpPr>
          <p:cNvPr id="3" name="Text Placeholder 2"/>
          <p:cNvSpPr>
            <a:spLocks noGrp="1"/>
          </p:cNvSpPr>
          <p:nvPr>
            <p:ph type="body" sz="quarter" idx="10"/>
          </p:nvPr>
        </p:nvSpPr>
        <p:spPr>
          <a:xfrm>
            <a:off x="381000" y="1411552"/>
            <a:ext cx="8382000" cy="5269135"/>
          </a:xfrm>
        </p:spPr>
        <p:txBody>
          <a:bodyPr/>
          <a:lstStyle/>
          <a:p>
            <a:r>
              <a:rPr lang="en-GB" dirty="0" smtClean="0"/>
              <a:t>Using this 1-solvent method can be unreliable because the amino acids do not separate out very well.</a:t>
            </a:r>
          </a:p>
          <a:p>
            <a:endParaRPr lang="en-GB" dirty="0"/>
          </a:p>
          <a:p>
            <a:r>
              <a:rPr lang="en-GB" dirty="0" smtClean="0"/>
              <a:t>This can be improved by exposing the paper to one solvent for a time and then to a second solvent while also turning the paper (Fig.17.5 on pg. 185). This is called 2-way chromatography.</a:t>
            </a:r>
          </a:p>
          <a:p>
            <a:endParaRPr lang="en-GB" dirty="0"/>
          </a:p>
          <a:p>
            <a:r>
              <a:rPr lang="en-GB" dirty="0" err="1" smtClean="0"/>
              <a:t>Ninhydrin</a:t>
            </a:r>
            <a:r>
              <a:rPr lang="en-GB" dirty="0" smtClean="0"/>
              <a:t> can be used to visualise the results after the second solvent exposure.</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77025" flipH="1">
            <a:off x="8415493" y="2408664"/>
            <a:ext cx="1676400" cy="1909492"/>
          </a:xfrm>
          <a:prstGeom prst="rect">
            <a:avLst/>
          </a:prstGeom>
        </p:spPr>
      </p:pic>
    </p:spTree>
    <p:extLst>
      <p:ext uri="{BB962C8B-B14F-4D97-AF65-F5344CB8AC3E}">
        <p14:creationId xmlns:p14="http://schemas.microsoft.com/office/powerpoint/2010/main" val="422805484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2-way chromatography</a:t>
            </a:r>
            <a:endParaRPr lang="en-GB" dirty="0"/>
          </a:p>
        </p:txBody>
      </p:sp>
      <p:sp>
        <p:nvSpPr>
          <p:cNvPr id="3" name="Text Placeholder 2"/>
          <p:cNvSpPr>
            <a:spLocks noGrp="1"/>
          </p:cNvSpPr>
          <p:nvPr>
            <p:ph type="body" sz="quarter" idx="10"/>
          </p:nvPr>
        </p:nvSpPr>
        <p:spPr>
          <a:xfrm>
            <a:off x="381000" y="1411552"/>
            <a:ext cx="8382000" cy="1329595"/>
          </a:xfrm>
        </p:spPr>
        <p:txBody>
          <a:bodyPr/>
          <a:lstStyle/>
          <a:p>
            <a:r>
              <a:rPr lang="en-GB" dirty="0" smtClean="0"/>
              <a:t>In order to analyse the results, this process would also have to be repeated </a:t>
            </a:r>
            <a:r>
              <a:rPr lang="en-GB" b="1" dirty="0" smtClean="0"/>
              <a:t>identically</a:t>
            </a:r>
            <a:r>
              <a:rPr lang="en-GB" dirty="0" smtClean="0"/>
              <a:t> with the samples of known, purified amino acids.</a:t>
            </a:r>
            <a:endParaRPr lang="en-GB" dirty="0"/>
          </a:p>
        </p:txBody>
      </p:sp>
    </p:spTree>
    <p:extLst>
      <p:ext uri="{BB962C8B-B14F-4D97-AF65-F5344CB8AC3E}">
        <p14:creationId xmlns:p14="http://schemas.microsoft.com/office/powerpoint/2010/main" val="16761594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GLC and HPLC</a:t>
            </a:r>
            <a:endParaRPr lang="en-GB" dirty="0"/>
          </a:p>
        </p:txBody>
      </p:sp>
      <p:sp>
        <p:nvSpPr>
          <p:cNvPr id="3" name="Text Placeholder 2"/>
          <p:cNvSpPr>
            <a:spLocks noGrp="1"/>
          </p:cNvSpPr>
          <p:nvPr>
            <p:ph type="body" sz="quarter" idx="10"/>
          </p:nvPr>
        </p:nvSpPr>
        <p:spPr>
          <a:xfrm>
            <a:off x="381000" y="1411552"/>
            <a:ext cx="8382000" cy="4825937"/>
          </a:xfrm>
        </p:spPr>
        <p:txBody>
          <a:bodyPr/>
          <a:lstStyle/>
          <a:p>
            <a:r>
              <a:rPr lang="en-GB" dirty="0" smtClean="0"/>
              <a:t>Paper chromatography is a very primitive method by today’s standards.</a:t>
            </a:r>
          </a:p>
          <a:p>
            <a:r>
              <a:rPr lang="en-GB" dirty="0" smtClean="0"/>
              <a:t>Gas Liquid Chromatography (GLC) and High-Performance Liquid Chromatography (HPLC) are much more common and accurate.</a:t>
            </a:r>
          </a:p>
          <a:p>
            <a:endParaRPr lang="en-GB" dirty="0"/>
          </a:p>
          <a:p>
            <a:r>
              <a:rPr lang="en-GB" dirty="0" smtClean="0"/>
              <a:t>They both have a mobile and stationary phase (like before).</a:t>
            </a:r>
          </a:p>
          <a:p>
            <a:r>
              <a:rPr lang="en-GB" dirty="0" smtClean="0"/>
              <a:t>The separate compounds based on size/polarity (like before).</a:t>
            </a:r>
            <a:endParaRPr lang="en-GB" dirty="0"/>
          </a:p>
        </p:txBody>
      </p:sp>
    </p:spTree>
    <p:extLst>
      <p:ext uri="{BB962C8B-B14F-4D97-AF65-F5344CB8AC3E}">
        <p14:creationId xmlns:p14="http://schemas.microsoft.com/office/powerpoint/2010/main" val="174865687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GLC</a:t>
            </a:r>
            <a:endParaRPr lang="en-GB" dirty="0"/>
          </a:p>
        </p:txBody>
      </p:sp>
      <p:sp>
        <p:nvSpPr>
          <p:cNvPr id="3" name="Text Placeholder 2"/>
          <p:cNvSpPr>
            <a:spLocks noGrp="1"/>
          </p:cNvSpPr>
          <p:nvPr>
            <p:ph type="body" sz="quarter" idx="10"/>
          </p:nvPr>
        </p:nvSpPr>
        <p:spPr>
          <a:xfrm>
            <a:off x="381000" y="1411552"/>
            <a:ext cx="8382000" cy="4290405"/>
          </a:xfrm>
        </p:spPr>
        <p:txBody>
          <a:bodyPr/>
          <a:lstStyle/>
          <a:p>
            <a:r>
              <a:rPr lang="en-GB" dirty="0" smtClean="0"/>
              <a:t>The mobile phase is an inert gas e.g. He or N</a:t>
            </a:r>
            <a:r>
              <a:rPr lang="en-GB" baseline="-25000" dirty="0" smtClean="0"/>
              <a:t>2</a:t>
            </a:r>
          </a:p>
          <a:p>
            <a:r>
              <a:rPr lang="en-GB" dirty="0" smtClean="0"/>
              <a:t>The stationary phase is a high boiling point liquid that is adsorbed onto an inert solid which is placed in a long, coiled column.</a:t>
            </a:r>
          </a:p>
          <a:p>
            <a:endParaRPr lang="en-GB" dirty="0"/>
          </a:p>
          <a:p>
            <a:r>
              <a:rPr lang="en-GB" dirty="0" smtClean="0"/>
              <a:t>Chromatogram results are as follows:</a:t>
            </a:r>
          </a:p>
          <a:p>
            <a:pPr lvl="1"/>
            <a:r>
              <a:rPr lang="en-GB" dirty="0" smtClean="0"/>
              <a:t>Y-axis = component quantity</a:t>
            </a:r>
          </a:p>
          <a:p>
            <a:pPr lvl="1"/>
            <a:r>
              <a:rPr lang="en-GB" dirty="0" smtClean="0"/>
              <a:t>X-axis = retention time (time taken for the compound to reach the detector).</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22975">
            <a:off x="-585507" y="5649024"/>
            <a:ext cx="1676400" cy="1909492"/>
          </a:xfrm>
          <a:prstGeom prst="rect">
            <a:avLst/>
          </a:prstGeom>
        </p:spPr>
      </p:pic>
    </p:spTree>
    <p:extLst>
      <p:ext uri="{BB962C8B-B14F-4D97-AF65-F5344CB8AC3E}">
        <p14:creationId xmlns:p14="http://schemas.microsoft.com/office/powerpoint/2010/main" val="285362926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GLC (and HPLC) chromatogram</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997" y="2132856"/>
            <a:ext cx="6708005" cy="3292574"/>
          </a:xfrm>
          <a:prstGeom prst="rect">
            <a:avLst/>
          </a:prstGeom>
        </p:spPr>
      </p:pic>
    </p:spTree>
    <p:extLst>
      <p:ext uri="{BB962C8B-B14F-4D97-AF65-F5344CB8AC3E}">
        <p14:creationId xmlns:p14="http://schemas.microsoft.com/office/powerpoint/2010/main" val="233627881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the results mean?</a:t>
            </a:r>
            <a:endParaRPr lang="en-GB" dirty="0"/>
          </a:p>
        </p:txBody>
      </p:sp>
      <p:sp>
        <p:nvSpPr>
          <p:cNvPr id="3" name="Text Placeholder 2"/>
          <p:cNvSpPr>
            <a:spLocks noGrp="1"/>
          </p:cNvSpPr>
          <p:nvPr>
            <p:ph type="body" sz="quarter" idx="10"/>
          </p:nvPr>
        </p:nvSpPr>
        <p:spPr>
          <a:xfrm>
            <a:off x="381000" y="1411552"/>
            <a:ext cx="8382000" cy="4825937"/>
          </a:xfrm>
        </p:spPr>
        <p:txBody>
          <a:bodyPr/>
          <a:lstStyle/>
          <a:p>
            <a:r>
              <a:rPr lang="en-GB" dirty="0" smtClean="0"/>
              <a:t>If a polar stationary phase (liquid in the column) is used then polar compounds would be expected to have a longer retention time compared to non-polar compounds.</a:t>
            </a:r>
          </a:p>
          <a:p>
            <a:endParaRPr lang="en-GB" dirty="0"/>
          </a:p>
          <a:p>
            <a:r>
              <a:rPr lang="en-GB" dirty="0" smtClean="0"/>
              <a:t>This is because the polar compounds would be more strongly attracted to the stationary phase.</a:t>
            </a:r>
          </a:p>
          <a:p>
            <a:endParaRPr lang="en-GB" dirty="0"/>
          </a:p>
          <a:p>
            <a:r>
              <a:rPr lang="en-GB" dirty="0" smtClean="0"/>
              <a:t>This means it would take longer for them to reach the detector.</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5035429" flipH="1">
            <a:off x="8009178" y="-909320"/>
            <a:ext cx="1676400" cy="1909492"/>
          </a:xfrm>
          <a:prstGeom prst="rect">
            <a:avLst/>
          </a:prstGeom>
        </p:spPr>
      </p:pic>
    </p:spTree>
    <p:extLst>
      <p:ext uri="{BB962C8B-B14F-4D97-AF65-F5344CB8AC3E}">
        <p14:creationId xmlns:p14="http://schemas.microsoft.com/office/powerpoint/2010/main" val="197074157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uses</a:t>
            </a:r>
            <a:endParaRPr lang="en-GB" dirty="0"/>
          </a:p>
        </p:txBody>
      </p:sp>
      <p:sp>
        <p:nvSpPr>
          <p:cNvPr id="3" name="Text Placeholder 2"/>
          <p:cNvSpPr>
            <a:spLocks noGrp="1"/>
          </p:cNvSpPr>
          <p:nvPr>
            <p:ph type="body" sz="quarter" idx="10"/>
          </p:nvPr>
        </p:nvSpPr>
        <p:spPr>
          <a:xfrm>
            <a:off x="381000" y="1124744"/>
            <a:ext cx="8382000" cy="5712333"/>
          </a:xfrm>
        </p:spPr>
        <p:txBody>
          <a:bodyPr/>
          <a:lstStyle/>
          <a:p>
            <a:r>
              <a:rPr lang="en-GB" dirty="0" smtClean="0"/>
              <a:t>Forensics!</a:t>
            </a:r>
          </a:p>
          <a:p>
            <a:r>
              <a:rPr lang="en-GB" dirty="0"/>
              <a:t>Y</a:t>
            </a:r>
            <a:r>
              <a:rPr lang="en-GB" dirty="0" smtClean="0"/>
              <a:t>ou start a fire in someone’s house using petrol (no-one died, but the house is now a heap of ash….thank guys…) </a:t>
            </a:r>
          </a:p>
          <a:p>
            <a:r>
              <a:rPr lang="en-GB" dirty="0" smtClean="0"/>
              <a:t>A sample of petrol will be heated in a sealed container until it produces gases – these are collected by syringe and injected into the GLC.</a:t>
            </a:r>
          </a:p>
          <a:p>
            <a:r>
              <a:rPr lang="en-GB" dirty="0" smtClean="0"/>
              <a:t>A remnant of curtain found on the floor could also be heated, gases obtained and injected into the GLC. This could be repeated with a piece of your clothing.</a:t>
            </a:r>
          </a:p>
          <a:p>
            <a:r>
              <a:rPr lang="en-GB" dirty="0" smtClean="0"/>
              <a:t>If the peaks match….</a:t>
            </a:r>
            <a:endParaRPr lang="en-GB" dirty="0"/>
          </a:p>
        </p:txBody>
      </p:sp>
    </p:spTree>
    <p:extLst>
      <p:ext uri="{BB962C8B-B14F-4D97-AF65-F5344CB8AC3E}">
        <p14:creationId xmlns:p14="http://schemas.microsoft.com/office/powerpoint/2010/main" val="67765997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2888" y="2060848"/>
            <a:ext cx="2778224" cy="2778224"/>
          </a:xfrm>
          <a:prstGeom prst="rect">
            <a:avLst/>
          </a:prstGeom>
        </p:spPr>
      </p:pic>
    </p:spTree>
    <p:extLst>
      <p:ext uri="{BB962C8B-B14F-4D97-AF65-F5344CB8AC3E}">
        <p14:creationId xmlns:p14="http://schemas.microsoft.com/office/powerpoint/2010/main" val="14693535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Chromatography</a:t>
            </a:r>
            <a:endParaRPr lang="en-GB" dirty="0"/>
          </a:p>
        </p:txBody>
      </p:sp>
      <p:sp>
        <p:nvSpPr>
          <p:cNvPr id="3" name="Text Placeholder 2"/>
          <p:cNvSpPr>
            <a:spLocks noGrp="1"/>
          </p:cNvSpPr>
          <p:nvPr>
            <p:ph type="body" sz="quarter" idx="10"/>
          </p:nvPr>
        </p:nvSpPr>
        <p:spPr>
          <a:xfrm>
            <a:off x="381000" y="1411552"/>
            <a:ext cx="8382000" cy="1428083"/>
          </a:xfrm>
        </p:spPr>
        <p:txBody>
          <a:bodyPr/>
          <a:lstStyle/>
          <a:p>
            <a:r>
              <a:rPr lang="en-GB" dirty="0" smtClean="0"/>
              <a:t>It is a separation technique.</a:t>
            </a:r>
          </a:p>
          <a:p>
            <a:r>
              <a:rPr lang="en-GB" dirty="0" smtClean="0"/>
              <a:t>Used frequently to separate the dyes that are found in inks.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492896"/>
            <a:ext cx="4680520" cy="4285601"/>
          </a:xfrm>
          <a:prstGeom prst="rect">
            <a:avLst/>
          </a:prstGeom>
        </p:spPr>
      </p:pic>
    </p:spTree>
    <p:extLst>
      <p:ext uri="{BB962C8B-B14F-4D97-AF65-F5344CB8AC3E}">
        <p14:creationId xmlns:p14="http://schemas.microsoft.com/office/powerpoint/2010/main" val="12772075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Chromatography</a:t>
            </a:r>
            <a:endParaRPr lang="en-GB" dirty="0"/>
          </a:p>
        </p:txBody>
      </p:sp>
      <p:sp>
        <p:nvSpPr>
          <p:cNvPr id="3" name="Text Placeholder 2"/>
          <p:cNvSpPr>
            <a:spLocks noGrp="1"/>
          </p:cNvSpPr>
          <p:nvPr>
            <p:ph type="body" sz="quarter" idx="10"/>
          </p:nvPr>
        </p:nvSpPr>
        <p:spPr>
          <a:xfrm>
            <a:off x="381000" y="1411552"/>
            <a:ext cx="8382000" cy="4825937"/>
          </a:xfrm>
        </p:spPr>
        <p:txBody>
          <a:bodyPr/>
          <a:lstStyle/>
          <a:p>
            <a:r>
              <a:rPr lang="en-GB" dirty="0" smtClean="0"/>
              <a:t>This process usually involved a drop of ink (or other mixture) on a piece of chromatography paper. This is called </a:t>
            </a:r>
            <a:r>
              <a:rPr lang="en-GB" b="1" dirty="0" smtClean="0"/>
              <a:t>paper chromatography</a:t>
            </a:r>
            <a:r>
              <a:rPr lang="en-GB" dirty="0" smtClean="0"/>
              <a:t>.</a:t>
            </a:r>
          </a:p>
          <a:p>
            <a:endParaRPr lang="en-GB" dirty="0"/>
          </a:p>
          <a:p>
            <a:r>
              <a:rPr lang="en-GB" dirty="0" smtClean="0"/>
              <a:t>This is the partially submerged in a solvent.</a:t>
            </a:r>
          </a:p>
          <a:p>
            <a:endParaRPr lang="en-GB" dirty="0"/>
          </a:p>
          <a:p>
            <a:r>
              <a:rPr lang="en-GB" dirty="0" smtClean="0"/>
              <a:t>The substances present in the original mixture then separate out as the solvent moves up the chromatography paper. Some of the substances move slower than others.</a:t>
            </a:r>
            <a:endParaRPr lang="en-GB" dirty="0"/>
          </a:p>
        </p:txBody>
      </p:sp>
    </p:spTree>
    <p:extLst>
      <p:ext uri="{BB962C8B-B14F-4D97-AF65-F5344CB8AC3E}">
        <p14:creationId xmlns:p14="http://schemas.microsoft.com/office/powerpoint/2010/main" val="115960725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Chromatography</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362" y="1324694"/>
            <a:ext cx="4105275" cy="5200650"/>
          </a:xfrm>
          <a:prstGeom prst="rect">
            <a:avLst/>
          </a:prstGeom>
        </p:spPr>
      </p:pic>
    </p:spTree>
    <p:extLst>
      <p:ext uri="{BB962C8B-B14F-4D97-AF65-F5344CB8AC3E}">
        <p14:creationId xmlns:p14="http://schemas.microsoft.com/office/powerpoint/2010/main" val="11249756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Rf</a:t>
            </a:r>
            <a:r>
              <a:rPr lang="en-GB" dirty="0" smtClean="0"/>
              <a:t> values</a:t>
            </a:r>
            <a:endParaRPr lang="en-GB" dirty="0"/>
          </a:p>
        </p:txBody>
      </p:sp>
      <p:sp>
        <p:nvSpPr>
          <p:cNvPr id="3" name="Text Placeholder 2"/>
          <p:cNvSpPr>
            <a:spLocks noGrp="1"/>
          </p:cNvSpPr>
          <p:nvPr>
            <p:ph type="body" sz="quarter" idx="10"/>
          </p:nvPr>
        </p:nvSpPr>
        <p:spPr>
          <a:xfrm>
            <a:off x="381000" y="1411552"/>
            <a:ext cx="8382000" cy="3299365"/>
          </a:xfrm>
        </p:spPr>
        <p:txBody>
          <a:bodyPr/>
          <a:lstStyle/>
          <a:p>
            <a:r>
              <a:rPr lang="en-GB" dirty="0" err="1" smtClean="0"/>
              <a:t>Rf</a:t>
            </a:r>
            <a:r>
              <a:rPr lang="en-GB" dirty="0" smtClean="0"/>
              <a:t> (retention factor) values are calculated by measuring how far the dot(s) have moved up the chromatography paper compared to how far the solvent has moved up the paper.</a:t>
            </a:r>
          </a:p>
          <a:p>
            <a:endParaRPr lang="en-GB" dirty="0"/>
          </a:p>
          <a:p>
            <a:r>
              <a:rPr lang="en-GB" dirty="0" err="1" smtClean="0"/>
              <a:t>Rf</a:t>
            </a:r>
            <a:r>
              <a:rPr lang="en-GB" dirty="0" smtClean="0"/>
              <a:t> = distance moved by the compound / distance moved by the solvent.</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77025" flipH="1">
            <a:off x="8199469" y="5288985"/>
            <a:ext cx="1676400" cy="1909492"/>
          </a:xfrm>
          <a:prstGeom prst="rect">
            <a:avLst/>
          </a:prstGeom>
        </p:spPr>
      </p:pic>
    </p:spTree>
    <p:extLst>
      <p:ext uri="{BB962C8B-B14F-4D97-AF65-F5344CB8AC3E}">
        <p14:creationId xmlns:p14="http://schemas.microsoft.com/office/powerpoint/2010/main" val="116045633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in chromatography</a:t>
            </a:r>
            <a:endParaRPr lang="en-GB" dirty="0"/>
          </a:p>
        </p:txBody>
      </p:sp>
      <p:sp>
        <p:nvSpPr>
          <p:cNvPr id="3" name="Text Placeholder 2"/>
          <p:cNvSpPr>
            <a:spLocks noGrp="1"/>
          </p:cNvSpPr>
          <p:nvPr>
            <p:ph type="body" sz="quarter" idx="10"/>
          </p:nvPr>
        </p:nvSpPr>
        <p:spPr>
          <a:xfrm>
            <a:off x="381000" y="1411552"/>
            <a:ext cx="8382000" cy="2917722"/>
          </a:xfrm>
        </p:spPr>
        <p:txBody>
          <a:bodyPr/>
          <a:lstStyle/>
          <a:p>
            <a:r>
              <a:rPr lang="en-GB" dirty="0" smtClean="0"/>
              <a:t>Each type of chromatography has a </a:t>
            </a:r>
            <a:r>
              <a:rPr lang="en-GB" b="1" dirty="0" smtClean="0"/>
              <a:t>mobile</a:t>
            </a:r>
            <a:r>
              <a:rPr lang="en-GB" dirty="0" smtClean="0"/>
              <a:t> </a:t>
            </a:r>
            <a:r>
              <a:rPr lang="en-GB" b="1" dirty="0" smtClean="0"/>
              <a:t>phase </a:t>
            </a:r>
            <a:r>
              <a:rPr lang="en-GB" dirty="0" smtClean="0"/>
              <a:t>and a </a:t>
            </a:r>
            <a:r>
              <a:rPr lang="en-GB" b="1" dirty="0" smtClean="0"/>
              <a:t>stationary phase</a:t>
            </a:r>
            <a:r>
              <a:rPr lang="en-GB" dirty="0" smtClean="0"/>
              <a:t>.</a:t>
            </a:r>
          </a:p>
          <a:p>
            <a:endParaRPr lang="en-GB" dirty="0" smtClean="0"/>
          </a:p>
          <a:p>
            <a:r>
              <a:rPr lang="en-GB" dirty="0" smtClean="0"/>
              <a:t>In paper chromatography:</a:t>
            </a:r>
            <a:endParaRPr lang="en-GB" dirty="0"/>
          </a:p>
          <a:p>
            <a:pPr lvl="1"/>
            <a:r>
              <a:rPr lang="en-GB" dirty="0" smtClean="0"/>
              <a:t>Mobile phase = the solvent</a:t>
            </a:r>
          </a:p>
          <a:p>
            <a:pPr lvl="1"/>
            <a:r>
              <a:rPr lang="en-GB" dirty="0" smtClean="0"/>
              <a:t>Stationary phase = the wet paper</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901788" flipH="1">
            <a:off x="-838201" y="4522526"/>
            <a:ext cx="1676400" cy="1909492"/>
          </a:xfrm>
          <a:prstGeom prst="rect">
            <a:avLst/>
          </a:prstGeom>
        </p:spPr>
      </p:pic>
    </p:spTree>
    <p:extLst>
      <p:ext uri="{BB962C8B-B14F-4D97-AF65-F5344CB8AC3E}">
        <p14:creationId xmlns:p14="http://schemas.microsoft.com/office/powerpoint/2010/main" val="557293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Separation factors</a:t>
            </a:r>
            <a:endParaRPr lang="en-GB" dirty="0"/>
          </a:p>
        </p:txBody>
      </p:sp>
      <p:sp>
        <p:nvSpPr>
          <p:cNvPr id="3" name="Text Placeholder 2"/>
          <p:cNvSpPr>
            <a:spLocks noGrp="1"/>
          </p:cNvSpPr>
          <p:nvPr>
            <p:ph type="body" sz="quarter" idx="10"/>
          </p:nvPr>
        </p:nvSpPr>
        <p:spPr>
          <a:xfrm>
            <a:off x="381000" y="1411552"/>
            <a:ext cx="8382000" cy="3397853"/>
          </a:xfrm>
        </p:spPr>
        <p:txBody>
          <a:bodyPr/>
          <a:lstStyle/>
          <a:p>
            <a:r>
              <a:rPr lang="en-GB" dirty="0" smtClean="0"/>
              <a:t>When separating molecules, they will separate at different rates depending on factors such as size and polarity.</a:t>
            </a:r>
          </a:p>
          <a:p>
            <a:endParaRPr lang="en-GB" dirty="0"/>
          </a:p>
          <a:p>
            <a:r>
              <a:rPr lang="en-GB" dirty="0" smtClean="0"/>
              <a:t>Larger molecules will move slower/less far.</a:t>
            </a:r>
          </a:p>
          <a:p>
            <a:r>
              <a:rPr lang="en-GB" dirty="0" smtClean="0"/>
              <a:t>Polar molecules will move further in a polar solvent compared to non-polar molecules.</a:t>
            </a:r>
            <a:endParaRPr lang="en-GB" dirty="0"/>
          </a:p>
        </p:txBody>
      </p:sp>
    </p:spTree>
    <p:extLst>
      <p:ext uri="{BB962C8B-B14F-4D97-AF65-F5344CB8AC3E}">
        <p14:creationId xmlns:p14="http://schemas.microsoft.com/office/powerpoint/2010/main" val="278079095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use</a:t>
            </a:r>
            <a:endParaRPr lang="en-GB" dirty="0"/>
          </a:p>
        </p:txBody>
      </p:sp>
      <p:sp>
        <p:nvSpPr>
          <p:cNvPr id="3" name="Text Placeholder 2"/>
          <p:cNvSpPr>
            <a:spLocks noGrp="1"/>
          </p:cNvSpPr>
          <p:nvPr>
            <p:ph type="body" sz="quarter" idx="10"/>
          </p:nvPr>
        </p:nvSpPr>
        <p:spPr>
          <a:xfrm>
            <a:off x="381000" y="1411552"/>
            <a:ext cx="8382000" cy="5022914"/>
          </a:xfrm>
        </p:spPr>
        <p:txBody>
          <a:bodyPr/>
          <a:lstStyle/>
          <a:p>
            <a:r>
              <a:rPr lang="en-GB" dirty="0" smtClean="0"/>
              <a:t>Chromatography is useful in analysing chemical reactions and what stage they are at.</a:t>
            </a:r>
          </a:p>
          <a:p>
            <a:r>
              <a:rPr lang="en-GB" dirty="0" smtClean="0"/>
              <a:t>Look at Fig. 17.3 on pg. 184 – this shows the formation of an ester from an alcohol and a carboxylic acid.</a:t>
            </a:r>
          </a:p>
          <a:p>
            <a:endParaRPr lang="en-GB" dirty="0"/>
          </a:p>
          <a:p>
            <a:r>
              <a:rPr lang="en-GB" dirty="0" smtClean="0"/>
              <a:t>P= ester</a:t>
            </a:r>
          </a:p>
          <a:p>
            <a:r>
              <a:rPr lang="en-GB" dirty="0" smtClean="0"/>
              <a:t>Q= reaction mixture after 10 </a:t>
            </a:r>
            <a:r>
              <a:rPr lang="en-GB" dirty="0" err="1" smtClean="0"/>
              <a:t>mins</a:t>
            </a:r>
            <a:endParaRPr lang="en-GB" dirty="0" smtClean="0"/>
          </a:p>
          <a:p>
            <a:r>
              <a:rPr lang="en-GB" dirty="0" smtClean="0"/>
              <a:t>R= the alcohol used in ester formation</a:t>
            </a:r>
          </a:p>
          <a:p>
            <a:r>
              <a:rPr lang="en-GB" dirty="0" smtClean="0"/>
              <a:t>S= the carboxylic acid in ester formation</a:t>
            </a:r>
            <a:endParaRPr lang="en-GB" dirty="0"/>
          </a:p>
        </p:txBody>
      </p:sp>
    </p:spTree>
    <p:extLst>
      <p:ext uri="{BB962C8B-B14F-4D97-AF65-F5344CB8AC3E}">
        <p14:creationId xmlns:p14="http://schemas.microsoft.com/office/powerpoint/2010/main" val="52597095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Protein analysis</a:t>
            </a:r>
            <a:endParaRPr lang="en-GB" dirty="0"/>
          </a:p>
        </p:txBody>
      </p:sp>
      <p:sp>
        <p:nvSpPr>
          <p:cNvPr id="3" name="Text Placeholder 2"/>
          <p:cNvSpPr>
            <a:spLocks noGrp="1"/>
          </p:cNvSpPr>
          <p:nvPr>
            <p:ph type="body" sz="quarter" idx="10"/>
          </p:nvPr>
        </p:nvSpPr>
        <p:spPr>
          <a:xfrm>
            <a:off x="381000" y="1411552"/>
            <a:ext cx="8382000" cy="4727448"/>
          </a:xfrm>
        </p:spPr>
        <p:txBody>
          <a:bodyPr/>
          <a:lstStyle/>
          <a:p>
            <a:r>
              <a:rPr lang="en-GB" dirty="0" smtClean="0"/>
              <a:t>If a protein has been hydrolysed, the resultant amino acid components can be analysed using chromatography.</a:t>
            </a:r>
          </a:p>
          <a:p>
            <a:r>
              <a:rPr lang="en-GB" dirty="0" smtClean="0"/>
              <a:t>The hydrolysed mixture is dotted onto some chromatography paper alongside a selection of known amino acids.</a:t>
            </a:r>
          </a:p>
          <a:p>
            <a:r>
              <a:rPr lang="en-GB" dirty="0" smtClean="0"/>
              <a:t>The chromatography is then left to run and dried after 2-4 hours.</a:t>
            </a:r>
          </a:p>
          <a:p>
            <a:r>
              <a:rPr lang="en-GB" dirty="0" smtClean="0"/>
              <a:t>The paper is then sprayed with </a:t>
            </a:r>
            <a:r>
              <a:rPr lang="en-GB" dirty="0" err="1" smtClean="0"/>
              <a:t>ninhydrin</a:t>
            </a:r>
            <a:r>
              <a:rPr lang="en-GB" dirty="0" smtClean="0"/>
              <a:t> in order to visualise the results.</a:t>
            </a:r>
            <a:endParaRPr lang="en-GB" dirty="0"/>
          </a:p>
        </p:txBody>
      </p:sp>
    </p:spTree>
    <p:extLst>
      <p:ext uri="{BB962C8B-B14F-4D97-AF65-F5344CB8AC3E}">
        <p14:creationId xmlns:p14="http://schemas.microsoft.com/office/powerpoint/2010/main" val="3415485264"/>
      </p:ext>
    </p:extLst>
  </p:cSld>
  <p:clrMapOvr>
    <a:masterClrMapping/>
  </p:clrMapOvr>
  <p:transition>
    <p:fade/>
  </p:transition>
</p:sld>
</file>

<file path=ppt/theme/theme1.xml><?xml version="1.0" encoding="utf-8"?>
<a:theme xmlns:a="http://schemas.openxmlformats.org/drawingml/2006/main" name="Purple Segoe 4-3 template-template_April-17-2007">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2100-01-01T00:00:00+00:00</AssetExpire>
    <IntlLangReviewDate xmlns="4873beb7-5857-4685-be1f-d57550cc96cc" xsi:nil="true"/>
    <SubmitterId xmlns="4873beb7-5857-4685-be1f-d57550cc96cc" xsi:nil="true"/>
    <IntlLangReview xmlns="4873beb7-5857-4685-be1f-d57550cc96cc" xsi:nil="true"/>
    <EditorialStatus xmlns="4873beb7-5857-4685-be1f-d57550cc96cc" xsi:nil="true"/>
    <OriginAsset xmlns="4873beb7-5857-4685-be1f-d57550cc96cc" xsi:nil="true"/>
    <Markets xmlns="4873beb7-5857-4685-be1f-d57550cc96cc"/>
    <AcquiredFrom xmlns="4873beb7-5857-4685-be1f-d57550cc96cc" xsi:nil="true"/>
    <AssetStart xmlns="4873beb7-5857-4685-be1f-d57550cc96cc">2009-05-30T20:47:52+00:00</AssetStart>
    <PublishStatusLookup xmlns="4873beb7-5857-4685-be1f-d57550cc96cc">
      <Value>265479</Value>
      <Value>1317131</Value>
    </PublishStatusLookup>
    <MarketSpecific xmlns="4873beb7-5857-4685-be1f-d57550cc96cc" xsi:nil="true"/>
    <APAuthor xmlns="4873beb7-5857-4685-be1f-d57550cc96cc">
      <UserInfo>
        <DisplayName/>
        <AccountId>92</AccountId>
        <AccountType/>
      </UserInfo>
    </APAuthor>
    <IntlLangReviewer xmlns="4873beb7-5857-4685-be1f-d57550cc96cc" xsi:nil="true"/>
    <CSXSubmissionDate xmlns="4873beb7-5857-4685-be1f-d57550cc96cc" xsi:nil="true"/>
    <NumericId xmlns="4873beb7-5857-4685-be1f-d57550cc96cc">-1</NumericId>
    <ParentAssetId xmlns="4873beb7-5857-4685-be1f-d57550cc96cc" xsi:nil="true"/>
    <OriginalSourceMarket xmlns="4873beb7-5857-4685-be1f-d57550cc96cc" xsi:nil="true"/>
    <ApprovalStatus xmlns="4873beb7-5857-4685-be1f-d57550cc96cc">InProgress</ApprovalStatus>
    <SourceTitle xmlns="4873beb7-5857-4685-be1f-d57550cc96cc">Sample presentation slides (Purple-blue brushed metal and curves design)</SourceTitl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TemplateStatus xmlns="4873beb7-5857-4685-be1f-d57550cc96cc">Complete</TemplateStatus>
    <OutputCachingOn xmlns="4873beb7-5857-4685-be1f-d57550cc96cc">false</OutputCachingOn>
    <IsSearchable xmlns="4873beb7-5857-4685-be1f-d57550cc96cc">false</IsSearchable>
    <HandoffToMSDN xmlns="4873beb7-5857-4685-be1f-d57550cc96cc" xsi:nil="true"/>
    <UALocRecommendation xmlns="4873beb7-5857-4685-be1f-d57550cc96cc">Localize</UALocRecommendation>
    <UALocComments xmlns="4873beb7-5857-4685-be1f-d57550cc96cc" xsi:nil="true"/>
    <ShowIn xmlns="4873beb7-5857-4685-be1f-d57550cc96cc">Show everywhere</ShowIn>
    <ThumbnailAssetId xmlns="4873beb7-5857-4685-be1f-d57550cc96cc" xsi:nil="true"/>
    <ContentItem xmlns="4873beb7-5857-4685-be1f-d57550cc96cc" xsi:nil="true"/>
    <LastModifiedDateTime xmlns="4873beb7-5857-4685-be1f-d57550cc96cc" xsi:nil="true"/>
    <ClipArtFilename xmlns="4873beb7-5857-4685-be1f-d57550cc96cc" xsi:nil="true"/>
    <CSXHash xmlns="4873beb7-5857-4685-be1f-d57550cc96cc" xsi:nil="true"/>
    <DirectSourceMarket xmlns="4873beb7-5857-4685-be1f-d57550cc96cc" xsi:nil="true"/>
    <PlannedPubDate xmlns="4873beb7-5857-4685-be1f-d57550cc96cc" xsi:nil="true"/>
    <ArtSampleDocs xmlns="4873beb7-5857-4685-be1f-d57550cc96cc" xsi:nil="true"/>
    <TrustLevel xmlns="4873beb7-5857-4685-be1f-d57550cc96cc">1 Microsoft Managed Content</TrustLevel>
    <CSXSubmissionMarket xmlns="4873beb7-5857-4685-be1f-d57550cc96cc" xsi:nil="true"/>
    <VoteCount xmlns="4873beb7-5857-4685-be1f-d57550cc96cc" xsi:nil="true"/>
    <BusinessGroup xmlns="4873beb7-5857-4685-be1f-d57550cc96cc" xsi:nil="true"/>
    <TimesCloned xmlns="4873beb7-5857-4685-be1f-d57550cc96cc" xsi:nil="true"/>
    <AverageRating xmlns="4873beb7-5857-4685-be1f-d57550cc96cc" xsi:nil="true"/>
    <Provider xmlns="4873beb7-5857-4685-be1f-d57550cc96cc">EY006220130</Provider>
    <UACurrentWords xmlns="4873beb7-5857-4685-be1f-d57550cc96cc">0</UACurrentWords>
    <AssetId xmlns="4873beb7-5857-4685-be1f-d57550cc96cc">TP010286726</AssetId>
    <APEditor xmlns="4873beb7-5857-4685-be1f-d57550cc96cc">
      <UserInfo>
        <DisplayName/>
        <AccountId>170</AccountId>
        <AccountType/>
      </UserInfo>
    </APEditor>
    <DSATActionTaken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193. 199</BugNumber>
    <CrawlForDependencies xmlns="4873beb7-5857-4685-be1f-d57550cc96cc">false</CrawlForDependencies>
    <LastHandOff xmlns="4873beb7-5857-4685-be1f-d57550cc96cc" xsi:nil="true"/>
    <Milestone xmlns="4873beb7-5857-4685-be1f-d57550cc96cc" xsi:nil="true"/>
    <UANotes xmlns="4873beb7-5857-4685-be1f-d57550cc96cc">FedEx</UANotes>
    <PrimaryImageGen xmlns="4873beb7-5857-4685-be1f-d57550cc96cc">true</PrimaryImageGen>
    <TPFriendlyName xmlns="4873beb7-5857-4685-be1f-d57550cc96cc">Sample presentation slides (Purple-blue brushed metal and curves design)</TPFriendlyName>
    <OpenTemplate xmlns="4873beb7-5857-4685-be1f-d57550cc96cc">true</OpenTemplate>
    <TPInstallLocation xmlns="4873beb7-5857-4685-be1f-d57550cc96cc">{My Templates}</TPInstallLocation>
    <TPCommandLine xmlns="4873beb7-5857-4685-be1f-d57550cc96cc">{PP} /n {FilePath}</TPCommandLine>
    <TPAppVersion xmlns="4873beb7-5857-4685-be1f-d57550cc96cc">12</TPAppVersion>
    <TPLaunchHelpLinkType xmlns="4873beb7-5857-4685-be1f-d57550cc96cc">Template</TPLaunchHelpLinkType>
    <TPLaunchHelpLink xmlns="4873beb7-5857-4685-be1f-d57550cc96cc" xsi:nil="true"/>
    <TPApplication xmlns="4873beb7-5857-4685-be1f-d57550cc96cc">PowerPoint</TPApplication>
    <TPNamespace xmlns="4873beb7-5857-4685-be1f-d57550cc96cc">POWERPNT</TPNamespace>
    <TPExecutable xmlns="4873beb7-5857-4685-be1f-d57550cc96cc" xsi:nil="true"/>
    <TPComponent xmlns="4873beb7-5857-4685-be1f-d57550cc96cc">PPTFiles</TPComponent>
    <TPClientViewer xmlns="4873beb7-5857-4685-be1f-d57550cc96cc">Microsoft Office PowerPoint</TPClientViewer>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116697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47FCB254-E169-43C4-958F-034C803D3F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34FC5E-237A-4A5C-8BD8-ECE9DF7B40ED}">
  <ds:schemaRefs>
    <ds:schemaRef ds:uri="http://schemas.microsoft.com/sharepoint/v3/contenttype/forms"/>
  </ds:schemaRefs>
</ds:datastoreItem>
</file>

<file path=customXml/itemProps3.xml><?xml version="1.0" encoding="utf-8"?>
<ds:datastoreItem xmlns:ds="http://schemas.openxmlformats.org/officeDocument/2006/customXml" ds:itemID="{F89C285A-4560-44C7-9FCF-59321B83381A}">
  <ds:schemaRefs>
    <ds:schemaRef ds:uri="http://purl.org/dc/dcmitype/"/>
    <ds:schemaRef ds:uri="http://purl.org/dc/elements/1.1/"/>
    <ds:schemaRef ds:uri="http://schemas.microsoft.com/office/2006/documentManagement/types"/>
    <ds:schemaRef ds:uri="4873beb7-5857-4685-be1f-d57550cc96cc"/>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Sample presentation slides (Purple-blue brushed metal and curves design)</Template>
  <TotalTime>142</TotalTime>
  <Words>855</Words>
  <Application>Microsoft Office PowerPoint</Application>
  <PresentationFormat>On-screen Show (4:3)</PresentationFormat>
  <Paragraphs>86</Paragraphs>
  <Slides>18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Courier New</vt:lpstr>
      <vt:lpstr>Wingdings</vt:lpstr>
      <vt:lpstr>Purple Segoe 4-3 template-template_April-17-2007</vt:lpstr>
      <vt:lpstr>White with Courier font for code slides</vt:lpstr>
      <vt:lpstr>Chemistry in Society Chromatography</vt:lpstr>
      <vt:lpstr>Chromatography</vt:lpstr>
      <vt:lpstr>Chromatography</vt:lpstr>
      <vt:lpstr>Chromatography</vt:lpstr>
      <vt:lpstr>Rf values</vt:lpstr>
      <vt:lpstr>Stages in chromatography</vt:lpstr>
      <vt:lpstr>Separation factors</vt:lpstr>
      <vt:lpstr>Example of use</vt:lpstr>
      <vt:lpstr>Protein analysis</vt:lpstr>
      <vt:lpstr>Protein analysis</vt:lpstr>
      <vt:lpstr>2-way chromatography</vt:lpstr>
      <vt:lpstr>2-way chromatography</vt:lpstr>
      <vt:lpstr>GLC and HPLC</vt:lpstr>
      <vt:lpstr>GLC</vt:lpstr>
      <vt:lpstr>GLC (and HPLC) chromatogram</vt:lpstr>
      <vt:lpstr>What do the results mean?</vt:lpstr>
      <vt:lpstr>Practical uses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in Society Equilibria</dc:title>
  <dc:creator>Iain Cameron</dc:creator>
  <cp:lastModifiedBy>Iain Cameron</cp:lastModifiedBy>
  <cp:revision>16</cp:revision>
  <dcterms:created xsi:type="dcterms:W3CDTF">2017-01-26T22:47:14Z</dcterms:created>
  <dcterms:modified xsi:type="dcterms:W3CDTF">2017-02-10T16:01:21Z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PolicheckStatus">
    <vt:lpwstr>0</vt:lpwstr>
  </property>
  <property fmtid="{D5CDD505-2E9C-101B-9397-08002B2CF9AE}" pid="7" name="Applications">
    <vt:lpwstr>419;#zpp140;#79;#tpl120;#65;#zpp120</vt:lpwstr>
  </property>
  <property fmtid="{D5CDD505-2E9C-101B-9397-08002B2CF9AE}" pid="8" name="PolicheckCounter">
    <vt:lpwstr>0</vt:lpwstr>
  </property>
  <property fmtid="{D5CDD505-2E9C-101B-9397-08002B2CF9AE}" pid="9" name="APTrustLevel">
    <vt:r8>1</vt:r8>
  </property>
</Properties>
</file>