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10"/>
  </p:notesMasterIdLst>
  <p:sldIdLst>
    <p:sldId id="257"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5465B-8019-49B9-8FDA-9684DD863398}" type="datetimeFigureOut">
              <a:rPr lang="en-US" smtClean="0"/>
              <a:t>2/10/2017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DC925-E67B-4E21-BF17-32794CBE659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2/10/2017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Chemistry in Society</a:t>
            </a:r>
            <a:br>
              <a:rPr lang="en-US" dirty="0" smtClean="0"/>
            </a:br>
            <a:r>
              <a:rPr lang="en-US" sz="4400" i="1" dirty="0" smtClean="0"/>
              <a:t>Volumetric analysis</a:t>
            </a:r>
            <a:endParaRPr lang="en-US" sz="4400" i="1" dirty="0"/>
          </a:p>
        </p:txBody>
      </p:sp>
      <p:sp>
        <p:nvSpPr>
          <p:cNvPr id="3" name="Subtitle 2"/>
          <p:cNvSpPr>
            <a:spLocks noGrp="1"/>
          </p:cNvSpPr>
          <p:nvPr>
            <p:ph type="subTitle" idx="1"/>
          </p:nvPr>
        </p:nvSpPr>
        <p:spPr>
          <a:xfrm>
            <a:off x="730249" y="4344988"/>
            <a:ext cx="7681913" cy="1370012"/>
          </a:xfrm>
        </p:spPr>
        <p:txBody>
          <a:bodyPr>
            <a:normAutofit/>
          </a:bodyPr>
          <a:lstStyle/>
          <a:p>
            <a:endParaRPr lang="en-US" dirty="0" smtClean="0"/>
          </a:p>
          <a:p>
            <a:r>
              <a:rPr lang="en-US" dirty="0" smtClean="0"/>
              <a:t>Iain Cameron</a:t>
            </a:r>
          </a:p>
          <a:p>
            <a:r>
              <a:rPr lang="en-US" dirty="0" err="1" smtClean="0"/>
              <a:t>ICameron@glasgowkelvin.ac.uk</a:t>
            </a: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4253"/>
          <a:stretch/>
        </p:blipFill>
        <p:spPr>
          <a:xfrm>
            <a:off x="6660232" y="2492896"/>
            <a:ext cx="2151459" cy="3024336"/>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Volumetric analysis</a:t>
            </a:r>
            <a:endParaRPr lang="en-GB" dirty="0"/>
          </a:p>
        </p:txBody>
      </p:sp>
      <p:sp>
        <p:nvSpPr>
          <p:cNvPr id="3" name="Text Placeholder 2"/>
          <p:cNvSpPr>
            <a:spLocks noGrp="1"/>
          </p:cNvSpPr>
          <p:nvPr>
            <p:ph type="body" sz="quarter" idx="10"/>
          </p:nvPr>
        </p:nvSpPr>
        <p:spPr>
          <a:xfrm>
            <a:off x="381000" y="1411552"/>
            <a:ext cx="8382000" cy="4825937"/>
          </a:xfrm>
        </p:spPr>
        <p:txBody>
          <a:bodyPr/>
          <a:lstStyle/>
          <a:p>
            <a:r>
              <a:rPr lang="en-GB" dirty="0" smtClean="0"/>
              <a:t>Allows the calculation of quantity or concentration of one reactant if we have all relevant information about the other reactant.</a:t>
            </a:r>
          </a:p>
          <a:p>
            <a:endParaRPr lang="en-GB" dirty="0" smtClean="0"/>
          </a:p>
          <a:p>
            <a:r>
              <a:rPr lang="en-GB" dirty="0" smtClean="0"/>
              <a:t>Titration is a type of volumetric analysis.</a:t>
            </a:r>
          </a:p>
          <a:p>
            <a:endParaRPr lang="en-GB" dirty="0"/>
          </a:p>
          <a:p>
            <a:r>
              <a:rPr lang="en-GB" dirty="0" smtClean="0"/>
              <a:t>E.g. If we know the volume and concentration of an acid or alkali then we can work out the concentration of a solution with the opposite </a:t>
            </a:r>
            <a:r>
              <a:rPr lang="en-GB" dirty="0" err="1" smtClean="0"/>
              <a:t>pH.</a:t>
            </a:r>
            <a:endParaRPr lang="en-GB" dirty="0"/>
          </a:p>
        </p:txBody>
      </p:sp>
    </p:spTree>
    <p:extLst>
      <p:ext uri="{BB962C8B-B14F-4D97-AF65-F5344CB8AC3E}">
        <p14:creationId xmlns:p14="http://schemas.microsoft.com/office/powerpoint/2010/main" val="90380287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for titration</a:t>
            </a:r>
            <a:endParaRPr lang="en-GB" dirty="0"/>
          </a:p>
        </p:txBody>
      </p:sp>
      <p:sp>
        <p:nvSpPr>
          <p:cNvPr id="3" name="Text Placeholder 2"/>
          <p:cNvSpPr>
            <a:spLocks noGrp="1"/>
          </p:cNvSpPr>
          <p:nvPr>
            <p:ph type="body" sz="quarter" idx="10"/>
          </p:nvPr>
        </p:nvSpPr>
        <p:spPr>
          <a:xfrm>
            <a:off x="381000" y="1411552"/>
            <a:ext cx="8382000" cy="4382738"/>
          </a:xfrm>
        </p:spPr>
        <p:txBody>
          <a:bodyPr/>
          <a:lstStyle/>
          <a:p>
            <a:r>
              <a:rPr lang="en-GB" dirty="0" smtClean="0"/>
              <a:t>Add a known concentration and volume of an acid/alkali to a conical flask using a pipette.</a:t>
            </a:r>
          </a:p>
          <a:p>
            <a:r>
              <a:rPr lang="en-GB" dirty="0" smtClean="0"/>
              <a:t>Add an indicator to the solution.</a:t>
            </a:r>
          </a:p>
          <a:p>
            <a:r>
              <a:rPr lang="en-GB" dirty="0" smtClean="0"/>
              <a:t>Fill a burette with a solution of the opposite pH to the solution in the conical flask.</a:t>
            </a:r>
          </a:p>
          <a:p>
            <a:r>
              <a:rPr lang="en-GB" dirty="0" smtClean="0"/>
              <a:t>Slowly empty the burette using the tap until the indicator changes colour.</a:t>
            </a:r>
          </a:p>
          <a:p>
            <a:r>
              <a:rPr lang="en-GB" dirty="0" smtClean="0"/>
              <a:t>Note the volume used from the burette and repeat until concordant results are achieved.</a:t>
            </a:r>
            <a:endParaRPr lang="en-GB" dirty="0"/>
          </a:p>
        </p:txBody>
      </p:sp>
    </p:spTree>
    <p:extLst>
      <p:ext uri="{BB962C8B-B14F-4D97-AF65-F5344CB8AC3E}">
        <p14:creationId xmlns:p14="http://schemas.microsoft.com/office/powerpoint/2010/main" val="11910184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Redox titrations</a:t>
            </a:r>
            <a:endParaRPr lang="en-GB" dirty="0"/>
          </a:p>
        </p:txBody>
      </p:sp>
      <p:sp>
        <p:nvSpPr>
          <p:cNvPr id="3" name="Text Placeholder 2"/>
          <p:cNvSpPr>
            <a:spLocks noGrp="1"/>
          </p:cNvSpPr>
          <p:nvPr>
            <p:ph type="body" sz="quarter" idx="10"/>
          </p:nvPr>
        </p:nvSpPr>
        <p:spPr>
          <a:xfrm>
            <a:off x="381000" y="1411552"/>
            <a:ext cx="8382000" cy="3711785"/>
          </a:xfrm>
        </p:spPr>
        <p:txBody>
          <a:bodyPr/>
          <a:lstStyle/>
          <a:p>
            <a:r>
              <a:rPr lang="en-GB" dirty="0" smtClean="0"/>
              <a:t>These require you to have the following information:</a:t>
            </a:r>
          </a:p>
          <a:p>
            <a:endParaRPr lang="en-GB" dirty="0"/>
          </a:p>
          <a:p>
            <a:pPr lvl="1"/>
            <a:r>
              <a:rPr lang="en-GB" dirty="0" smtClean="0"/>
              <a:t>A balanced redox equation</a:t>
            </a:r>
          </a:p>
          <a:p>
            <a:pPr lvl="1"/>
            <a:r>
              <a:rPr lang="en-GB" dirty="0" smtClean="0"/>
              <a:t>Known concentration + volume of reducing/oxidising agent</a:t>
            </a:r>
          </a:p>
          <a:p>
            <a:pPr lvl="1"/>
            <a:r>
              <a:rPr lang="en-GB" dirty="0" smtClean="0"/>
              <a:t>Known volume of opposite agent</a:t>
            </a:r>
          </a:p>
          <a:p>
            <a:pPr lvl="1"/>
            <a:endParaRPr lang="en-GB" dirty="0"/>
          </a:p>
        </p:txBody>
      </p:sp>
    </p:spTree>
    <p:extLst>
      <p:ext uri="{BB962C8B-B14F-4D97-AF65-F5344CB8AC3E}">
        <p14:creationId xmlns:p14="http://schemas.microsoft.com/office/powerpoint/2010/main" val="2045633948"/>
      </p:ext>
    </p:extLst>
  </p:cSld>
  <p:clrMapOvr>
    <a:masterClrMapping/>
  </p:clrMapOvr>
  <p:transition>
    <p:fade/>
  </p:transition>
</p:sld>
</file>

<file path=ppt/theme/theme1.xml><?xml version="1.0" encoding="utf-8"?>
<a:theme xmlns:a="http://schemas.openxmlformats.org/drawingml/2006/main" name="Purple Segoe 4-3 template-template_April-17-2007">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2100-01-01T00:00:00+00:00</AssetExpire>
    <IntlLangReviewDate xmlns="4873beb7-5857-4685-be1f-d57550cc96cc" xsi:nil="true"/>
    <SubmitterId xmlns="4873beb7-5857-4685-be1f-d57550cc96cc" xsi:nil="true"/>
    <IntlLangReview xmlns="4873beb7-5857-4685-be1f-d57550cc96cc" xsi:nil="true"/>
    <EditorialStatus xmlns="4873beb7-5857-4685-be1f-d57550cc96cc" xsi:nil="true"/>
    <OriginAsset xmlns="4873beb7-5857-4685-be1f-d57550cc96cc" xsi:nil="true"/>
    <Markets xmlns="4873beb7-5857-4685-be1f-d57550cc96cc"/>
    <AcquiredFrom xmlns="4873beb7-5857-4685-be1f-d57550cc96cc" xsi:nil="true"/>
    <AssetStart xmlns="4873beb7-5857-4685-be1f-d57550cc96cc">2009-05-30T20:47:52+00:00</AssetStart>
    <PublishStatusLookup xmlns="4873beb7-5857-4685-be1f-d57550cc96cc">
      <Value>265479</Value>
      <Value>1317131</Value>
    </PublishStatusLookup>
    <MarketSpecific xmlns="4873beb7-5857-4685-be1f-d57550cc96cc" xsi:nil="true"/>
    <APAuthor xmlns="4873beb7-5857-4685-be1f-d57550cc96cc">
      <UserInfo>
        <DisplayName/>
        <AccountId>92</AccountId>
        <AccountType/>
      </UserInfo>
    </APAuthor>
    <IntlLangReviewer xmlns="4873beb7-5857-4685-be1f-d57550cc96cc" xsi:nil="true"/>
    <CSXSubmissionDate xmlns="4873beb7-5857-4685-be1f-d57550cc96cc" xsi:nil="true"/>
    <NumericId xmlns="4873beb7-5857-4685-be1f-d57550cc96cc">-1</NumericId>
    <ParentAssetId xmlns="4873beb7-5857-4685-be1f-d57550cc96cc" xsi:nil="true"/>
    <OriginalSourceMarket xmlns="4873beb7-5857-4685-be1f-d57550cc96cc" xsi:nil="true"/>
    <ApprovalStatus xmlns="4873beb7-5857-4685-be1f-d57550cc96cc">InProgress</ApprovalStatus>
    <SourceTitle xmlns="4873beb7-5857-4685-be1f-d57550cc96cc">Sample presentation slides (Purple-blue brushed metal and curves design)</SourceTitl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TemplateStatus xmlns="4873beb7-5857-4685-be1f-d57550cc96cc">Complete</TemplateStatus>
    <OutputCachingOn xmlns="4873beb7-5857-4685-be1f-d57550cc96cc">false</OutputCachingOn>
    <IsSearchable xmlns="4873beb7-5857-4685-be1f-d57550cc96cc">false</IsSearchable>
    <HandoffToMSDN xmlns="4873beb7-5857-4685-be1f-d57550cc96cc" xsi:nil="true"/>
    <UALocRecommendation xmlns="4873beb7-5857-4685-be1f-d57550cc96cc">Localize</UALocRecommendation>
    <UALocComments xmlns="4873beb7-5857-4685-be1f-d57550cc96cc" xsi:nil="true"/>
    <ShowIn xmlns="4873beb7-5857-4685-be1f-d57550cc96cc">Show everywhere</ShowIn>
    <ThumbnailAssetId xmlns="4873beb7-5857-4685-be1f-d57550cc96cc" xsi:nil="true"/>
    <ContentItem xmlns="4873beb7-5857-4685-be1f-d57550cc96cc" xsi:nil="true"/>
    <LastModifiedDateTime xmlns="4873beb7-5857-4685-be1f-d57550cc96cc" xsi:nil="true"/>
    <ClipArtFilename xmlns="4873beb7-5857-4685-be1f-d57550cc96cc" xsi:nil="true"/>
    <CSXHash xmlns="4873beb7-5857-4685-be1f-d57550cc96cc" xsi:nil="true"/>
    <DirectSourceMarket xmlns="4873beb7-5857-4685-be1f-d57550cc96cc" xsi:nil="true"/>
    <PlannedPubDate xmlns="4873beb7-5857-4685-be1f-d57550cc96cc" xsi:nil="true"/>
    <ArtSampleDocs xmlns="4873beb7-5857-4685-be1f-d57550cc96cc" xsi:nil="true"/>
    <TrustLevel xmlns="4873beb7-5857-4685-be1f-d57550cc96cc">1 Microsoft Managed Content</TrustLevel>
    <CSXSubmissionMarket xmlns="4873beb7-5857-4685-be1f-d57550cc96cc" xsi:nil="true"/>
    <VoteCount xmlns="4873beb7-5857-4685-be1f-d57550cc96cc" xsi:nil="true"/>
    <BusinessGroup xmlns="4873beb7-5857-4685-be1f-d57550cc96cc" xsi:nil="true"/>
    <TimesCloned xmlns="4873beb7-5857-4685-be1f-d57550cc96cc" xsi:nil="true"/>
    <AverageRating xmlns="4873beb7-5857-4685-be1f-d57550cc96cc" xsi:nil="true"/>
    <Provider xmlns="4873beb7-5857-4685-be1f-d57550cc96cc">EY006220130</Provider>
    <UACurrentWords xmlns="4873beb7-5857-4685-be1f-d57550cc96cc">0</UACurrentWords>
    <AssetId xmlns="4873beb7-5857-4685-be1f-d57550cc96cc">TP010286726</AssetId>
    <APEditor xmlns="4873beb7-5857-4685-be1f-d57550cc96cc">
      <UserInfo>
        <DisplayName/>
        <AccountId>170</AccountId>
        <AccountType/>
      </UserInfo>
    </APEditor>
    <DSATActionTaken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193. 199</BugNumber>
    <CrawlForDependencies xmlns="4873beb7-5857-4685-be1f-d57550cc96cc">false</CrawlForDependencies>
    <LastHandOff xmlns="4873beb7-5857-4685-be1f-d57550cc96cc" xsi:nil="true"/>
    <Milestone xmlns="4873beb7-5857-4685-be1f-d57550cc96cc" xsi:nil="true"/>
    <UANotes xmlns="4873beb7-5857-4685-be1f-d57550cc96cc">FedEx</UANotes>
    <PrimaryImageGen xmlns="4873beb7-5857-4685-be1f-d57550cc96cc">true</PrimaryImageGen>
    <TPFriendlyName xmlns="4873beb7-5857-4685-be1f-d57550cc96cc">Sample presentation slides (Purple-blue brushed metal and curves design)</TPFriendlyName>
    <OpenTemplate xmlns="4873beb7-5857-4685-be1f-d57550cc96cc">true</OpenTemplate>
    <TPInstallLocation xmlns="4873beb7-5857-4685-be1f-d57550cc96cc">{My Templates}</TPInstallLocation>
    <TPCommandLine xmlns="4873beb7-5857-4685-be1f-d57550cc96cc">{PP} /n {FilePath}</TPCommandLine>
    <TPAppVersion xmlns="4873beb7-5857-4685-be1f-d57550cc96cc">12</TPAppVersion>
    <TPLaunchHelpLinkType xmlns="4873beb7-5857-4685-be1f-d57550cc96cc">Template</TPLaunchHelpLinkType>
    <TPLaunchHelpLink xmlns="4873beb7-5857-4685-be1f-d57550cc96cc" xsi:nil="true"/>
    <TPApplication xmlns="4873beb7-5857-4685-be1f-d57550cc96cc">PowerPoint</TPApplication>
    <TPNamespace xmlns="4873beb7-5857-4685-be1f-d57550cc96cc">POWERPNT</TPNamespace>
    <TPExecutable xmlns="4873beb7-5857-4685-be1f-d57550cc96cc" xsi:nil="true"/>
    <TPComponent xmlns="4873beb7-5857-4685-be1f-d57550cc96cc">PPTFiles</TPComponent>
    <TPClientViewer xmlns="4873beb7-5857-4685-be1f-d57550cc96cc">Microsoft Office PowerPoint</TPClientViewer>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116697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47FCB254-E169-43C4-958F-034C803D3F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34FC5E-237A-4A5C-8BD8-ECE9DF7B40ED}">
  <ds:schemaRefs>
    <ds:schemaRef ds:uri="http://schemas.microsoft.com/sharepoint/v3/contenttype/forms"/>
  </ds:schemaRefs>
</ds:datastoreItem>
</file>

<file path=customXml/itemProps3.xml><?xml version="1.0" encoding="utf-8"?>
<ds:datastoreItem xmlns:ds="http://schemas.openxmlformats.org/officeDocument/2006/customXml" ds:itemID="{F89C285A-4560-44C7-9FCF-59321B83381A}">
  <ds:schemaRefs>
    <ds:schemaRef ds:uri="http://purl.org/dc/terms/"/>
    <ds:schemaRef ds:uri="http://schemas.openxmlformats.org/package/2006/metadata/core-properties"/>
    <ds:schemaRef ds:uri="http://schemas.microsoft.com/office/2006/documentManagement/types"/>
    <ds:schemaRef ds:uri="4873beb7-5857-4685-be1f-d57550cc96cc"/>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Sample presentation slides (Purple-blue brushed metal and curves design)</Template>
  <TotalTime>386</TotalTime>
  <Words>268</Words>
  <Application>Microsoft Office PowerPoint</Application>
  <PresentationFormat>On-screen Show (4:3)</PresentationFormat>
  <Paragraphs>26</Paragraphs>
  <Slides>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Courier New</vt:lpstr>
      <vt:lpstr>Wingdings</vt:lpstr>
      <vt:lpstr>Purple Segoe 4-3 template-template_April-17-2007</vt:lpstr>
      <vt:lpstr>White with Courier font for code slides</vt:lpstr>
      <vt:lpstr>Chemistry in Society Volumetric analysis</vt:lpstr>
      <vt:lpstr>Volumetric analysis</vt:lpstr>
      <vt:lpstr>Steps for titration</vt:lpstr>
      <vt:lpstr>Redox titrations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in Society Equilibria</dc:title>
  <dc:creator>Iain Cameron</dc:creator>
  <cp:lastModifiedBy>Iain Cameron</cp:lastModifiedBy>
  <cp:revision>23</cp:revision>
  <dcterms:created xsi:type="dcterms:W3CDTF">2017-01-26T22:47:14Z</dcterms:created>
  <dcterms:modified xsi:type="dcterms:W3CDTF">2017-02-10T15:55:54Z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PolicheckStatus">
    <vt:lpwstr>0</vt:lpwstr>
  </property>
  <property fmtid="{D5CDD505-2E9C-101B-9397-08002B2CF9AE}" pid="7" name="Applications">
    <vt:lpwstr>419;#zpp140;#79;#tpl120;#65;#zpp120</vt:lpwstr>
  </property>
  <property fmtid="{D5CDD505-2E9C-101B-9397-08002B2CF9AE}" pid="8" name="PolicheckCounter">
    <vt:lpwstr>0</vt:lpwstr>
  </property>
  <property fmtid="{D5CDD505-2E9C-101B-9397-08002B2CF9AE}" pid="9" name="APTrustLevel">
    <vt:r8>1</vt:r8>
  </property>
</Properties>
</file>