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03" r:id="rId5"/>
    <p:sldId id="337" r:id="rId6"/>
    <p:sldId id="305" r:id="rId7"/>
    <p:sldId id="332" r:id="rId8"/>
    <p:sldId id="256" r:id="rId9"/>
    <p:sldId id="258" r:id="rId10"/>
    <p:sldId id="430" r:id="rId11"/>
    <p:sldId id="259" r:id="rId12"/>
    <p:sldId id="334" r:id="rId13"/>
    <p:sldId id="333" r:id="rId14"/>
    <p:sldId id="335" r:id="rId15"/>
    <p:sldId id="34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0E7A-10C0-4B2E-92E4-598D6B59091C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2F70-227F-4B22-94D7-2D58E218D4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E4674-20FA-4DC6-A185-A99EA6E8B8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68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arris%E2%80%93Benedict_equation#cite_note-pmid2305711-4" TargetMode="External"/><Relationship Id="rId2" Type="http://schemas.openxmlformats.org/officeDocument/2006/relationships/hyperlink" Target="https://en.wikipedia.org/w/index.php?title=M._D._Mifflin&amp;action=edit&amp;redlink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2204862"/>
            <a:ext cx="9144000" cy="17281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r>
              <a:rPr lang="en-GB" sz="3600" b="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Nutrition, Health and Wellbeing</a:t>
            </a:r>
          </a:p>
          <a:p>
            <a:pPr algn="ctr"/>
            <a:endParaRPr lang="en-GB" sz="3600" b="0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/>
            <a:r>
              <a:rPr lang="en-GB" sz="3600" b="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Unit Code:- F40G 11</a:t>
            </a:r>
          </a:p>
          <a:p>
            <a:pPr algn="ct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7" descr="C:\Users\jmontgomery\Dropbox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335" y="778394"/>
            <a:ext cx="1417328" cy="1124743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AFCFAA6-A7C0-499C-BD40-29BB10B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664" y="3933056"/>
            <a:ext cx="3178671" cy="27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614E-47F2-43D4-A711-A40C30B6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 Balance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72A9-DF3C-42E4-BBCB-040306401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Vitamins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- water and fat soluble vitamins play important roles in many chemical processes in the body</a:t>
            </a:r>
          </a:p>
          <a:p>
            <a:pPr>
              <a:buNone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Water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- essential to normal body function - as a vehicle for carrying other nutrients and because 60% of the human body is water</a:t>
            </a:r>
          </a:p>
          <a:p>
            <a:pPr>
              <a:buNone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Fibre (Roughage)</a:t>
            </a:r>
            <a:r>
              <a:rPr lang="en-US" sz="2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- the fibrous indigestible portion of our diet essential to health of the digestive system. 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BE53-2173-4CEF-9816-7D161854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913" y="69269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5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sz="5300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Healthy Eating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92F5D-9E98-442A-A416-56FBBBB11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1064"/>
            <a:ext cx="8229600" cy="5038296"/>
          </a:xfrm>
        </p:spPr>
        <p:txBody>
          <a:bodyPr>
            <a:normAutofit fontScale="62500" lnSpcReduction="2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Eat every 2-3hrs</a:t>
            </a:r>
          </a:p>
          <a:p>
            <a:pPr lvl="0"/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Eat more fruit and veg (fruit juice, soups and smoothies count)</a:t>
            </a:r>
          </a:p>
          <a:p>
            <a:pPr lvl="0"/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Vary your diet</a:t>
            </a:r>
          </a:p>
          <a:p>
            <a:pPr lvl="0"/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Eat more boiled or jacket potatoes, pasta, rice dishes</a:t>
            </a:r>
          </a:p>
          <a:p>
            <a:pPr lvl="0"/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Eat more lean meat, breast of chicken or turkey and fish</a:t>
            </a:r>
          </a:p>
          <a:p>
            <a:pPr lvl="0"/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GB" sz="3400" dirty="0">
                <a:latin typeface="Cavolini" panose="03000502040302020204" pitchFamily="66" charset="0"/>
                <a:cs typeface="Cavolini" panose="03000502040302020204" pitchFamily="66" charset="0"/>
              </a:rPr>
              <a:t>Make sure you drink plenty of fluids (tea/coffee/fizzy juice don’t count)</a:t>
            </a:r>
            <a:endParaRPr lang="en-GB" sz="3400" b="1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F99D4D-C0AA-4E28-8BC2-75F462BA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5224294"/>
            <a:ext cx="1368152" cy="146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3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FA3D5-5F37-49F8-8EDF-42D986515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Food Diary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7627-3BF6-40DB-AD56-0A424988A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21342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1 week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Everything you eat and drink (Everything)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Label and calculate your calories each day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Take note of what exercise you have done for duration and calories burned if possible.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40F8C8-1933-4F74-9228-95E883713C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6579" r="18401" b="4622"/>
          <a:stretch/>
        </p:blipFill>
        <p:spPr>
          <a:xfrm>
            <a:off x="4139952" y="4903571"/>
            <a:ext cx="4546848" cy="181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27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9A3C-FB79-4F1D-84AB-B41397E1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07A-1B4A-47A5-A769-BE6C5EE5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7448"/>
            <a:ext cx="8507288" cy="473388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LO1- Identify the key elements of nutrition in relation to a healthy, balanced diet.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E8343-6B98-4F88-B200-324E9362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1" y="3271509"/>
            <a:ext cx="3010606" cy="30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Learning Outcome 1 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Part 1- Closed book in class assessment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Part 2- Open Book in class assessment (menus)</a:t>
            </a:r>
          </a:p>
          <a:p>
            <a:pPr>
              <a:buNone/>
            </a:pP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GB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Learning Outcome 2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Part 1 and 2 both open book assessment one in the form of a portfolio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GB" sz="2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Learning Outcome 3 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Part 1- Open Book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Part 2-Open Book and Practical </a:t>
            </a: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pPr>
              <a:buNone/>
            </a:pPr>
            <a:endParaRPr lang="en-GB" sz="2400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14E8EB-4F15-49A4-A00E-CB364D4F74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811"/>
          <a:stretch/>
        </p:blipFill>
        <p:spPr>
          <a:xfrm>
            <a:off x="6156176" y="4581128"/>
            <a:ext cx="1857375" cy="19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6A47-841F-4725-8943-F6CB4E2D1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9BCA7-3809-4C3A-8565-863ADEAD3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Definition: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The process of providing or obtaining the food necessary for health and growth.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(Oxford Dictionary, 2018)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3F7EC5-5512-440F-8CFD-68A6832CB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179944"/>
            <a:ext cx="3104618" cy="239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5181208"/>
          </a:xfrm>
        </p:spPr>
        <p:txBody>
          <a:bodyPr>
            <a:normAutofit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For every physical/daily activity, the body requires energy and the amount depends on the duration and type of activity. 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E0D522-E784-4D9A-9601-9554C6A56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5373216"/>
            <a:ext cx="2723792" cy="14144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Nutrition- Calories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92535"/>
            <a:ext cx="8229600" cy="46768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Energy is measured in Calories and is obtained from the body stores or the food we eat. </a:t>
            </a:r>
          </a:p>
          <a:p>
            <a:pPr marL="0" indent="0">
              <a:buNone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calorie (cal) is the amount of energy required to raise the temperature of 1g of water 1°C from 14° to 15°C. </a:t>
            </a: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kilocalorie (kcal) is the amount of energy required to raise the temperature of 1000g (1KG) of water 1°C.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775B63-9C13-4B79-8B45-A7999F8ED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-31434"/>
            <a:ext cx="3461857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19EE818-74ED-4E7B-84F6-1A10EF2E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86409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The Harris–Benedict equations revised by </a:t>
            </a:r>
            <a:r>
              <a:rPr lang="en-GB" altLang="en-US" sz="3600" b="1" dirty="0">
                <a:latin typeface="Cavolini" panose="03000502040302020204" pitchFamily="66" charset="0"/>
                <a:cs typeface="Cavolini" panose="03000502040302020204" pitchFamily="66" charset="0"/>
                <a:hlinkClick r:id="rId2" tooltip="M. D. Mifflin (page does not exist)"/>
              </a:rPr>
              <a:t>Mifflin</a:t>
            </a:r>
            <a:r>
              <a:rPr lang="en-GB" alt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 and St Jeor in 1990:</a:t>
            </a:r>
            <a:r>
              <a:rPr lang="en-GB" altLang="en-US" sz="3600" b="1" baseline="30000" dirty="0">
                <a:latin typeface="Cavolini" panose="03000502040302020204" pitchFamily="66" charset="0"/>
                <a:cs typeface="Cavolini" panose="03000502040302020204" pitchFamily="66" charset="0"/>
                <a:hlinkClick r:id="rId3"/>
              </a:rPr>
              <a:t>[4]</a:t>
            </a:r>
            <a:endParaRPr lang="en-GB" altLang="en-US" sz="36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446607-6E13-4F4A-BFF2-2AEDEC5CAF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619728"/>
              </p:ext>
            </p:extLst>
          </p:nvPr>
        </p:nvGraphicFramePr>
        <p:xfrm>
          <a:off x="251520" y="2167274"/>
          <a:ext cx="8640960" cy="731838"/>
        </p:xfrm>
        <a:graphic>
          <a:graphicData uri="http://schemas.openxmlformats.org/drawingml/2006/table">
            <a:tbl>
              <a:tblPr/>
              <a:tblGrid>
                <a:gridCol w="1073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7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r>
                        <a:rPr lang="en-GB" sz="1800" dirty="0"/>
                        <a:t>Men</a:t>
                      </a:r>
                    </a:p>
                  </a:txBody>
                  <a:tcPr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BMR = (10 × weight in kg) + (6.25 × height in cm) - (5 × age in years) + 5</a:t>
                      </a:r>
                    </a:p>
                  </a:txBody>
                  <a:tcPr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r>
                        <a:rPr lang="en-GB" sz="1800" dirty="0"/>
                        <a:t>Women</a:t>
                      </a:r>
                    </a:p>
                  </a:txBody>
                  <a:tcPr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BMR = (10 × weight in kg) + (6.25 × height in cm) - (5 × age in years</a:t>
                      </a:r>
                      <a:r>
                        <a:rPr lang="en-GB" sz="1800"/>
                        <a:t>) - 161</a:t>
                      </a:r>
                      <a:endParaRPr lang="en-GB" sz="1800" dirty="0"/>
                    </a:p>
                  </a:txBody>
                  <a:tcPr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42" name="Rectangle 6">
            <a:extLst>
              <a:ext uri="{FF2B5EF4-FFF2-40B4-BE49-F238E27FC236}">
                <a16:creationId xmlns:a16="http://schemas.microsoft.com/office/drawing/2014/main" id="{CEEF1372-7D4C-4335-890B-A09953C6F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29" y="1550816"/>
            <a:ext cx="45142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dirty="0"/>
              <a:t>Step 1 – Calculating the Harris–Benedict BMR</a:t>
            </a:r>
            <a:endParaRPr lang="en-GB" altLang="en-US" sz="1800" dirty="0"/>
          </a:p>
        </p:txBody>
      </p:sp>
      <p:sp>
        <p:nvSpPr>
          <p:cNvPr id="22543" name="Rectangle 7">
            <a:extLst>
              <a:ext uri="{FF2B5EF4-FFF2-40B4-BE49-F238E27FC236}">
                <a16:creationId xmlns:a16="http://schemas.microsoft.com/office/drawing/2014/main" id="{063D8BFD-43D7-4D69-8A88-7560E894C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" y="3492499"/>
            <a:ext cx="4154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dirty="0"/>
              <a:t>Step 2 – Determine Recommended Intake</a:t>
            </a:r>
            <a:endParaRPr lang="en-GB" altLang="en-US" sz="1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5DC61A6-C1BC-4906-99A1-5DB0B579C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164625"/>
              </p:ext>
            </p:extLst>
          </p:nvPr>
        </p:nvGraphicFramePr>
        <p:xfrm>
          <a:off x="251520" y="3806779"/>
          <a:ext cx="8640960" cy="2103437"/>
        </p:xfrm>
        <a:graphic>
          <a:graphicData uri="http://schemas.openxmlformats.org/drawingml/2006/table">
            <a:tbl>
              <a:tblPr/>
              <a:tblGrid>
                <a:gridCol w="4119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15">
                <a:tc>
                  <a:txBody>
                    <a:bodyPr/>
                    <a:lstStyle/>
                    <a:p>
                      <a:r>
                        <a:rPr lang="en-GB" sz="1800" dirty="0"/>
                        <a:t>Little to no exercise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Daily kilocalories needed = BMR x 1.2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en-GB" sz="1800" dirty="0"/>
                        <a:t>Light exercise (1–3 days per week)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Daily kilocalories needed = BMR x 1.375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en-GB" sz="1800"/>
                        <a:t>Moderate exercise (3–5 days per week)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Daily kilocalories needed = BMR x 1.55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en-GB" sz="1800"/>
                        <a:t>Heavy exercise (6–7 days per week)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Daily kilocalories needed = BMR x 1.725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77">
                <a:tc>
                  <a:txBody>
                    <a:bodyPr/>
                    <a:lstStyle/>
                    <a:p>
                      <a:r>
                        <a:rPr lang="en-GB" sz="1800" dirty="0"/>
                        <a:t>Very heavy exercise (twice per day, extra heavy workouts)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Daily kilocalories needed = BMR x 1.9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CE58CC-4450-4997-85C0-CA27318F0FC9}"/>
              </a:ext>
            </a:extLst>
          </p:cNvPr>
          <p:cNvSpPr/>
          <p:nvPr/>
        </p:nvSpPr>
        <p:spPr>
          <a:xfrm>
            <a:off x="388129" y="6078538"/>
            <a:ext cx="4903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b="1" dirty="0">
                <a:solidFill>
                  <a:schemeClr val="accent5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Step 3 – TASK – Calculate you own!</a:t>
            </a:r>
            <a:endParaRPr lang="en-GB" altLang="en-US" dirty="0">
              <a:solidFill>
                <a:schemeClr val="accent5">
                  <a:lumMod val="7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5"/>
            <a:ext cx="8784976" cy="432048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Carefully planned nutrition must provide an energy balance and a nutrient balance. 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What happens if we eat more than we burn?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What happens if we eat the amount of calories we burn?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Generally, How many calories should a male have a day?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Generally, How many calories should a female have a day?</a:t>
            </a: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C1B4AD-ECAC-47D9-8FF0-AA1187F54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5229200"/>
            <a:ext cx="2459056" cy="1443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10E82-E834-4058-9DBC-5BAE3C6F5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Nutrition Balance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4E863-BAED-4A55-A135-BDBC53D82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249" y="2065755"/>
            <a:ext cx="8229600" cy="48058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The nutrients are:</a:t>
            </a:r>
          </a:p>
          <a:p>
            <a:r>
              <a:rPr lang="en-US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Proteins</a:t>
            </a: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 - essential to growth and repair of muscle and other body tissues</a:t>
            </a:r>
          </a:p>
          <a:p>
            <a:pPr>
              <a:buNone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 - one source of energy and important in relation to fat soluble vitamins</a:t>
            </a:r>
          </a:p>
          <a:p>
            <a:pPr>
              <a:buNone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Carbohydrates</a:t>
            </a: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 - our main source of energy</a:t>
            </a: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Minerals</a:t>
            </a: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 - those inorganic elements occurring in the body and which are critical to its normal functions</a:t>
            </a:r>
          </a:p>
          <a:p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64A964-5245-41D6-BDCD-BD6CAADA2402}"/>
              </a:ext>
            </a:extLst>
          </p:cNvPr>
          <p:cNvSpPr/>
          <p:nvPr/>
        </p:nvSpPr>
        <p:spPr>
          <a:xfrm>
            <a:off x="447183" y="1484784"/>
            <a:ext cx="6429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volini" panose="03000502040302020204" pitchFamily="66" charset="0"/>
                <a:cs typeface="Cavolini" panose="03000502040302020204" pitchFamily="66" charset="0"/>
              </a:rPr>
              <a:t>Do you know the 7 nutrients</a:t>
            </a: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781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60F5A052EC841BA71A926E49F1365" ma:contentTypeVersion="12" ma:contentTypeDescription="Create a new document." ma:contentTypeScope="" ma:versionID="3b407b62832e25c68a891dcc3abcd327">
  <xsd:schema xmlns:xsd="http://www.w3.org/2001/XMLSchema" xmlns:xs="http://www.w3.org/2001/XMLSchema" xmlns:p="http://schemas.microsoft.com/office/2006/metadata/properties" xmlns:ns2="a0e626bc-792c-4d90-abc8-bae4128ea53e" xmlns:ns3="e590071e-8ba0-484a-b229-4da38ba40786" targetNamespace="http://schemas.microsoft.com/office/2006/metadata/properties" ma:root="true" ma:fieldsID="d184586a83b53141eb39537408961457" ns2:_="" ns3:_="">
    <xsd:import namespace="a0e626bc-792c-4d90-abc8-bae4128ea53e"/>
    <xsd:import namespace="e590071e-8ba0-484a-b229-4da38ba40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626bc-792c-4d90-abc8-bae4128ea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0071e-8ba0-484a-b229-4da38ba40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484756-BC26-4681-819C-DAD0E8279D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67DA14-C2FC-421C-A398-A787525DB1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D67F13-A30B-4F73-8159-885675E41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626bc-792c-4d90-abc8-bae4128ea53e"/>
    <ds:schemaRef ds:uri="e590071e-8ba0-484a-b229-4da38ba40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804</TotalTime>
  <Words>662</Words>
  <Application>Microsoft Office PowerPoint</Application>
  <PresentationFormat>On-screen Show (4:3)</PresentationFormat>
  <Paragraphs>103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Cavolini</vt:lpstr>
      <vt:lpstr>Comic Sans MS</vt:lpstr>
      <vt:lpstr>Constantia</vt:lpstr>
      <vt:lpstr>Wingdings</vt:lpstr>
      <vt:lpstr>Wingdings 2</vt:lpstr>
      <vt:lpstr>Flow</vt:lpstr>
      <vt:lpstr>PowerPoint Presentation</vt:lpstr>
      <vt:lpstr>Aims and Objectives </vt:lpstr>
      <vt:lpstr>Assessment</vt:lpstr>
      <vt:lpstr>Nutrition </vt:lpstr>
      <vt:lpstr>Nutrition</vt:lpstr>
      <vt:lpstr>Nutrition- Calories </vt:lpstr>
      <vt:lpstr>The Harris–Benedict equations revised by Mifflin and St Jeor in 1990:[4]</vt:lpstr>
      <vt:lpstr>Nutrition Balance</vt:lpstr>
      <vt:lpstr>Nutrition Balance</vt:lpstr>
      <vt:lpstr>Nutrition Balance</vt:lpstr>
      <vt:lpstr> Healthy Eating </vt:lpstr>
      <vt:lpstr>Food Diary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ncraig</dc:creator>
  <cp:lastModifiedBy>Crawford Leslie</cp:lastModifiedBy>
  <cp:revision>123</cp:revision>
  <dcterms:created xsi:type="dcterms:W3CDTF">2014-04-25T09:42:26Z</dcterms:created>
  <dcterms:modified xsi:type="dcterms:W3CDTF">2022-03-15T15:15:21Z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0x01010047560F5A052EC841BA71A926E49F1365</vt:lpwstr>
  </property>
</Properties>
</file>